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layout11.xml" ContentType="application/vnd.openxmlformats-officedocument.drawingml.diagram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7"/>
  </p:notesMasterIdLst>
  <p:handoutMasterIdLst>
    <p:handoutMasterId r:id="rId88"/>
  </p:handoutMasterIdLst>
  <p:sldIdLst>
    <p:sldId id="317" r:id="rId2"/>
    <p:sldId id="324" r:id="rId3"/>
    <p:sldId id="293" r:id="rId4"/>
    <p:sldId id="325" r:id="rId5"/>
    <p:sldId id="322" r:id="rId6"/>
    <p:sldId id="327" r:id="rId7"/>
    <p:sldId id="328" r:id="rId8"/>
    <p:sldId id="326" r:id="rId9"/>
    <p:sldId id="481" r:id="rId10"/>
    <p:sldId id="488" r:id="rId11"/>
    <p:sldId id="487" r:id="rId12"/>
    <p:sldId id="508" r:id="rId13"/>
    <p:sldId id="509" r:id="rId14"/>
    <p:sldId id="511" r:id="rId15"/>
    <p:sldId id="512" r:id="rId16"/>
    <p:sldId id="513" r:id="rId17"/>
    <p:sldId id="514" r:id="rId18"/>
    <p:sldId id="528" r:id="rId19"/>
    <p:sldId id="515" r:id="rId20"/>
    <p:sldId id="526" r:id="rId21"/>
    <p:sldId id="519" r:id="rId22"/>
    <p:sldId id="499" r:id="rId23"/>
    <p:sldId id="500" r:id="rId24"/>
    <p:sldId id="523" r:id="rId25"/>
    <p:sldId id="489" r:id="rId26"/>
    <p:sldId id="502" r:id="rId27"/>
    <p:sldId id="503" r:id="rId28"/>
    <p:sldId id="524" r:id="rId29"/>
    <p:sldId id="504" r:id="rId30"/>
    <p:sldId id="505" r:id="rId31"/>
    <p:sldId id="525" r:id="rId32"/>
    <p:sldId id="490" r:id="rId33"/>
    <p:sldId id="299" r:id="rId34"/>
    <p:sldId id="333" r:id="rId35"/>
    <p:sldId id="334" r:id="rId36"/>
    <p:sldId id="329" r:id="rId37"/>
    <p:sldId id="330" r:id="rId38"/>
    <p:sldId id="506" r:id="rId39"/>
    <p:sldId id="332" r:id="rId40"/>
    <p:sldId id="335" r:id="rId41"/>
    <p:sldId id="321" r:id="rId42"/>
    <p:sldId id="482" r:id="rId43"/>
    <p:sldId id="336" r:id="rId44"/>
    <p:sldId id="337" r:id="rId45"/>
    <p:sldId id="338" r:id="rId46"/>
    <p:sldId id="278" r:id="rId47"/>
    <p:sldId id="262" r:id="rId48"/>
    <p:sldId id="341" r:id="rId49"/>
    <p:sldId id="483" r:id="rId50"/>
    <p:sldId id="342" r:id="rId51"/>
    <p:sldId id="485" r:id="rId52"/>
    <p:sldId id="343" r:id="rId53"/>
    <p:sldId id="267" r:id="rId54"/>
    <p:sldId id="285" r:id="rId55"/>
    <p:sldId id="300" r:id="rId56"/>
    <p:sldId id="344" r:id="rId57"/>
    <p:sldId id="260" r:id="rId58"/>
    <p:sldId id="290" r:id="rId59"/>
    <p:sldId id="347" r:id="rId60"/>
    <p:sldId id="345" r:id="rId61"/>
    <p:sldId id="349" r:id="rId62"/>
    <p:sldId id="268" r:id="rId63"/>
    <p:sldId id="459" r:id="rId64"/>
    <p:sldId id="460" r:id="rId65"/>
    <p:sldId id="408" r:id="rId66"/>
    <p:sldId id="479" r:id="rId67"/>
    <p:sldId id="473" r:id="rId68"/>
    <p:sldId id="474" r:id="rId69"/>
    <p:sldId id="476" r:id="rId70"/>
    <p:sldId id="477" r:id="rId71"/>
    <p:sldId id="463" r:id="rId72"/>
    <p:sldId id="480" r:id="rId73"/>
    <p:sldId id="464" r:id="rId74"/>
    <p:sldId id="272" r:id="rId75"/>
    <p:sldId id="465" r:id="rId76"/>
    <p:sldId id="467" r:id="rId77"/>
    <p:sldId id="270" r:id="rId78"/>
    <p:sldId id="468" r:id="rId79"/>
    <p:sldId id="469" r:id="rId80"/>
    <p:sldId id="271" r:id="rId81"/>
    <p:sldId id="470" r:id="rId82"/>
    <p:sldId id="486" r:id="rId83"/>
    <p:sldId id="484" r:id="rId84"/>
    <p:sldId id="471" r:id="rId85"/>
    <p:sldId id="318" r:id="rId86"/>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A2"/>
    <a:srgbClr val="FDFDFD"/>
    <a:srgbClr val="DCDEE0"/>
    <a:srgbClr val="F79600"/>
    <a:srgbClr val="3992DB"/>
    <a:srgbClr val="0F1836"/>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935" autoAdjust="0"/>
    <p:restoredTop sz="94660" autoAdjust="0"/>
  </p:normalViewPr>
  <p:slideViewPr>
    <p:cSldViewPr>
      <p:cViewPr>
        <p:scale>
          <a:sx n="100" d="100"/>
          <a:sy n="100" d="100"/>
        </p:scale>
        <p:origin x="-666" y="18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93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C01182-F62C-44EF-8B23-137D34A69C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2BC6953F-E648-48F1-BC74-4BACD8E07663}">
      <dgm:prSet phldrT="[文本]"/>
      <dgm:spPr/>
      <dgm:t>
        <a:bodyPr/>
        <a:lstStyle/>
        <a:p>
          <a:r>
            <a:rPr lang="zh-CN" altLang="zh-CN" dirty="0" smtClean="0">
              <a:latin typeface="黑体" pitchFamily="49" charset="-122"/>
              <a:ea typeface="黑体" pitchFamily="49" charset="-122"/>
            </a:rPr>
            <a:t>缺乏标</a:t>
          </a:r>
          <a:endParaRPr lang="en-US" altLang="zh-CN" dirty="0" smtClean="0">
            <a:latin typeface="黑体" pitchFamily="49" charset="-122"/>
            <a:ea typeface="黑体" pitchFamily="49" charset="-122"/>
          </a:endParaRPr>
        </a:p>
        <a:p>
          <a:r>
            <a:rPr lang="zh-CN" altLang="zh-CN" dirty="0" smtClean="0">
              <a:latin typeface="黑体" pitchFamily="49" charset="-122"/>
              <a:ea typeface="黑体" pitchFamily="49" charset="-122"/>
            </a:rPr>
            <a:t>准化</a:t>
          </a:r>
          <a:endParaRPr lang="zh-CN" altLang="en-US" dirty="0"/>
        </a:p>
      </dgm:t>
    </dgm:pt>
    <dgm:pt modelId="{17E67430-9C1C-4AE0-8D6C-A3AA35AC4E93}" type="parTrans" cxnId="{06E34637-1CB7-4753-BCCB-CB245DB0ADED}">
      <dgm:prSet/>
      <dgm:spPr/>
      <dgm:t>
        <a:bodyPr/>
        <a:lstStyle/>
        <a:p>
          <a:endParaRPr lang="zh-CN" altLang="en-US"/>
        </a:p>
      </dgm:t>
    </dgm:pt>
    <dgm:pt modelId="{A09D1639-44C4-471A-93B2-DA994A842838}" type="sibTrans" cxnId="{06E34637-1CB7-4753-BCCB-CB245DB0ADED}">
      <dgm:prSet/>
      <dgm:spPr/>
      <dgm:t>
        <a:bodyPr/>
        <a:lstStyle/>
        <a:p>
          <a:endParaRPr lang="zh-CN" altLang="en-US"/>
        </a:p>
      </dgm:t>
    </dgm:pt>
    <dgm:pt modelId="{CEC0C1EC-A58D-4F4F-A9BF-0351028CC756}">
      <dgm:prSet phldrT="[文本]"/>
      <dgm:spPr/>
      <dgm:t>
        <a:bodyPr/>
        <a:lstStyle/>
        <a:p>
          <a:r>
            <a:rPr lang="zh-CN" altLang="zh-CN" dirty="0" smtClean="0">
              <a:latin typeface="黑体" pitchFamily="49" charset="-122"/>
              <a:ea typeface="黑体" pitchFamily="49" charset="-122"/>
            </a:rPr>
            <a:t>组织不良</a:t>
          </a:r>
          <a:endParaRPr lang="zh-CN" altLang="en-US" dirty="0"/>
        </a:p>
      </dgm:t>
    </dgm:pt>
    <dgm:pt modelId="{EA5CE22A-B303-4A84-8578-470B827EBC96}" type="parTrans" cxnId="{F7066E55-BD3B-462A-AE87-F5052973A36D}">
      <dgm:prSet/>
      <dgm:spPr/>
      <dgm:t>
        <a:bodyPr/>
        <a:lstStyle/>
        <a:p>
          <a:endParaRPr lang="zh-CN" altLang="en-US"/>
        </a:p>
      </dgm:t>
    </dgm:pt>
    <dgm:pt modelId="{8C2502B2-8F38-4C84-94B0-17AF4A3ECAB8}" type="sibTrans" cxnId="{F7066E55-BD3B-462A-AE87-F5052973A36D}">
      <dgm:prSet/>
      <dgm:spPr/>
      <dgm:t>
        <a:bodyPr/>
        <a:lstStyle/>
        <a:p>
          <a:endParaRPr lang="zh-CN" altLang="en-US"/>
        </a:p>
      </dgm:t>
    </dgm:pt>
    <dgm:pt modelId="{35135E54-A2E6-4AFC-946A-45EB4F59CCF7}">
      <dgm:prSet phldrT="[文本]"/>
      <dgm:spPr/>
      <dgm:t>
        <a:bodyPr/>
        <a:lstStyle/>
        <a:p>
          <a:r>
            <a:rPr lang="zh-CN" altLang="zh-CN" dirty="0" smtClean="0">
              <a:latin typeface="黑体" pitchFamily="49" charset="-122"/>
              <a:ea typeface="黑体" pitchFamily="49" charset="-122"/>
            </a:rPr>
            <a:t>员工素质</a:t>
          </a:r>
          <a:endParaRPr lang="en-US" altLang="zh-CN" dirty="0" smtClean="0">
            <a:latin typeface="黑体" pitchFamily="49" charset="-122"/>
            <a:ea typeface="黑体" pitchFamily="49" charset="-122"/>
          </a:endParaRPr>
        </a:p>
        <a:p>
          <a:r>
            <a:rPr lang="zh-CN" altLang="zh-CN" dirty="0" smtClean="0">
              <a:latin typeface="黑体" pitchFamily="49" charset="-122"/>
              <a:ea typeface="黑体" pitchFamily="49" charset="-122"/>
            </a:rPr>
            <a:t>较低</a:t>
          </a:r>
          <a:endParaRPr lang="zh-CN" altLang="en-US" dirty="0"/>
        </a:p>
      </dgm:t>
    </dgm:pt>
    <dgm:pt modelId="{DCE0C6FC-B2B4-4BB0-AC40-3F6259C759B6}" type="parTrans" cxnId="{7803D754-4BB8-4707-A55A-E3B7814466F2}">
      <dgm:prSet/>
      <dgm:spPr/>
      <dgm:t>
        <a:bodyPr/>
        <a:lstStyle/>
        <a:p>
          <a:endParaRPr lang="zh-CN" altLang="en-US"/>
        </a:p>
      </dgm:t>
    </dgm:pt>
    <dgm:pt modelId="{276DBFFA-C064-49BB-BD0B-B4190677A482}" type="sibTrans" cxnId="{7803D754-4BB8-4707-A55A-E3B7814466F2}">
      <dgm:prSet/>
      <dgm:spPr/>
      <dgm:t>
        <a:bodyPr/>
        <a:lstStyle/>
        <a:p>
          <a:endParaRPr lang="zh-CN" altLang="en-US"/>
        </a:p>
      </dgm:t>
    </dgm:pt>
    <dgm:pt modelId="{C3E26B1A-A94B-4401-81AB-499888B569AD}">
      <dgm:prSet phldrT="[文本]"/>
      <dgm:spPr/>
      <dgm:t>
        <a:bodyPr/>
        <a:lstStyle/>
        <a:p>
          <a:r>
            <a:rPr lang="zh-CN" altLang="zh-CN" dirty="0" smtClean="0">
              <a:latin typeface="黑体" pitchFamily="49" charset="-122"/>
              <a:ea typeface="黑体" pitchFamily="49" charset="-122"/>
            </a:rPr>
            <a:t>缺乏计划性</a:t>
          </a:r>
          <a:endParaRPr lang="zh-CN" altLang="en-US" dirty="0"/>
        </a:p>
      </dgm:t>
    </dgm:pt>
    <dgm:pt modelId="{74AE4447-EEE9-45A3-A5BD-C0C8AE536A66}" type="parTrans" cxnId="{56B3F823-44D4-464D-894A-6607E0761FF6}">
      <dgm:prSet/>
      <dgm:spPr/>
      <dgm:t>
        <a:bodyPr/>
        <a:lstStyle/>
        <a:p>
          <a:endParaRPr lang="zh-CN" altLang="en-US"/>
        </a:p>
      </dgm:t>
    </dgm:pt>
    <dgm:pt modelId="{E8666771-1FA7-4A2B-B429-3D7AC69392D0}" type="sibTrans" cxnId="{56B3F823-44D4-464D-894A-6607E0761FF6}">
      <dgm:prSet/>
      <dgm:spPr/>
      <dgm:t>
        <a:bodyPr/>
        <a:lstStyle/>
        <a:p>
          <a:endParaRPr lang="zh-CN" altLang="en-US"/>
        </a:p>
      </dgm:t>
    </dgm:pt>
    <dgm:pt modelId="{713D00DC-35AF-4B83-A5A8-1ED26BB034E4}">
      <dgm:prSet phldrT="[文本]"/>
      <dgm:spPr/>
      <dgm:t>
        <a:bodyPr/>
        <a:lstStyle/>
        <a:p>
          <a:r>
            <a:rPr lang="zh-CN" altLang="zh-CN" dirty="0" smtClean="0">
              <a:latin typeface="黑体" pitchFamily="49" charset="-122"/>
              <a:ea typeface="黑体" pitchFamily="49" charset="-122"/>
            </a:rPr>
            <a:t>控制工作</a:t>
          </a:r>
          <a:endParaRPr lang="en-US" altLang="zh-CN" dirty="0" smtClean="0">
            <a:latin typeface="黑体" pitchFamily="49" charset="-122"/>
            <a:ea typeface="黑体" pitchFamily="49" charset="-122"/>
          </a:endParaRPr>
        </a:p>
        <a:p>
          <a:r>
            <a:rPr lang="zh-CN" altLang="zh-CN" dirty="0" smtClean="0">
              <a:latin typeface="黑体" pitchFamily="49" charset="-122"/>
              <a:ea typeface="黑体" pitchFamily="49" charset="-122"/>
            </a:rPr>
            <a:t>不良</a:t>
          </a:r>
          <a:endParaRPr lang="zh-CN" altLang="en-US" dirty="0"/>
        </a:p>
      </dgm:t>
    </dgm:pt>
    <dgm:pt modelId="{FACCAFBB-AF5D-466C-939B-F9875A88BEFE}" type="parTrans" cxnId="{5C4F5844-390F-4326-BA47-AC023BC9E974}">
      <dgm:prSet/>
      <dgm:spPr/>
      <dgm:t>
        <a:bodyPr/>
        <a:lstStyle/>
        <a:p>
          <a:endParaRPr lang="zh-CN" altLang="en-US"/>
        </a:p>
      </dgm:t>
    </dgm:pt>
    <dgm:pt modelId="{B6E96243-7595-490B-A98D-50BBD72C7D85}" type="sibTrans" cxnId="{5C4F5844-390F-4326-BA47-AC023BC9E974}">
      <dgm:prSet/>
      <dgm:spPr/>
      <dgm:t>
        <a:bodyPr/>
        <a:lstStyle/>
        <a:p>
          <a:endParaRPr lang="zh-CN" altLang="en-US"/>
        </a:p>
      </dgm:t>
    </dgm:pt>
    <dgm:pt modelId="{3EA17D7C-C1B0-4802-8FCA-D27A8082EB2A}" type="pres">
      <dgm:prSet presAssocID="{E9C01182-F62C-44EF-8B23-137D34A69C9D}" presName="diagram" presStyleCnt="0">
        <dgm:presLayoutVars>
          <dgm:dir/>
          <dgm:resizeHandles val="exact"/>
        </dgm:presLayoutVars>
      </dgm:prSet>
      <dgm:spPr/>
      <dgm:t>
        <a:bodyPr/>
        <a:lstStyle/>
        <a:p>
          <a:endParaRPr lang="zh-CN" altLang="en-US"/>
        </a:p>
      </dgm:t>
    </dgm:pt>
    <dgm:pt modelId="{3FCD0982-855B-4C5C-B2E1-46C0E0A323F1}" type="pres">
      <dgm:prSet presAssocID="{2BC6953F-E648-48F1-BC74-4BACD8E07663}" presName="node" presStyleLbl="node1" presStyleIdx="0" presStyleCnt="5">
        <dgm:presLayoutVars>
          <dgm:bulletEnabled val="1"/>
        </dgm:presLayoutVars>
      </dgm:prSet>
      <dgm:spPr/>
      <dgm:t>
        <a:bodyPr/>
        <a:lstStyle/>
        <a:p>
          <a:endParaRPr lang="zh-CN" altLang="en-US"/>
        </a:p>
      </dgm:t>
    </dgm:pt>
    <dgm:pt modelId="{5F8D61DA-245B-42A8-BA6D-28DF36D7E937}" type="pres">
      <dgm:prSet presAssocID="{A09D1639-44C4-471A-93B2-DA994A842838}" presName="sibTrans" presStyleCnt="0"/>
      <dgm:spPr/>
    </dgm:pt>
    <dgm:pt modelId="{581CA09E-364B-4515-B36C-F04F7C11ADD5}" type="pres">
      <dgm:prSet presAssocID="{CEC0C1EC-A58D-4F4F-A9BF-0351028CC756}" presName="node" presStyleLbl="node1" presStyleIdx="1" presStyleCnt="5">
        <dgm:presLayoutVars>
          <dgm:bulletEnabled val="1"/>
        </dgm:presLayoutVars>
      </dgm:prSet>
      <dgm:spPr/>
      <dgm:t>
        <a:bodyPr/>
        <a:lstStyle/>
        <a:p>
          <a:endParaRPr lang="zh-CN" altLang="en-US"/>
        </a:p>
      </dgm:t>
    </dgm:pt>
    <dgm:pt modelId="{ED62C1FF-0BE3-44A4-8BAC-7FC80AD90C9B}" type="pres">
      <dgm:prSet presAssocID="{8C2502B2-8F38-4C84-94B0-17AF4A3ECAB8}" presName="sibTrans" presStyleCnt="0"/>
      <dgm:spPr/>
    </dgm:pt>
    <dgm:pt modelId="{18397D6B-E725-471D-8698-50CA229C9342}" type="pres">
      <dgm:prSet presAssocID="{35135E54-A2E6-4AFC-946A-45EB4F59CCF7}" presName="node" presStyleLbl="node1" presStyleIdx="2" presStyleCnt="5">
        <dgm:presLayoutVars>
          <dgm:bulletEnabled val="1"/>
        </dgm:presLayoutVars>
      </dgm:prSet>
      <dgm:spPr/>
      <dgm:t>
        <a:bodyPr/>
        <a:lstStyle/>
        <a:p>
          <a:endParaRPr lang="zh-CN" altLang="en-US"/>
        </a:p>
      </dgm:t>
    </dgm:pt>
    <dgm:pt modelId="{6FCB9853-6D27-4CAB-94C6-89787F8A4AE0}" type="pres">
      <dgm:prSet presAssocID="{276DBFFA-C064-49BB-BD0B-B4190677A482}" presName="sibTrans" presStyleCnt="0"/>
      <dgm:spPr/>
    </dgm:pt>
    <dgm:pt modelId="{2777BA82-10C1-4B65-B0F3-D40CCDC370C7}" type="pres">
      <dgm:prSet presAssocID="{C3E26B1A-A94B-4401-81AB-499888B569AD}" presName="node" presStyleLbl="node1" presStyleIdx="3" presStyleCnt="5">
        <dgm:presLayoutVars>
          <dgm:bulletEnabled val="1"/>
        </dgm:presLayoutVars>
      </dgm:prSet>
      <dgm:spPr/>
      <dgm:t>
        <a:bodyPr/>
        <a:lstStyle/>
        <a:p>
          <a:endParaRPr lang="zh-CN" altLang="en-US"/>
        </a:p>
      </dgm:t>
    </dgm:pt>
    <dgm:pt modelId="{F7664A00-B189-46B7-9A60-B65C440DD521}" type="pres">
      <dgm:prSet presAssocID="{E8666771-1FA7-4A2B-B429-3D7AC69392D0}" presName="sibTrans" presStyleCnt="0"/>
      <dgm:spPr/>
    </dgm:pt>
    <dgm:pt modelId="{73564FD3-E623-44E6-BD17-CCA980C9266D}" type="pres">
      <dgm:prSet presAssocID="{713D00DC-35AF-4B83-A5A8-1ED26BB034E4}" presName="node" presStyleLbl="node1" presStyleIdx="4" presStyleCnt="5">
        <dgm:presLayoutVars>
          <dgm:bulletEnabled val="1"/>
        </dgm:presLayoutVars>
      </dgm:prSet>
      <dgm:spPr/>
      <dgm:t>
        <a:bodyPr/>
        <a:lstStyle/>
        <a:p>
          <a:endParaRPr lang="zh-CN" altLang="en-US"/>
        </a:p>
      </dgm:t>
    </dgm:pt>
  </dgm:ptLst>
  <dgm:cxnLst>
    <dgm:cxn modelId="{F6CADE95-CDC6-4747-8807-2FAC31E57C86}" type="presOf" srcId="{E9C01182-F62C-44EF-8B23-137D34A69C9D}" destId="{3EA17D7C-C1B0-4802-8FCA-D27A8082EB2A}" srcOrd="0" destOrd="0" presId="urn:microsoft.com/office/officeart/2005/8/layout/default"/>
    <dgm:cxn modelId="{1ABA1910-AA68-437D-8C99-ED4E0C99B7CC}" type="presOf" srcId="{CEC0C1EC-A58D-4F4F-A9BF-0351028CC756}" destId="{581CA09E-364B-4515-B36C-F04F7C11ADD5}" srcOrd="0" destOrd="0" presId="urn:microsoft.com/office/officeart/2005/8/layout/default"/>
    <dgm:cxn modelId="{57769427-6E95-48BF-BAB6-EA7103A55095}" type="presOf" srcId="{713D00DC-35AF-4B83-A5A8-1ED26BB034E4}" destId="{73564FD3-E623-44E6-BD17-CCA980C9266D}" srcOrd="0" destOrd="0" presId="urn:microsoft.com/office/officeart/2005/8/layout/default"/>
    <dgm:cxn modelId="{F7066E55-BD3B-462A-AE87-F5052973A36D}" srcId="{E9C01182-F62C-44EF-8B23-137D34A69C9D}" destId="{CEC0C1EC-A58D-4F4F-A9BF-0351028CC756}" srcOrd="1" destOrd="0" parTransId="{EA5CE22A-B303-4A84-8578-470B827EBC96}" sibTransId="{8C2502B2-8F38-4C84-94B0-17AF4A3ECAB8}"/>
    <dgm:cxn modelId="{549F4D95-CD5C-4C7D-AC70-426D2BC8A65A}" type="presOf" srcId="{2BC6953F-E648-48F1-BC74-4BACD8E07663}" destId="{3FCD0982-855B-4C5C-B2E1-46C0E0A323F1}" srcOrd="0" destOrd="0" presId="urn:microsoft.com/office/officeart/2005/8/layout/default"/>
    <dgm:cxn modelId="{5C4F5844-390F-4326-BA47-AC023BC9E974}" srcId="{E9C01182-F62C-44EF-8B23-137D34A69C9D}" destId="{713D00DC-35AF-4B83-A5A8-1ED26BB034E4}" srcOrd="4" destOrd="0" parTransId="{FACCAFBB-AF5D-466C-939B-F9875A88BEFE}" sibTransId="{B6E96243-7595-490B-A98D-50BBD72C7D85}"/>
    <dgm:cxn modelId="{06E34637-1CB7-4753-BCCB-CB245DB0ADED}" srcId="{E9C01182-F62C-44EF-8B23-137D34A69C9D}" destId="{2BC6953F-E648-48F1-BC74-4BACD8E07663}" srcOrd="0" destOrd="0" parTransId="{17E67430-9C1C-4AE0-8D6C-A3AA35AC4E93}" sibTransId="{A09D1639-44C4-471A-93B2-DA994A842838}"/>
    <dgm:cxn modelId="{BFA21FF7-4A20-4DC0-9263-333E3224B1B1}" type="presOf" srcId="{C3E26B1A-A94B-4401-81AB-499888B569AD}" destId="{2777BA82-10C1-4B65-B0F3-D40CCDC370C7}" srcOrd="0" destOrd="0" presId="urn:microsoft.com/office/officeart/2005/8/layout/default"/>
    <dgm:cxn modelId="{7803D754-4BB8-4707-A55A-E3B7814466F2}" srcId="{E9C01182-F62C-44EF-8B23-137D34A69C9D}" destId="{35135E54-A2E6-4AFC-946A-45EB4F59CCF7}" srcOrd="2" destOrd="0" parTransId="{DCE0C6FC-B2B4-4BB0-AC40-3F6259C759B6}" sibTransId="{276DBFFA-C064-49BB-BD0B-B4190677A482}"/>
    <dgm:cxn modelId="{56B3F823-44D4-464D-894A-6607E0761FF6}" srcId="{E9C01182-F62C-44EF-8B23-137D34A69C9D}" destId="{C3E26B1A-A94B-4401-81AB-499888B569AD}" srcOrd="3" destOrd="0" parTransId="{74AE4447-EEE9-45A3-A5BD-C0C8AE536A66}" sibTransId="{E8666771-1FA7-4A2B-B429-3D7AC69392D0}"/>
    <dgm:cxn modelId="{0D8E7E6B-DF03-4A8D-A043-89CDE1E522E5}" type="presOf" srcId="{35135E54-A2E6-4AFC-946A-45EB4F59CCF7}" destId="{18397D6B-E725-471D-8698-50CA229C9342}" srcOrd="0" destOrd="0" presId="urn:microsoft.com/office/officeart/2005/8/layout/default"/>
    <dgm:cxn modelId="{176E69F4-A0CC-4456-B436-EA8D90E67B55}" type="presParOf" srcId="{3EA17D7C-C1B0-4802-8FCA-D27A8082EB2A}" destId="{3FCD0982-855B-4C5C-B2E1-46C0E0A323F1}" srcOrd="0" destOrd="0" presId="urn:microsoft.com/office/officeart/2005/8/layout/default"/>
    <dgm:cxn modelId="{290CFA56-C758-4679-945A-6FB10F1DE8E0}" type="presParOf" srcId="{3EA17D7C-C1B0-4802-8FCA-D27A8082EB2A}" destId="{5F8D61DA-245B-42A8-BA6D-28DF36D7E937}" srcOrd="1" destOrd="0" presId="urn:microsoft.com/office/officeart/2005/8/layout/default"/>
    <dgm:cxn modelId="{9C29895E-70A2-474B-91C2-CA488766C166}" type="presParOf" srcId="{3EA17D7C-C1B0-4802-8FCA-D27A8082EB2A}" destId="{581CA09E-364B-4515-B36C-F04F7C11ADD5}" srcOrd="2" destOrd="0" presId="urn:microsoft.com/office/officeart/2005/8/layout/default"/>
    <dgm:cxn modelId="{9827D068-6247-40D0-B3CE-99A2CAD64F36}" type="presParOf" srcId="{3EA17D7C-C1B0-4802-8FCA-D27A8082EB2A}" destId="{ED62C1FF-0BE3-44A4-8BAC-7FC80AD90C9B}" srcOrd="3" destOrd="0" presId="urn:microsoft.com/office/officeart/2005/8/layout/default"/>
    <dgm:cxn modelId="{63E49263-FF9F-4299-8B23-E9DC19316E44}" type="presParOf" srcId="{3EA17D7C-C1B0-4802-8FCA-D27A8082EB2A}" destId="{18397D6B-E725-471D-8698-50CA229C9342}" srcOrd="4" destOrd="0" presId="urn:microsoft.com/office/officeart/2005/8/layout/default"/>
    <dgm:cxn modelId="{305D35BB-08CB-4DCB-9CD4-955EDECEE88A}" type="presParOf" srcId="{3EA17D7C-C1B0-4802-8FCA-D27A8082EB2A}" destId="{6FCB9853-6D27-4CAB-94C6-89787F8A4AE0}" srcOrd="5" destOrd="0" presId="urn:microsoft.com/office/officeart/2005/8/layout/default"/>
    <dgm:cxn modelId="{A9785355-E106-4288-BBA8-2FBF1BCF7468}" type="presParOf" srcId="{3EA17D7C-C1B0-4802-8FCA-D27A8082EB2A}" destId="{2777BA82-10C1-4B65-B0F3-D40CCDC370C7}" srcOrd="6" destOrd="0" presId="urn:microsoft.com/office/officeart/2005/8/layout/default"/>
    <dgm:cxn modelId="{F22D7D79-551B-4BFF-921F-D00FEDD41D5D}" type="presParOf" srcId="{3EA17D7C-C1B0-4802-8FCA-D27A8082EB2A}" destId="{F7664A00-B189-46B7-9A60-B65C440DD521}" srcOrd="7" destOrd="0" presId="urn:microsoft.com/office/officeart/2005/8/layout/default"/>
    <dgm:cxn modelId="{D4BD91ED-50A4-4D57-910F-3B12F460059B}" type="presParOf" srcId="{3EA17D7C-C1B0-4802-8FCA-D27A8082EB2A}" destId="{73564FD3-E623-44E6-BD17-CCA980C9266D}" srcOrd="8" destOrd="0" presId="urn:microsoft.com/office/officeart/2005/8/layout/default"/>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9FF1B4-AB76-4DB6-8466-5FCC60F4389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CN" altLang="en-US"/>
        </a:p>
      </dgm:t>
    </dgm:pt>
    <dgm:pt modelId="{26809EE0-3755-4A38-8819-E0C25B66573D}">
      <dgm:prSet phldrT="[文本]"/>
      <dgm:spPr/>
      <dgm:t>
        <a:bodyPr/>
        <a:lstStyle/>
        <a:p>
          <a:pPr>
            <a:buFont typeface="+mj-lt"/>
            <a:buAutoNum type="arabicPeriod"/>
          </a:pPr>
          <a:r>
            <a:rPr lang="zh-CN" dirty="0"/>
            <a:t>运输管理</a:t>
          </a:r>
          <a:endParaRPr lang="zh-CN" altLang="en-US" dirty="0"/>
        </a:p>
      </dgm:t>
    </dgm:pt>
    <dgm:pt modelId="{9299948A-8387-4020-846D-B8F5CA35EE6C}" type="parTrans" cxnId="{2FE9132C-DE9D-4B54-9962-79A8F5303250}">
      <dgm:prSet/>
      <dgm:spPr/>
      <dgm:t>
        <a:bodyPr/>
        <a:lstStyle/>
        <a:p>
          <a:endParaRPr lang="zh-CN" altLang="en-US"/>
        </a:p>
      </dgm:t>
    </dgm:pt>
    <dgm:pt modelId="{C7FB6FD2-5535-4999-8A40-6EDD24B08F91}" type="sibTrans" cxnId="{2FE9132C-DE9D-4B54-9962-79A8F5303250}">
      <dgm:prSet/>
      <dgm:spPr/>
      <dgm:t>
        <a:bodyPr/>
        <a:lstStyle/>
        <a:p>
          <a:endParaRPr lang="zh-CN" altLang="en-US"/>
        </a:p>
      </dgm:t>
    </dgm:pt>
    <dgm:pt modelId="{3A49498C-7EA7-4BC9-8D14-588D304A23FE}">
      <dgm:prSet phldrT="[文本]"/>
      <dgm:spPr/>
      <dgm:t>
        <a:bodyPr/>
        <a:lstStyle/>
        <a:p>
          <a:pPr>
            <a:buFont typeface="+mj-lt"/>
            <a:buNone/>
          </a:pPr>
          <a:r>
            <a:rPr lang="en-US" altLang="zh-CN" dirty="0"/>
            <a:t>2.</a:t>
          </a:r>
          <a:r>
            <a:rPr lang="zh-CN" dirty="0"/>
            <a:t>入库准备</a:t>
          </a:r>
          <a:endParaRPr lang="zh-CN" altLang="en-US" dirty="0"/>
        </a:p>
      </dgm:t>
    </dgm:pt>
    <dgm:pt modelId="{B3266F14-3543-463E-97AA-13E228E12F74}" type="parTrans" cxnId="{AB7E4D9A-6884-4EC6-B6C5-F3A5D61F8DE2}">
      <dgm:prSet/>
      <dgm:spPr/>
      <dgm:t>
        <a:bodyPr/>
        <a:lstStyle/>
        <a:p>
          <a:endParaRPr lang="zh-CN" altLang="en-US"/>
        </a:p>
      </dgm:t>
    </dgm:pt>
    <dgm:pt modelId="{696C2D3E-5939-485A-9431-2AA6F32AF6AD}" type="sibTrans" cxnId="{AB7E4D9A-6884-4EC6-B6C5-F3A5D61F8DE2}">
      <dgm:prSet/>
      <dgm:spPr/>
      <dgm:t>
        <a:bodyPr/>
        <a:lstStyle/>
        <a:p>
          <a:endParaRPr lang="zh-CN" altLang="en-US"/>
        </a:p>
      </dgm:t>
    </dgm:pt>
    <dgm:pt modelId="{E24D1556-C62B-4BCB-B22E-DCB7ECEACB8A}">
      <dgm:prSet phldrT="[文本]"/>
      <dgm:spPr/>
      <dgm:t>
        <a:bodyPr/>
        <a:lstStyle/>
        <a:p>
          <a:pPr>
            <a:buFont typeface="+mj-lt"/>
            <a:buNone/>
          </a:pPr>
          <a:r>
            <a:rPr lang="en-US" altLang="zh-CN" dirty="0"/>
            <a:t>3.</a:t>
          </a:r>
          <a:r>
            <a:rPr lang="zh-CN" dirty="0"/>
            <a:t>入库接受</a:t>
          </a:r>
          <a:endParaRPr lang="zh-CN" altLang="en-US" dirty="0"/>
        </a:p>
      </dgm:t>
    </dgm:pt>
    <dgm:pt modelId="{0C2FF1A7-65B0-403D-BEBA-8C02E0E65348}" type="parTrans" cxnId="{43313A13-CDCC-4166-BAD2-6D372BBF3BA7}">
      <dgm:prSet/>
      <dgm:spPr/>
      <dgm:t>
        <a:bodyPr/>
        <a:lstStyle/>
        <a:p>
          <a:endParaRPr lang="zh-CN" altLang="en-US"/>
        </a:p>
      </dgm:t>
    </dgm:pt>
    <dgm:pt modelId="{AAD30B2E-1EA3-4DFC-AC58-1548FDDA60D2}" type="sibTrans" cxnId="{43313A13-CDCC-4166-BAD2-6D372BBF3BA7}">
      <dgm:prSet/>
      <dgm:spPr/>
      <dgm:t>
        <a:bodyPr/>
        <a:lstStyle/>
        <a:p>
          <a:endParaRPr lang="zh-CN" altLang="en-US"/>
        </a:p>
      </dgm:t>
    </dgm:pt>
    <dgm:pt modelId="{21EF2219-CB75-4559-B1B4-5B3BD7B0B895}">
      <dgm:prSet phldrT="[文本]"/>
      <dgm:spPr/>
      <dgm:t>
        <a:bodyPr/>
        <a:lstStyle/>
        <a:p>
          <a:pPr>
            <a:buFont typeface="+mj-lt"/>
            <a:buNone/>
          </a:pPr>
          <a:r>
            <a:rPr lang="en-US" altLang="zh-CN" dirty="0"/>
            <a:t>5.</a:t>
          </a:r>
          <a:r>
            <a:rPr lang="zh-CN" dirty="0"/>
            <a:t>物资出库</a:t>
          </a:r>
          <a:endParaRPr lang="zh-CN" altLang="en-US" dirty="0"/>
        </a:p>
      </dgm:t>
    </dgm:pt>
    <dgm:pt modelId="{6A2F89BD-BFA5-4A78-80AF-B50FAEB6A839}" type="parTrans" cxnId="{F0FA1C09-F45D-418F-8CA5-C8D24BDA9788}">
      <dgm:prSet/>
      <dgm:spPr/>
      <dgm:t>
        <a:bodyPr/>
        <a:lstStyle/>
        <a:p>
          <a:endParaRPr lang="zh-CN" altLang="en-US"/>
        </a:p>
      </dgm:t>
    </dgm:pt>
    <dgm:pt modelId="{9DFBEC6D-505B-4D71-9B01-5157FFD96E61}" type="sibTrans" cxnId="{F0FA1C09-F45D-418F-8CA5-C8D24BDA9788}">
      <dgm:prSet/>
      <dgm:spPr/>
      <dgm:t>
        <a:bodyPr/>
        <a:lstStyle/>
        <a:p>
          <a:endParaRPr lang="zh-CN" altLang="en-US"/>
        </a:p>
      </dgm:t>
    </dgm:pt>
    <dgm:pt modelId="{604DF3BA-5F38-4B79-9E8B-AC152656665F}">
      <dgm:prSet phldrT="[文本]"/>
      <dgm:spPr/>
      <dgm:t>
        <a:bodyPr/>
        <a:lstStyle/>
        <a:p>
          <a:pPr>
            <a:buFont typeface="+mj-lt"/>
            <a:buNone/>
          </a:pPr>
          <a:r>
            <a:rPr lang="en-US" altLang="zh-CN" dirty="0"/>
            <a:t>6.</a:t>
          </a:r>
          <a:r>
            <a:rPr lang="zh-CN" dirty="0"/>
            <a:t>退补物资</a:t>
          </a:r>
          <a:endParaRPr lang="zh-CN" altLang="en-US" dirty="0"/>
        </a:p>
      </dgm:t>
    </dgm:pt>
    <dgm:pt modelId="{71883AD9-1C33-4346-A360-0B6929FB9673}" type="parTrans" cxnId="{3CBC2D7D-6B6A-48D1-BDC1-44B8B850E2B6}">
      <dgm:prSet/>
      <dgm:spPr/>
      <dgm:t>
        <a:bodyPr/>
        <a:lstStyle/>
        <a:p>
          <a:endParaRPr lang="zh-CN" altLang="en-US"/>
        </a:p>
      </dgm:t>
    </dgm:pt>
    <dgm:pt modelId="{92DE5F04-0823-460B-9B08-3C86D7BC216C}" type="sibTrans" cxnId="{3CBC2D7D-6B6A-48D1-BDC1-44B8B850E2B6}">
      <dgm:prSet/>
      <dgm:spPr/>
      <dgm:t>
        <a:bodyPr/>
        <a:lstStyle/>
        <a:p>
          <a:endParaRPr lang="zh-CN" altLang="en-US"/>
        </a:p>
      </dgm:t>
    </dgm:pt>
    <dgm:pt modelId="{7A3C054C-6464-412E-8B6D-365E6C1BF73B}">
      <dgm:prSet phldrT="[文本]"/>
      <dgm:spPr/>
      <dgm:t>
        <a:bodyPr/>
        <a:lstStyle/>
        <a:p>
          <a:pPr>
            <a:buFont typeface="+mj-lt"/>
            <a:buNone/>
          </a:pPr>
          <a:r>
            <a:rPr lang="en-US" altLang="zh-CN" dirty="0"/>
            <a:t>4.</a:t>
          </a:r>
          <a:r>
            <a:rPr lang="zh-CN" dirty="0"/>
            <a:t>搬运卸货</a:t>
          </a:r>
          <a:endParaRPr lang="zh-CN" altLang="en-US" dirty="0"/>
        </a:p>
      </dgm:t>
    </dgm:pt>
    <dgm:pt modelId="{D8E6F105-0AA2-4463-887D-00D95A4D216D}" type="parTrans" cxnId="{29CA6AEE-E1E4-4C4D-80E1-858332C4AD5E}">
      <dgm:prSet/>
      <dgm:spPr/>
      <dgm:t>
        <a:bodyPr/>
        <a:lstStyle/>
        <a:p>
          <a:endParaRPr lang="zh-CN" altLang="en-US"/>
        </a:p>
      </dgm:t>
    </dgm:pt>
    <dgm:pt modelId="{FCD0639B-9413-485C-BF4A-FE6FB7A7B1A4}" type="sibTrans" cxnId="{29CA6AEE-E1E4-4C4D-80E1-858332C4AD5E}">
      <dgm:prSet/>
      <dgm:spPr/>
      <dgm:t>
        <a:bodyPr/>
        <a:lstStyle/>
        <a:p>
          <a:endParaRPr lang="zh-CN" altLang="en-US"/>
        </a:p>
      </dgm:t>
    </dgm:pt>
    <dgm:pt modelId="{B7743001-3376-4F57-8AD1-9B6B9BE21C43}" type="pres">
      <dgm:prSet presAssocID="{949FF1B4-AB76-4DB6-8466-5FCC60F43891}" presName="cycle" presStyleCnt="0">
        <dgm:presLayoutVars>
          <dgm:dir/>
          <dgm:resizeHandles val="exact"/>
        </dgm:presLayoutVars>
      </dgm:prSet>
      <dgm:spPr/>
      <dgm:t>
        <a:bodyPr/>
        <a:lstStyle/>
        <a:p>
          <a:endParaRPr lang="zh-CN" altLang="en-US"/>
        </a:p>
      </dgm:t>
    </dgm:pt>
    <dgm:pt modelId="{9B1A0162-762A-4B92-B479-8F740698804B}" type="pres">
      <dgm:prSet presAssocID="{26809EE0-3755-4A38-8819-E0C25B66573D}" presName="node" presStyleLbl="node1" presStyleIdx="0" presStyleCnt="6">
        <dgm:presLayoutVars>
          <dgm:bulletEnabled val="1"/>
        </dgm:presLayoutVars>
      </dgm:prSet>
      <dgm:spPr/>
      <dgm:t>
        <a:bodyPr/>
        <a:lstStyle/>
        <a:p>
          <a:endParaRPr lang="zh-CN" altLang="en-US"/>
        </a:p>
      </dgm:t>
    </dgm:pt>
    <dgm:pt modelId="{A77493FA-87A8-4DA1-BE94-FD7174CF0E33}" type="pres">
      <dgm:prSet presAssocID="{26809EE0-3755-4A38-8819-E0C25B66573D}" presName="spNode" presStyleCnt="0"/>
      <dgm:spPr/>
    </dgm:pt>
    <dgm:pt modelId="{054D83A7-5DB8-4311-9413-A982FC00A9E6}" type="pres">
      <dgm:prSet presAssocID="{C7FB6FD2-5535-4999-8A40-6EDD24B08F91}" presName="sibTrans" presStyleLbl="sibTrans1D1" presStyleIdx="0" presStyleCnt="6"/>
      <dgm:spPr/>
      <dgm:t>
        <a:bodyPr/>
        <a:lstStyle/>
        <a:p>
          <a:endParaRPr lang="zh-CN" altLang="en-US"/>
        </a:p>
      </dgm:t>
    </dgm:pt>
    <dgm:pt modelId="{3A5F5389-3C35-4F10-A83B-136666CA99B7}" type="pres">
      <dgm:prSet presAssocID="{3A49498C-7EA7-4BC9-8D14-588D304A23FE}" presName="node" presStyleLbl="node1" presStyleIdx="1" presStyleCnt="6">
        <dgm:presLayoutVars>
          <dgm:bulletEnabled val="1"/>
        </dgm:presLayoutVars>
      </dgm:prSet>
      <dgm:spPr/>
      <dgm:t>
        <a:bodyPr/>
        <a:lstStyle/>
        <a:p>
          <a:endParaRPr lang="zh-CN" altLang="en-US"/>
        </a:p>
      </dgm:t>
    </dgm:pt>
    <dgm:pt modelId="{1B5F1C08-2DB1-4229-91C3-8ACCB434F94C}" type="pres">
      <dgm:prSet presAssocID="{3A49498C-7EA7-4BC9-8D14-588D304A23FE}" presName="spNode" presStyleCnt="0"/>
      <dgm:spPr/>
    </dgm:pt>
    <dgm:pt modelId="{8E670E40-182A-4A5C-82DB-9FB1EDB6179A}" type="pres">
      <dgm:prSet presAssocID="{696C2D3E-5939-485A-9431-2AA6F32AF6AD}" presName="sibTrans" presStyleLbl="sibTrans1D1" presStyleIdx="1" presStyleCnt="6"/>
      <dgm:spPr/>
      <dgm:t>
        <a:bodyPr/>
        <a:lstStyle/>
        <a:p>
          <a:endParaRPr lang="zh-CN" altLang="en-US"/>
        </a:p>
      </dgm:t>
    </dgm:pt>
    <dgm:pt modelId="{7D657718-C398-4624-A383-AFBD88DD79A9}" type="pres">
      <dgm:prSet presAssocID="{E24D1556-C62B-4BCB-B22E-DCB7ECEACB8A}" presName="node" presStyleLbl="node1" presStyleIdx="2" presStyleCnt="6">
        <dgm:presLayoutVars>
          <dgm:bulletEnabled val="1"/>
        </dgm:presLayoutVars>
      </dgm:prSet>
      <dgm:spPr/>
      <dgm:t>
        <a:bodyPr/>
        <a:lstStyle/>
        <a:p>
          <a:endParaRPr lang="zh-CN" altLang="en-US"/>
        </a:p>
      </dgm:t>
    </dgm:pt>
    <dgm:pt modelId="{D9BCD40F-8827-4995-A7CE-375FBB371182}" type="pres">
      <dgm:prSet presAssocID="{E24D1556-C62B-4BCB-B22E-DCB7ECEACB8A}" presName="spNode" presStyleCnt="0"/>
      <dgm:spPr/>
    </dgm:pt>
    <dgm:pt modelId="{1D54ED27-33CF-4E0A-A597-41E812E6A4EC}" type="pres">
      <dgm:prSet presAssocID="{AAD30B2E-1EA3-4DFC-AC58-1548FDDA60D2}" presName="sibTrans" presStyleLbl="sibTrans1D1" presStyleIdx="2" presStyleCnt="6"/>
      <dgm:spPr/>
      <dgm:t>
        <a:bodyPr/>
        <a:lstStyle/>
        <a:p>
          <a:endParaRPr lang="zh-CN" altLang="en-US"/>
        </a:p>
      </dgm:t>
    </dgm:pt>
    <dgm:pt modelId="{451F381F-1780-41AB-B7B4-EAD7975D84B6}" type="pres">
      <dgm:prSet presAssocID="{7A3C054C-6464-412E-8B6D-365E6C1BF73B}" presName="node" presStyleLbl="node1" presStyleIdx="3" presStyleCnt="6">
        <dgm:presLayoutVars>
          <dgm:bulletEnabled val="1"/>
        </dgm:presLayoutVars>
      </dgm:prSet>
      <dgm:spPr/>
      <dgm:t>
        <a:bodyPr/>
        <a:lstStyle/>
        <a:p>
          <a:endParaRPr lang="zh-CN" altLang="en-US"/>
        </a:p>
      </dgm:t>
    </dgm:pt>
    <dgm:pt modelId="{0C267778-6501-4589-892E-788BCD22C66B}" type="pres">
      <dgm:prSet presAssocID="{7A3C054C-6464-412E-8B6D-365E6C1BF73B}" presName="spNode" presStyleCnt="0"/>
      <dgm:spPr/>
    </dgm:pt>
    <dgm:pt modelId="{ACDF7377-80BD-42EE-B42C-FFB9AE418EFB}" type="pres">
      <dgm:prSet presAssocID="{FCD0639B-9413-485C-BF4A-FE6FB7A7B1A4}" presName="sibTrans" presStyleLbl="sibTrans1D1" presStyleIdx="3" presStyleCnt="6"/>
      <dgm:spPr/>
      <dgm:t>
        <a:bodyPr/>
        <a:lstStyle/>
        <a:p>
          <a:endParaRPr lang="zh-CN" altLang="en-US"/>
        </a:p>
      </dgm:t>
    </dgm:pt>
    <dgm:pt modelId="{3DD58613-A8D4-4E9A-BB2C-FE64ADC032CB}" type="pres">
      <dgm:prSet presAssocID="{21EF2219-CB75-4559-B1B4-5B3BD7B0B895}" presName="node" presStyleLbl="node1" presStyleIdx="4" presStyleCnt="6">
        <dgm:presLayoutVars>
          <dgm:bulletEnabled val="1"/>
        </dgm:presLayoutVars>
      </dgm:prSet>
      <dgm:spPr/>
      <dgm:t>
        <a:bodyPr/>
        <a:lstStyle/>
        <a:p>
          <a:endParaRPr lang="zh-CN" altLang="en-US"/>
        </a:p>
      </dgm:t>
    </dgm:pt>
    <dgm:pt modelId="{BBB026A8-FD02-4FAB-94A2-B8E9EF12EA8B}" type="pres">
      <dgm:prSet presAssocID="{21EF2219-CB75-4559-B1B4-5B3BD7B0B895}" presName="spNode" presStyleCnt="0"/>
      <dgm:spPr/>
    </dgm:pt>
    <dgm:pt modelId="{290576A9-BBC6-4ACB-BC91-E58A9DE93C3B}" type="pres">
      <dgm:prSet presAssocID="{9DFBEC6D-505B-4D71-9B01-5157FFD96E61}" presName="sibTrans" presStyleLbl="sibTrans1D1" presStyleIdx="4" presStyleCnt="6"/>
      <dgm:spPr/>
      <dgm:t>
        <a:bodyPr/>
        <a:lstStyle/>
        <a:p>
          <a:endParaRPr lang="zh-CN" altLang="en-US"/>
        </a:p>
      </dgm:t>
    </dgm:pt>
    <dgm:pt modelId="{2B87A028-4AD3-4712-A6E0-F734DAA1A983}" type="pres">
      <dgm:prSet presAssocID="{604DF3BA-5F38-4B79-9E8B-AC152656665F}" presName="node" presStyleLbl="node1" presStyleIdx="5" presStyleCnt="6">
        <dgm:presLayoutVars>
          <dgm:bulletEnabled val="1"/>
        </dgm:presLayoutVars>
      </dgm:prSet>
      <dgm:spPr/>
      <dgm:t>
        <a:bodyPr/>
        <a:lstStyle/>
        <a:p>
          <a:endParaRPr lang="zh-CN" altLang="en-US"/>
        </a:p>
      </dgm:t>
    </dgm:pt>
    <dgm:pt modelId="{8ADAE79D-5256-459B-A73E-4F241DB78A67}" type="pres">
      <dgm:prSet presAssocID="{604DF3BA-5F38-4B79-9E8B-AC152656665F}" presName="spNode" presStyleCnt="0"/>
      <dgm:spPr/>
    </dgm:pt>
    <dgm:pt modelId="{59D16281-A954-4D3B-BE2F-69DF462A0E4C}" type="pres">
      <dgm:prSet presAssocID="{92DE5F04-0823-460B-9B08-3C86D7BC216C}" presName="sibTrans" presStyleLbl="sibTrans1D1" presStyleIdx="5" presStyleCnt="6"/>
      <dgm:spPr/>
      <dgm:t>
        <a:bodyPr/>
        <a:lstStyle/>
        <a:p>
          <a:endParaRPr lang="zh-CN" altLang="en-US"/>
        </a:p>
      </dgm:t>
    </dgm:pt>
  </dgm:ptLst>
  <dgm:cxnLst>
    <dgm:cxn modelId="{948A9C98-3A74-46E0-9C2D-F3E357D8E331}" type="presOf" srcId="{AAD30B2E-1EA3-4DFC-AC58-1548FDDA60D2}" destId="{1D54ED27-33CF-4E0A-A597-41E812E6A4EC}" srcOrd="0" destOrd="0" presId="urn:microsoft.com/office/officeart/2005/8/layout/cycle6"/>
    <dgm:cxn modelId="{53138297-0263-4C61-9206-BBE90F88374B}" type="presOf" srcId="{949FF1B4-AB76-4DB6-8466-5FCC60F43891}" destId="{B7743001-3376-4F57-8AD1-9B6B9BE21C43}" srcOrd="0" destOrd="0" presId="urn:microsoft.com/office/officeart/2005/8/layout/cycle6"/>
    <dgm:cxn modelId="{6DCA2FE1-C4CC-430D-B36D-E4E98F58EDB4}" type="presOf" srcId="{FCD0639B-9413-485C-BF4A-FE6FB7A7B1A4}" destId="{ACDF7377-80BD-42EE-B42C-FFB9AE418EFB}" srcOrd="0" destOrd="0" presId="urn:microsoft.com/office/officeart/2005/8/layout/cycle6"/>
    <dgm:cxn modelId="{43313A13-CDCC-4166-BAD2-6D372BBF3BA7}" srcId="{949FF1B4-AB76-4DB6-8466-5FCC60F43891}" destId="{E24D1556-C62B-4BCB-B22E-DCB7ECEACB8A}" srcOrd="2" destOrd="0" parTransId="{0C2FF1A7-65B0-403D-BEBA-8C02E0E65348}" sibTransId="{AAD30B2E-1EA3-4DFC-AC58-1548FDDA60D2}"/>
    <dgm:cxn modelId="{267341FA-3180-484B-A313-378D668AEB82}" type="presOf" srcId="{9DFBEC6D-505B-4D71-9B01-5157FFD96E61}" destId="{290576A9-BBC6-4ACB-BC91-E58A9DE93C3B}" srcOrd="0" destOrd="0" presId="urn:microsoft.com/office/officeart/2005/8/layout/cycle6"/>
    <dgm:cxn modelId="{29CA6AEE-E1E4-4C4D-80E1-858332C4AD5E}" srcId="{949FF1B4-AB76-4DB6-8466-5FCC60F43891}" destId="{7A3C054C-6464-412E-8B6D-365E6C1BF73B}" srcOrd="3" destOrd="0" parTransId="{D8E6F105-0AA2-4463-887D-00D95A4D216D}" sibTransId="{FCD0639B-9413-485C-BF4A-FE6FB7A7B1A4}"/>
    <dgm:cxn modelId="{2FE9132C-DE9D-4B54-9962-79A8F5303250}" srcId="{949FF1B4-AB76-4DB6-8466-5FCC60F43891}" destId="{26809EE0-3755-4A38-8819-E0C25B66573D}" srcOrd="0" destOrd="0" parTransId="{9299948A-8387-4020-846D-B8F5CA35EE6C}" sibTransId="{C7FB6FD2-5535-4999-8A40-6EDD24B08F91}"/>
    <dgm:cxn modelId="{21654535-4EA3-476A-BD04-861B4AB3202B}" type="presOf" srcId="{3A49498C-7EA7-4BC9-8D14-588D304A23FE}" destId="{3A5F5389-3C35-4F10-A83B-136666CA99B7}" srcOrd="0" destOrd="0" presId="urn:microsoft.com/office/officeart/2005/8/layout/cycle6"/>
    <dgm:cxn modelId="{F0FA1C09-F45D-418F-8CA5-C8D24BDA9788}" srcId="{949FF1B4-AB76-4DB6-8466-5FCC60F43891}" destId="{21EF2219-CB75-4559-B1B4-5B3BD7B0B895}" srcOrd="4" destOrd="0" parTransId="{6A2F89BD-BFA5-4A78-80AF-B50FAEB6A839}" sibTransId="{9DFBEC6D-505B-4D71-9B01-5157FFD96E61}"/>
    <dgm:cxn modelId="{C4B54E17-90C8-42C3-8850-10C837E0CC1B}" type="presOf" srcId="{7A3C054C-6464-412E-8B6D-365E6C1BF73B}" destId="{451F381F-1780-41AB-B7B4-EAD7975D84B6}" srcOrd="0" destOrd="0" presId="urn:microsoft.com/office/officeart/2005/8/layout/cycle6"/>
    <dgm:cxn modelId="{D82535A9-7BEC-454A-94CC-089D7B891056}" type="presOf" srcId="{604DF3BA-5F38-4B79-9E8B-AC152656665F}" destId="{2B87A028-4AD3-4712-A6E0-F734DAA1A983}" srcOrd="0" destOrd="0" presId="urn:microsoft.com/office/officeart/2005/8/layout/cycle6"/>
    <dgm:cxn modelId="{37913C9D-0731-4E41-9587-C6D06B691BF5}" type="presOf" srcId="{92DE5F04-0823-460B-9B08-3C86D7BC216C}" destId="{59D16281-A954-4D3B-BE2F-69DF462A0E4C}" srcOrd="0" destOrd="0" presId="urn:microsoft.com/office/officeart/2005/8/layout/cycle6"/>
    <dgm:cxn modelId="{AB7E4D9A-6884-4EC6-B6C5-F3A5D61F8DE2}" srcId="{949FF1B4-AB76-4DB6-8466-5FCC60F43891}" destId="{3A49498C-7EA7-4BC9-8D14-588D304A23FE}" srcOrd="1" destOrd="0" parTransId="{B3266F14-3543-463E-97AA-13E228E12F74}" sibTransId="{696C2D3E-5939-485A-9431-2AA6F32AF6AD}"/>
    <dgm:cxn modelId="{4AC14F99-4BBC-4240-996C-8B0F73A308AC}" type="presOf" srcId="{696C2D3E-5939-485A-9431-2AA6F32AF6AD}" destId="{8E670E40-182A-4A5C-82DB-9FB1EDB6179A}" srcOrd="0" destOrd="0" presId="urn:microsoft.com/office/officeart/2005/8/layout/cycle6"/>
    <dgm:cxn modelId="{5A55F633-95A1-4B4F-80DF-E1305F6DC80B}" type="presOf" srcId="{C7FB6FD2-5535-4999-8A40-6EDD24B08F91}" destId="{054D83A7-5DB8-4311-9413-A982FC00A9E6}" srcOrd="0" destOrd="0" presId="urn:microsoft.com/office/officeart/2005/8/layout/cycle6"/>
    <dgm:cxn modelId="{BEE500A6-5100-411E-9CEA-63F70704F1BC}" type="presOf" srcId="{21EF2219-CB75-4559-B1B4-5B3BD7B0B895}" destId="{3DD58613-A8D4-4E9A-BB2C-FE64ADC032CB}" srcOrd="0" destOrd="0" presId="urn:microsoft.com/office/officeart/2005/8/layout/cycle6"/>
    <dgm:cxn modelId="{FDF1E6FB-ED61-4A77-8EDB-6B9BAEA5B121}" type="presOf" srcId="{E24D1556-C62B-4BCB-B22E-DCB7ECEACB8A}" destId="{7D657718-C398-4624-A383-AFBD88DD79A9}" srcOrd="0" destOrd="0" presId="urn:microsoft.com/office/officeart/2005/8/layout/cycle6"/>
    <dgm:cxn modelId="{FA638726-7A11-4C56-899E-B6F33254A8A2}" type="presOf" srcId="{26809EE0-3755-4A38-8819-E0C25B66573D}" destId="{9B1A0162-762A-4B92-B479-8F740698804B}" srcOrd="0" destOrd="0" presId="urn:microsoft.com/office/officeart/2005/8/layout/cycle6"/>
    <dgm:cxn modelId="{3CBC2D7D-6B6A-48D1-BDC1-44B8B850E2B6}" srcId="{949FF1B4-AB76-4DB6-8466-5FCC60F43891}" destId="{604DF3BA-5F38-4B79-9E8B-AC152656665F}" srcOrd="5" destOrd="0" parTransId="{71883AD9-1C33-4346-A360-0B6929FB9673}" sibTransId="{92DE5F04-0823-460B-9B08-3C86D7BC216C}"/>
    <dgm:cxn modelId="{9916106C-97C5-4690-8C82-CF3B16916C2E}" type="presParOf" srcId="{B7743001-3376-4F57-8AD1-9B6B9BE21C43}" destId="{9B1A0162-762A-4B92-B479-8F740698804B}" srcOrd="0" destOrd="0" presId="urn:microsoft.com/office/officeart/2005/8/layout/cycle6"/>
    <dgm:cxn modelId="{7E85B910-FF49-45DB-A195-C611554439AC}" type="presParOf" srcId="{B7743001-3376-4F57-8AD1-9B6B9BE21C43}" destId="{A77493FA-87A8-4DA1-BE94-FD7174CF0E33}" srcOrd="1" destOrd="0" presId="urn:microsoft.com/office/officeart/2005/8/layout/cycle6"/>
    <dgm:cxn modelId="{C1110644-AC2E-4C60-8B58-3CC46A691AD6}" type="presParOf" srcId="{B7743001-3376-4F57-8AD1-9B6B9BE21C43}" destId="{054D83A7-5DB8-4311-9413-A982FC00A9E6}" srcOrd="2" destOrd="0" presId="urn:microsoft.com/office/officeart/2005/8/layout/cycle6"/>
    <dgm:cxn modelId="{B3268644-604C-40FF-B55A-0432C2E48C20}" type="presParOf" srcId="{B7743001-3376-4F57-8AD1-9B6B9BE21C43}" destId="{3A5F5389-3C35-4F10-A83B-136666CA99B7}" srcOrd="3" destOrd="0" presId="urn:microsoft.com/office/officeart/2005/8/layout/cycle6"/>
    <dgm:cxn modelId="{6613965F-747A-473B-B364-15D8FA2ADF56}" type="presParOf" srcId="{B7743001-3376-4F57-8AD1-9B6B9BE21C43}" destId="{1B5F1C08-2DB1-4229-91C3-8ACCB434F94C}" srcOrd="4" destOrd="0" presId="urn:microsoft.com/office/officeart/2005/8/layout/cycle6"/>
    <dgm:cxn modelId="{FCC47AEA-0217-45AE-915E-5D9829AF0786}" type="presParOf" srcId="{B7743001-3376-4F57-8AD1-9B6B9BE21C43}" destId="{8E670E40-182A-4A5C-82DB-9FB1EDB6179A}" srcOrd="5" destOrd="0" presId="urn:microsoft.com/office/officeart/2005/8/layout/cycle6"/>
    <dgm:cxn modelId="{FF24C37B-8B64-4163-89D0-1B6339ADCB18}" type="presParOf" srcId="{B7743001-3376-4F57-8AD1-9B6B9BE21C43}" destId="{7D657718-C398-4624-A383-AFBD88DD79A9}" srcOrd="6" destOrd="0" presId="urn:microsoft.com/office/officeart/2005/8/layout/cycle6"/>
    <dgm:cxn modelId="{EC3D8B2B-1EEA-4770-BBA8-BFDBE83E29C2}" type="presParOf" srcId="{B7743001-3376-4F57-8AD1-9B6B9BE21C43}" destId="{D9BCD40F-8827-4995-A7CE-375FBB371182}" srcOrd="7" destOrd="0" presId="urn:microsoft.com/office/officeart/2005/8/layout/cycle6"/>
    <dgm:cxn modelId="{5B03D59B-E631-4FA9-8C76-B7ECA3B89303}" type="presParOf" srcId="{B7743001-3376-4F57-8AD1-9B6B9BE21C43}" destId="{1D54ED27-33CF-4E0A-A597-41E812E6A4EC}" srcOrd="8" destOrd="0" presId="urn:microsoft.com/office/officeart/2005/8/layout/cycle6"/>
    <dgm:cxn modelId="{B33E0A02-4CB7-4346-95F1-BAC0EDB57293}" type="presParOf" srcId="{B7743001-3376-4F57-8AD1-9B6B9BE21C43}" destId="{451F381F-1780-41AB-B7B4-EAD7975D84B6}" srcOrd="9" destOrd="0" presId="urn:microsoft.com/office/officeart/2005/8/layout/cycle6"/>
    <dgm:cxn modelId="{F3BEF6BC-C125-4B45-8479-0B999FA715C0}" type="presParOf" srcId="{B7743001-3376-4F57-8AD1-9B6B9BE21C43}" destId="{0C267778-6501-4589-892E-788BCD22C66B}" srcOrd="10" destOrd="0" presId="urn:microsoft.com/office/officeart/2005/8/layout/cycle6"/>
    <dgm:cxn modelId="{DDD99CEB-E75D-4CE6-8BAA-50BC89B3EEE0}" type="presParOf" srcId="{B7743001-3376-4F57-8AD1-9B6B9BE21C43}" destId="{ACDF7377-80BD-42EE-B42C-FFB9AE418EFB}" srcOrd="11" destOrd="0" presId="urn:microsoft.com/office/officeart/2005/8/layout/cycle6"/>
    <dgm:cxn modelId="{1BCF9C21-8518-4399-BF6A-F8744AE38A8B}" type="presParOf" srcId="{B7743001-3376-4F57-8AD1-9B6B9BE21C43}" destId="{3DD58613-A8D4-4E9A-BB2C-FE64ADC032CB}" srcOrd="12" destOrd="0" presId="urn:microsoft.com/office/officeart/2005/8/layout/cycle6"/>
    <dgm:cxn modelId="{0D603F02-007F-4A01-A8CC-FD388E589AC7}" type="presParOf" srcId="{B7743001-3376-4F57-8AD1-9B6B9BE21C43}" destId="{BBB026A8-FD02-4FAB-94A2-B8E9EF12EA8B}" srcOrd="13" destOrd="0" presId="urn:microsoft.com/office/officeart/2005/8/layout/cycle6"/>
    <dgm:cxn modelId="{980A176F-C921-4184-920F-E2009231DE73}" type="presParOf" srcId="{B7743001-3376-4F57-8AD1-9B6B9BE21C43}" destId="{290576A9-BBC6-4ACB-BC91-E58A9DE93C3B}" srcOrd="14" destOrd="0" presId="urn:microsoft.com/office/officeart/2005/8/layout/cycle6"/>
    <dgm:cxn modelId="{F530AD9C-7B45-4B23-8ADD-416746CD432E}" type="presParOf" srcId="{B7743001-3376-4F57-8AD1-9B6B9BE21C43}" destId="{2B87A028-4AD3-4712-A6E0-F734DAA1A983}" srcOrd="15" destOrd="0" presId="urn:microsoft.com/office/officeart/2005/8/layout/cycle6"/>
    <dgm:cxn modelId="{DDFA3A2D-C7D6-49C6-B4F4-D95FCBC2EB0B}" type="presParOf" srcId="{B7743001-3376-4F57-8AD1-9B6B9BE21C43}" destId="{8ADAE79D-5256-459B-A73E-4F241DB78A67}" srcOrd="16" destOrd="0" presId="urn:microsoft.com/office/officeart/2005/8/layout/cycle6"/>
    <dgm:cxn modelId="{8C30AA87-4BF9-4D7C-BBAC-FE254859AFB7}" type="presParOf" srcId="{B7743001-3376-4F57-8AD1-9B6B9BE21C43}" destId="{59D16281-A954-4D3B-BE2F-69DF462A0E4C}" srcOrd="17" destOrd="0" presId="urn:microsoft.com/office/officeart/2005/8/layout/cycle6"/>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07F7C6C-8DB1-4FF9-84B7-913F56C5EC7D}" type="doc">
      <dgm:prSet loTypeId="urn:microsoft.com/office/officeart/2005/8/layout/hierarchy4" loCatId="list" qsTypeId="urn:microsoft.com/office/officeart/2005/8/quickstyle/3d2#1" qsCatId="3D" csTypeId="urn:microsoft.com/office/officeart/2005/8/colors/accent1_2" csCatId="accent1" phldr="1"/>
      <dgm:spPr/>
      <dgm:t>
        <a:bodyPr/>
        <a:lstStyle/>
        <a:p>
          <a:endParaRPr lang="zh-CN" altLang="en-US"/>
        </a:p>
      </dgm:t>
    </dgm:pt>
    <dgm:pt modelId="{FB4E8388-0E03-4291-9880-A85D37951813}">
      <dgm:prSet phldrT="[文本]"/>
      <dgm:spPr/>
      <dgm:t>
        <a:bodyPr/>
        <a:lstStyle/>
        <a:p>
          <a:pPr>
            <a:buFont typeface="+mj-lt"/>
            <a:buAutoNum type="arabicPeriod"/>
          </a:pPr>
          <a:r>
            <a:rPr lang="zh-CN" dirty="0"/>
            <a:t>销售费用预算</a:t>
          </a:r>
          <a:endParaRPr lang="zh-CN" altLang="en-US" dirty="0"/>
        </a:p>
      </dgm:t>
    </dgm:pt>
    <dgm:pt modelId="{98DC54D3-AEF5-4760-AEFE-3A6774CEB040}" type="parTrans" cxnId="{2B43F1FA-2DF8-4322-BC46-8CDCB82F2BFA}">
      <dgm:prSet/>
      <dgm:spPr/>
      <dgm:t>
        <a:bodyPr/>
        <a:lstStyle/>
        <a:p>
          <a:endParaRPr lang="zh-CN" altLang="en-US"/>
        </a:p>
      </dgm:t>
    </dgm:pt>
    <dgm:pt modelId="{1F50A6B7-6BBF-416D-912E-7B5A045421B8}" type="sibTrans" cxnId="{2B43F1FA-2DF8-4322-BC46-8CDCB82F2BFA}">
      <dgm:prSet/>
      <dgm:spPr/>
      <dgm:t>
        <a:bodyPr/>
        <a:lstStyle/>
        <a:p>
          <a:endParaRPr lang="zh-CN" altLang="en-US"/>
        </a:p>
      </dgm:t>
    </dgm:pt>
    <dgm:pt modelId="{6FDF35B8-059C-443C-926F-897D3B1FCB01}">
      <dgm:prSet phldrT="[文本]"/>
      <dgm:spPr/>
      <dgm:t>
        <a:bodyPr/>
        <a:lstStyle/>
        <a:p>
          <a:pPr>
            <a:buFont typeface="+mj-lt"/>
            <a:buNone/>
          </a:pPr>
          <a:r>
            <a:rPr lang="en-US" altLang="zh-CN" dirty="0"/>
            <a:t>2.</a:t>
          </a:r>
          <a:r>
            <a:rPr lang="zh-CN" dirty="0"/>
            <a:t>控制市场推广费</a:t>
          </a:r>
          <a:endParaRPr lang="zh-CN" altLang="en-US" dirty="0"/>
        </a:p>
      </dgm:t>
    </dgm:pt>
    <dgm:pt modelId="{880310A8-D8B3-4007-91DC-037E4D87FB87}" type="parTrans" cxnId="{A77FEB86-0C6E-4EB4-9646-E1D006D876BA}">
      <dgm:prSet/>
      <dgm:spPr/>
      <dgm:t>
        <a:bodyPr/>
        <a:lstStyle/>
        <a:p>
          <a:endParaRPr lang="zh-CN" altLang="en-US"/>
        </a:p>
      </dgm:t>
    </dgm:pt>
    <dgm:pt modelId="{7D52C351-8AE2-46C7-AC17-16103869FEAA}" type="sibTrans" cxnId="{A77FEB86-0C6E-4EB4-9646-E1D006D876BA}">
      <dgm:prSet/>
      <dgm:spPr/>
      <dgm:t>
        <a:bodyPr/>
        <a:lstStyle/>
        <a:p>
          <a:endParaRPr lang="zh-CN" altLang="en-US"/>
        </a:p>
      </dgm:t>
    </dgm:pt>
    <dgm:pt modelId="{41C4EA88-E926-4004-9D3C-C281D1779630}">
      <dgm:prSet phldrT="[文本]"/>
      <dgm:spPr/>
      <dgm:t>
        <a:bodyPr/>
        <a:lstStyle/>
        <a:p>
          <a:pPr>
            <a:buFont typeface="+mj-lt"/>
            <a:buNone/>
          </a:pPr>
          <a:r>
            <a:rPr lang="en-US" altLang="zh-CN" dirty="0"/>
            <a:t>4.</a:t>
          </a:r>
          <a:r>
            <a:rPr lang="zh-CN" dirty="0"/>
            <a:t>减少售后服务费用</a:t>
          </a:r>
          <a:endParaRPr lang="zh-CN" altLang="en-US" dirty="0"/>
        </a:p>
      </dgm:t>
    </dgm:pt>
    <dgm:pt modelId="{88FA7B76-0989-423B-8699-758AB5FD40FE}" type="parTrans" cxnId="{CFA6F383-A6F0-4872-A965-67CFA54C4E12}">
      <dgm:prSet/>
      <dgm:spPr/>
      <dgm:t>
        <a:bodyPr/>
        <a:lstStyle/>
        <a:p>
          <a:endParaRPr lang="zh-CN" altLang="en-US"/>
        </a:p>
      </dgm:t>
    </dgm:pt>
    <dgm:pt modelId="{93648975-5FB6-4A1E-A9CD-4F7B0DC0DED9}" type="sibTrans" cxnId="{CFA6F383-A6F0-4872-A965-67CFA54C4E12}">
      <dgm:prSet/>
      <dgm:spPr/>
      <dgm:t>
        <a:bodyPr/>
        <a:lstStyle/>
        <a:p>
          <a:endParaRPr lang="zh-CN" altLang="en-US"/>
        </a:p>
      </dgm:t>
    </dgm:pt>
    <dgm:pt modelId="{328A7E8F-F9E7-4A41-AFEF-77459AAE8BAA}">
      <dgm:prSet phldrT="[文本]"/>
      <dgm:spPr/>
      <dgm:t>
        <a:bodyPr/>
        <a:lstStyle/>
        <a:p>
          <a:pPr>
            <a:buFont typeface="+mj-lt"/>
            <a:buNone/>
          </a:pPr>
          <a:r>
            <a:rPr lang="en-US" altLang="zh-CN" dirty="0"/>
            <a:t>5.</a:t>
          </a:r>
          <a:r>
            <a:rPr lang="zh-CN" dirty="0"/>
            <a:t>销售人员费用控制</a:t>
          </a:r>
          <a:endParaRPr lang="zh-CN" altLang="en-US" dirty="0"/>
        </a:p>
      </dgm:t>
    </dgm:pt>
    <dgm:pt modelId="{369B544D-767B-4D18-996F-87922B964B5B}" type="parTrans" cxnId="{E7D3C17A-17B9-40E7-ACE2-A2B85C651B39}">
      <dgm:prSet/>
      <dgm:spPr/>
      <dgm:t>
        <a:bodyPr/>
        <a:lstStyle/>
        <a:p>
          <a:endParaRPr lang="zh-CN" altLang="en-US"/>
        </a:p>
      </dgm:t>
    </dgm:pt>
    <dgm:pt modelId="{38BD2EB7-32EF-4185-BDC9-9CD4BD117C4E}" type="sibTrans" cxnId="{E7D3C17A-17B9-40E7-ACE2-A2B85C651B39}">
      <dgm:prSet/>
      <dgm:spPr/>
      <dgm:t>
        <a:bodyPr/>
        <a:lstStyle/>
        <a:p>
          <a:endParaRPr lang="zh-CN" altLang="en-US"/>
        </a:p>
      </dgm:t>
    </dgm:pt>
    <dgm:pt modelId="{301E0B2E-D0F9-41F8-BF7D-C0A05054B936}">
      <dgm:prSet phldrT="[文本]"/>
      <dgm:spPr/>
      <dgm:t>
        <a:bodyPr/>
        <a:lstStyle/>
        <a:p>
          <a:pPr>
            <a:buFont typeface="+mj-lt"/>
            <a:buNone/>
          </a:pPr>
          <a:r>
            <a:rPr lang="en-US" altLang="zh-CN" dirty="0"/>
            <a:t>3.</a:t>
          </a:r>
          <a:r>
            <a:rPr lang="zh-CN" dirty="0"/>
            <a:t>降低仓储物流成本</a:t>
          </a:r>
          <a:endParaRPr lang="zh-CN" altLang="en-US" dirty="0"/>
        </a:p>
      </dgm:t>
    </dgm:pt>
    <dgm:pt modelId="{12EE5330-D816-40B2-90D3-CE86E3F07C93}" type="parTrans" cxnId="{A9BFC7B1-FBD9-467F-91BB-A594FEE3DB7F}">
      <dgm:prSet/>
      <dgm:spPr/>
      <dgm:t>
        <a:bodyPr/>
        <a:lstStyle/>
        <a:p>
          <a:endParaRPr lang="zh-CN" altLang="en-US"/>
        </a:p>
      </dgm:t>
    </dgm:pt>
    <dgm:pt modelId="{4E98DFE1-3296-4CFC-8213-DC18736CC688}" type="sibTrans" cxnId="{A9BFC7B1-FBD9-467F-91BB-A594FEE3DB7F}">
      <dgm:prSet/>
      <dgm:spPr/>
      <dgm:t>
        <a:bodyPr/>
        <a:lstStyle/>
        <a:p>
          <a:endParaRPr lang="zh-CN" altLang="en-US"/>
        </a:p>
      </dgm:t>
    </dgm:pt>
    <dgm:pt modelId="{B273AC17-CAEC-4C8A-ACB6-476FB460DEA0}">
      <dgm:prSet phldrT="[文本]"/>
      <dgm:spPr/>
      <dgm:t>
        <a:bodyPr/>
        <a:lstStyle/>
        <a:p>
          <a:pPr>
            <a:buFont typeface="+mj-lt"/>
            <a:buNone/>
          </a:pPr>
          <a:r>
            <a:rPr lang="en-US" altLang="zh-CN" dirty="0"/>
            <a:t>6.</a:t>
          </a:r>
          <a:r>
            <a:rPr lang="zh-CN" dirty="0"/>
            <a:t>提高货款的回笼率</a:t>
          </a:r>
          <a:endParaRPr lang="zh-CN" altLang="en-US" dirty="0"/>
        </a:p>
      </dgm:t>
    </dgm:pt>
    <dgm:pt modelId="{177520D9-8BD5-4C4F-BF4B-5857D6696D8E}" type="parTrans" cxnId="{3045D3C8-DDBA-4175-BCAA-A5B2141780D5}">
      <dgm:prSet/>
      <dgm:spPr/>
      <dgm:t>
        <a:bodyPr/>
        <a:lstStyle/>
        <a:p>
          <a:endParaRPr lang="zh-CN" altLang="en-US"/>
        </a:p>
      </dgm:t>
    </dgm:pt>
    <dgm:pt modelId="{BEF8EA59-F9B3-44C3-9AA0-0D91724C2122}" type="sibTrans" cxnId="{3045D3C8-DDBA-4175-BCAA-A5B2141780D5}">
      <dgm:prSet/>
      <dgm:spPr/>
      <dgm:t>
        <a:bodyPr/>
        <a:lstStyle/>
        <a:p>
          <a:endParaRPr lang="zh-CN" altLang="en-US"/>
        </a:p>
      </dgm:t>
    </dgm:pt>
    <dgm:pt modelId="{2A4B6656-D881-4796-B703-39DDE8E18F73}" type="pres">
      <dgm:prSet presAssocID="{C07F7C6C-8DB1-4FF9-84B7-913F56C5EC7D}" presName="Name0" presStyleCnt="0">
        <dgm:presLayoutVars>
          <dgm:chPref val="1"/>
          <dgm:dir/>
          <dgm:animOne val="branch"/>
          <dgm:animLvl val="lvl"/>
          <dgm:resizeHandles/>
        </dgm:presLayoutVars>
      </dgm:prSet>
      <dgm:spPr/>
      <dgm:t>
        <a:bodyPr/>
        <a:lstStyle/>
        <a:p>
          <a:endParaRPr lang="zh-CN" altLang="en-US"/>
        </a:p>
      </dgm:t>
    </dgm:pt>
    <dgm:pt modelId="{A2151540-BC41-4ADC-BEF2-4EC1F2FE004A}" type="pres">
      <dgm:prSet presAssocID="{FB4E8388-0E03-4291-9880-A85D37951813}" presName="vertOne" presStyleCnt="0"/>
      <dgm:spPr/>
    </dgm:pt>
    <dgm:pt modelId="{B0EF9266-E7B7-4B0D-A898-5AE9365CCF71}" type="pres">
      <dgm:prSet presAssocID="{FB4E8388-0E03-4291-9880-A85D37951813}" presName="txOne" presStyleLbl="node0" presStyleIdx="0" presStyleCnt="1">
        <dgm:presLayoutVars>
          <dgm:chPref val="3"/>
        </dgm:presLayoutVars>
      </dgm:prSet>
      <dgm:spPr/>
      <dgm:t>
        <a:bodyPr/>
        <a:lstStyle/>
        <a:p>
          <a:endParaRPr lang="zh-CN" altLang="en-US"/>
        </a:p>
      </dgm:t>
    </dgm:pt>
    <dgm:pt modelId="{3F3EC26E-A964-4473-8E13-20A33BA49B76}" type="pres">
      <dgm:prSet presAssocID="{FB4E8388-0E03-4291-9880-A85D37951813}" presName="parTransOne" presStyleCnt="0"/>
      <dgm:spPr/>
    </dgm:pt>
    <dgm:pt modelId="{8BD9AA12-EDAD-411E-AE11-EE757FA98087}" type="pres">
      <dgm:prSet presAssocID="{FB4E8388-0E03-4291-9880-A85D37951813}" presName="horzOne" presStyleCnt="0"/>
      <dgm:spPr/>
    </dgm:pt>
    <dgm:pt modelId="{0033F0D9-A85D-407E-A4FF-B985BD6681F4}" type="pres">
      <dgm:prSet presAssocID="{6FDF35B8-059C-443C-926F-897D3B1FCB01}" presName="vertTwo" presStyleCnt="0"/>
      <dgm:spPr/>
    </dgm:pt>
    <dgm:pt modelId="{3B4AEE96-3FDE-42AA-B207-DD83A377494B}" type="pres">
      <dgm:prSet presAssocID="{6FDF35B8-059C-443C-926F-897D3B1FCB01}" presName="txTwo" presStyleLbl="node2" presStyleIdx="0" presStyleCnt="2">
        <dgm:presLayoutVars>
          <dgm:chPref val="3"/>
        </dgm:presLayoutVars>
      </dgm:prSet>
      <dgm:spPr/>
      <dgm:t>
        <a:bodyPr/>
        <a:lstStyle/>
        <a:p>
          <a:endParaRPr lang="zh-CN" altLang="en-US"/>
        </a:p>
      </dgm:t>
    </dgm:pt>
    <dgm:pt modelId="{965CC88D-BFC2-4FAF-8D6B-16781F5883AB}" type="pres">
      <dgm:prSet presAssocID="{6FDF35B8-059C-443C-926F-897D3B1FCB01}" presName="parTransTwo" presStyleCnt="0"/>
      <dgm:spPr/>
    </dgm:pt>
    <dgm:pt modelId="{2384281E-82BF-450C-BD5C-AEE7D7563A2A}" type="pres">
      <dgm:prSet presAssocID="{6FDF35B8-059C-443C-926F-897D3B1FCB01}" presName="horzTwo" presStyleCnt="0"/>
      <dgm:spPr/>
    </dgm:pt>
    <dgm:pt modelId="{39D2FBED-BD16-41C6-8683-C8A0EC2E9F59}" type="pres">
      <dgm:prSet presAssocID="{41C4EA88-E926-4004-9D3C-C281D1779630}" presName="vertThree" presStyleCnt="0"/>
      <dgm:spPr/>
    </dgm:pt>
    <dgm:pt modelId="{5BC6A09B-52AD-4670-92AF-4B2ABC82E508}" type="pres">
      <dgm:prSet presAssocID="{41C4EA88-E926-4004-9D3C-C281D1779630}" presName="txThree" presStyleLbl="node3" presStyleIdx="0" presStyleCnt="3">
        <dgm:presLayoutVars>
          <dgm:chPref val="3"/>
        </dgm:presLayoutVars>
      </dgm:prSet>
      <dgm:spPr/>
      <dgm:t>
        <a:bodyPr/>
        <a:lstStyle/>
        <a:p>
          <a:endParaRPr lang="zh-CN" altLang="en-US"/>
        </a:p>
      </dgm:t>
    </dgm:pt>
    <dgm:pt modelId="{E16FB426-439F-4692-A37B-B786435688BB}" type="pres">
      <dgm:prSet presAssocID="{41C4EA88-E926-4004-9D3C-C281D1779630}" presName="horzThree" presStyleCnt="0"/>
      <dgm:spPr/>
    </dgm:pt>
    <dgm:pt modelId="{3CAD275F-389D-4BDA-A850-7AB289D2EEDA}" type="pres">
      <dgm:prSet presAssocID="{93648975-5FB6-4A1E-A9CD-4F7B0DC0DED9}" presName="sibSpaceThree" presStyleCnt="0"/>
      <dgm:spPr/>
    </dgm:pt>
    <dgm:pt modelId="{6BEF23AA-E7AD-42EE-ADD5-DA3923949F2D}" type="pres">
      <dgm:prSet presAssocID="{328A7E8F-F9E7-4A41-AFEF-77459AAE8BAA}" presName="vertThree" presStyleCnt="0"/>
      <dgm:spPr/>
    </dgm:pt>
    <dgm:pt modelId="{9D1B092F-9F9D-494C-B3A5-D9E6231327CE}" type="pres">
      <dgm:prSet presAssocID="{328A7E8F-F9E7-4A41-AFEF-77459AAE8BAA}" presName="txThree" presStyleLbl="node3" presStyleIdx="1" presStyleCnt="3">
        <dgm:presLayoutVars>
          <dgm:chPref val="3"/>
        </dgm:presLayoutVars>
      </dgm:prSet>
      <dgm:spPr/>
      <dgm:t>
        <a:bodyPr/>
        <a:lstStyle/>
        <a:p>
          <a:endParaRPr lang="zh-CN" altLang="en-US"/>
        </a:p>
      </dgm:t>
    </dgm:pt>
    <dgm:pt modelId="{48D52CE3-7B10-4205-B578-59F760C90BD9}" type="pres">
      <dgm:prSet presAssocID="{328A7E8F-F9E7-4A41-AFEF-77459AAE8BAA}" presName="horzThree" presStyleCnt="0"/>
      <dgm:spPr/>
    </dgm:pt>
    <dgm:pt modelId="{7C0E39B0-73AF-489E-AB89-0453AD6F17EA}" type="pres">
      <dgm:prSet presAssocID="{7D52C351-8AE2-46C7-AC17-16103869FEAA}" presName="sibSpaceTwo" presStyleCnt="0"/>
      <dgm:spPr/>
    </dgm:pt>
    <dgm:pt modelId="{2139FF47-B66A-4115-B25D-868D2246F095}" type="pres">
      <dgm:prSet presAssocID="{301E0B2E-D0F9-41F8-BF7D-C0A05054B936}" presName="vertTwo" presStyleCnt="0"/>
      <dgm:spPr/>
    </dgm:pt>
    <dgm:pt modelId="{8A9DA121-9633-4582-879F-83B1265D0A4C}" type="pres">
      <dgm:prSet presAssocID="{301E0B2E-D0F9-41F8-BF7D-C0A05054B936}" presName="txTwo" presStyleLbl="node2" presStyleIdx="1" presStyleCnt="2">
        <dgm:presLayoutVars>
          <dgm:chPref val="3"/>
        </dgm:presLayoutVars>
      </dgm:prSet>
      <dgm:spPr/>
      <dgm:t>
        <a:bodyPr/>
        <a:lstStyle/>
        <a:p>
          <a:endParaRPr lang="zh-CN" altLang="en-US"/>
        </a:p>
      </dgm:t>
    </dgm:pt>
    <dgm:pt modelId="{398C9817-17DD-4506-8E3C-4C9DF75A1B62}" type="pres">
      <dgm:prSet presAssocID="{301E0B2E-D0F9-41F8-BF7D-C0A05054B936}" presName="parTransTwo" presStyleCnt="0"/>
      <dgm:spPr/>
    </dgm:pt>
    <dgm:pt modelId="{0F1F01DD-9B43-4916-922A-3373E2FFCDBF}" type="pres">
      <dgm:prSet presAssocID="{301E0B2E-D0F9-41F8-BF7D-C0A05054B936}" presName="horzTwo" presStyleCnt="0"/>
      <dgm:spPr/>
    </dgm:pt>
    <dgm:pt modelId="{7EAA6399-97F5-40FC-A267-A68D37FDB6EA}" type="pres">
      <dgm:prSet presAssocID="{B273AC17-CAEC-4C8A-ACB6-476FB460DEA0}" presName="vertThree" presStyleCnt="0"/>
      <dgm:spPr/>
    </dgm:pt>
    <dgm:pt modelId="{60F29ACA-CB5F-4638-AEBC-2064EB2DD646}" type="pres">
      <dgm:prSet presAssocID="{B273AC17-CAEC-4C8A-ACB6-476FB460DEA0}" presName="txThree" presStyleLbl="node3" presStyleIdx="2" presStyleCnt="3">
        <dgm:presLayoutVars>
          <dgm:chPref val="3"/>
        </dgm:presLayoutVars>
      </dgm:prSet>
      <dgm:spPr/>
      <dgm:t>
        <a:bodyPr/>
        <a:lstStyle/>
        <a:p>
          <a:endParaRPr lang="zh-CN" altLang="en-US"/>
        </a:p>
      </dgm:t>
    </dgm:pt>
    <dgm:pt modelId="{332CA1F3-B3BB-4213-ADA1-C34C06C2FCAF}" type="pres">
      <dgm:prSet presAssocID="{B273AC17-CAEC-4C8A-ACB6-476FB460DEA0}" presName="horzThree" presStyleCnt="0"/>
      <dgm:spPr/>
    </dgm:pt>
  </dgm:ptLst>
  <dgm:cxnLst>
    <dgm:cxn modelId="{B9D8D100-51F7-408B-803B-D9D22F9C72C9}" type="presOf" srcId="{FB4E8388-0E03-4291-9880-A85D37951813}" destId="{B0EF9266-E7B7-4B0D-A898-5AE9365CCF71}" srcOrd="0" destOrd="0" presId="urn:microsoft.com/office/officeart/2005/8/layout/hierarchy4"/>
    <dgm:cxn modelId="{2B43F1FA-2DF8-4322-BC46-8CDCB82F2BFA}" srcId="{C07F7C6C-8DB1-4FF9-84B7-913F56C5EC7D}" destId="{FB4E8388-0E03-4291-9880-A85D37951813}" srcOrd="0" destOrd="0" parTransId="{98DC54D3-AEF5-4760-AEFE-3A6774CEB040}" sibTransId="{1F50A6B7-6BBF-416D-912E-7B5A045421B8}"/>
    <dgm:cxn modelId="{CFA6F383-A6F0-4872-A965-67CFA54C4E12}" srcId="{6FDF35B8-059C-443C-926F-897D3B1FCB01}" destId="{41C4EA88-E926-4004-9D3C-C281D1779630}" srcOrd="0" destOrd="0" parTransId="{88FA7B76-0989-423B-8699-758AB5FD40FE}" sibTransId="{93648975-5FB6-4A1E-A9CD-4F7B0DC0DED9}"/>
    <dgm:cxn modelId="{F33D2595-D482-4243-A3E6-7F0ED422872E}" type="presOf" srcId="{328A7E8F-F9E7-4A41-AFEF-77459AAE8BAA}" destId="{9D1B092F-9F9D-494C-B3A5-D9E6231327CE}" srcOrd="0" destOrd="0" presId="urn:microsoft.com/office/officeart/2005/8/layout/hierarchy4"/>
    <dgm:cxn modelId="{F6B7BA93-3D13-4CC6-A64E-059E38B1C359}" type="presOf" srcId="{41C4EA88-E926-4004-9D3C-C281D1779630}" destId="{5BC6A09B-52AD-4670-92AF-4B2ABC82E508}" srcOrd="0" destOrd="0" presId="urn:microsoft.com/office/officeart/2005/8/layout/hierarchy4"/>
    <dgm:cxn modelId="{3045D3C8-DDBA-4175-BCAA-A5B2141780D5}" srcId="{301E0B2E-D0F9-41F8-BF7D-C0A05054B936}" destId="{B273AC17-CAEC-4C8A-ACB6-476FB460DEA0}" srcOrd="0" destOrd="0" parTransId="{177520D9-8BD5-4C4F-BF4B-5857D6696D8E}" sibTransId="{BEF8EA59-F9B3-44C3-9AA0-0D91724C2122}"/>
    <dgm:cxn modelId="{A77FEB86-0C6E-4EB4-9646-E1D006D876BA}" srcId="{FB4E8388-0E03-4291-9880-A85D37951813}" destId="{6FDF35B8-059C-443C-926F-897D3B1FCB01}" srcOrd="0" destOrd="0" parTransId="{880310A8-D8B3-4007-91DC-037E4D87FB87}" sibTransId="{7D52C351-8AE2-46C7-AC17-16103869FEAA}"/>
    <dgm:cxn modelId="{A9BFC7B1-FBD9-467F-91BB-A594FEE3DB7F}" srcId="{FB4E8388-0E03-4291-9880-A85D37951813}" destId="{301E0B2E-D0F9-41F8-BF7D-C0A05054B936}" srcOrd="1" destOrd="0" parTransId="{12EE5330-D816-40B2-90D3-CE86E3F07C93}" sibTransId="{4E98DFE1-3296-4CFC-8213-DC18736CC688}"/>
    <dgm:cxn modelId="{7F291955-22E0-4E92-8F53-14AD036D8974}" type="presOf" srcId="{C07F7C6C-8DB1-4FF9-84B7-913F56C5EC7D}" destId="{2A4B6656-D881-4796-B703-39DDE8E18F73}" srcOrd="0" destOrd="0" presId="urn:microsoft.com/office/officeart/2005/8/layout/hierarchy4"/>
    <dgm:cxn modelId="{E7D3C17A-17B9-40E7-ACE2-A2B85C651B39}" srcId="{6FDF35B8-059C-443C-926F-897D3B1FCB01}" destId="{328A7E8F-F9E7-4A41-AFEF-77459AAE8BAA}" srcOrd="1" destOrd="0" parTransId="{369B544D-767B-4D18-996F-87922B964B5B}" sibTransId="{38BD2EB7-32EF-4185-BDC9-9CD4BD117C4E}"/>
    <dgm:cxn modelId="{E58E9337-3659-4C38-8047-FB044184BCFB}" type="presOf" srcId="{6FDF35B8-059C-443C-926F-897D3B1FCB01}" destId="{3B4AEE96-3FDE-42AA-B207-DD83A377494B}" srcOrd="0" destOrd="0" presId="urn:microsoft.com/office/officeart/2005/8/layout/hierarchy4"/>
    <dgm:cxn modelId="{91A659ED-64E6-41AA-8505-209AFA81DC8F}" type="presOf" srcId="{B273AC17-CAEC-4C8A-ACB6-476FB460DEA0}" destId="{60F29ACA-CB5F-4638-AEBC-2064EB2DD646}" srcOrd="0" destOrd="0" presId="urn:microsoft.com/office/officeart/2005/8/layout/hierarchy4"/>
    <dgm:cxn modelId="{8EF166F1-722B-48BC-A109-6BADEBC97864}" type="presOf" srcId="{301E0B2E-D0F9-41F8-BF7D-C0A05054B936}" destId="{8A9DA121-9633-4582-879F-83B1265D0A4C}" srcOrd="0" destOrd="0" presId="urn:microsoft.com/office/officeart/2005/8/layout/hierarchy4"/>
    <dgm:cxn modelId="{45B6AC69-78BA-4DC0-9978-13B04BC7A83B}" type="presParOf" srcId="{2A4B6656-D881-4796-B703-39DDE8E18F73}" destId="{A2151540-BC41-4ADC-BEF2-4EC1F2FE004A}" srcOrd="0" destOrd="0" presId="urn:microsoft.com/office/officeart/2005/8/layout/hierarchy4"/>
    <dgm:cxn modelId="{374F7E7E-D273-4295-BEF3-988383472DE5}" type="presParOf" srcId="{A2151540-BC41-4ADC-BEF2-4EC1F2FE004A}" destId="{B0EF9266-E7B7-4B0D-A898-5AE9365CCF71}" srcOrd="0" destOrd="0" presId="urn:microsoft.com/office/officeart/2005/8/layout/hierarchy4"/>
    <dgm:cxn modelId="{A6427449-C6E1-43DF-877B-14D2CD73B788}" type="presParOf" srcId="{A2151540-BC41-4ADC-BEF2-4EC1F2FE004A}" destId="{3F3EC26E-A964-4473-8E13-20A33BA49B76}" srcOrd="1" destOrd="0" presId="urn:microsoft.com/office/officeart/2005/8/layout/hierarchy4"/>
    <dgm:cxn modelId="{A387DED4-7612-4AF5-BC03-38D7FE71F6B0}" type="presParOf" srcId="{A2151540-BC41-4ADC-BEF2-4EC1F2FE004A}" destId="{8BD9AA12-EDAD-411E-AE11-EE757FA98087}" srcOrd="2" destOrd="0" presId="urn:microsoft.com/office/officeart/2005/8/layout/hierarchy4"/>
    <dgm:cxn modelId="{B694A5F6-B117-41D0-918F-8F0E3CB2569B}" type="presParOf" srcId="{8BD9AA12-EDAD-411E-AE11-EE757FA98087}" destId="{0033F0D9-A85D-407E-A4FF-B985BD6681F4}" srcOrd="0" destOrd="0" presId="urn:microsoft.com/office/officeart/2005/8/layout/hierarchy4"/>
    <dgm:cxn modelId="{2C382460-85A2-40F8-9685-70F22639DFDA}" type="presParOf" srcId="{0033F0D9-A85D-407E-A4FF-B985BD6681F4}" destId="{3B4AEE96-3FDE-42AA-B207-DD83A377494B}" srcOrd="0" destOrd="0" presId="urn:microsoft.com/office/officeart/2005/8/layout/hierarchy4"/>
    <dgm:cxn modelId="{73160DB4-E39E-4580-A607-97D0CBEEF74F}" type="presParOf" srcId="{0033F0D9-A85D-407E-A4FF-B985BD6681F4}" destId="{965CC88D-BFC2-4FAF-8D6B-16781F5883AB}" srcOrd="1" destOrd="0" presId="urn:microsoft.com/office/officeart/2005/8/layout/hierarchy4"/>
    <dgm:cxn modelId="{7212E906-268E-4D82-B0ED-B67E5EF426CA}" type="presParOf" srcId="{0033F0D9-A85D-407E-A4FF-B985BD6681F4}" destId="{2384281E-82BF-450C-BD5C-AEE7D7563A2A}" srcOrd="2" destOrd="0" presId="urn:microsoft.com/office/officeart/2005/8/layout/hierarchy4"/>
    <dgm:cxn modelId="{3019FCA2-37F1-4D62-B673-1C3F979C526D}" type="presParOf" srcId="{2384281E-82BF-450C-BD5C-AEE7D7563A2A}" destId="{39D2FBED-BD16-41C6-8683-C8A0EC2E9F59}" srcOrd="0" destOrd="0" presId="urn:microsoft.com/office/officeart/2005/8/layout/hierarchy4"/>
    <dgm:cxn modelId="{A0560FC3-779F-4B0D-9A02-B15FC41CE8EC}" type="presParOf" srcId="{39D2FBED-BD16-41C6-8683-C8A0EC2E9F59}" destId="{5BC6A09B-52AD-4670-92AF-4B2ABC82E508}" srcOrd="0" destOrd="0" presId="urn:microsoft.com/office/officeart/2005/8/layout/hierarchy4"/>
    <dgm:cxn modelId="{2025B12A-29CB-402B-B647-4AEADE62604B}" type="presParOf" srcId="{39D2FBED-BD16-41C6-8683-C8A0EC2E9F59}" destId="{E16FB426-439F-4692-A37B-B786435688BB}" srcOrd="1" destOrd="0" presId="urn:microsoft.com/office/officeart/2005/8/layout/hierarchy4"/>
    <dgm:cxn modelId="{36EF857B-6E83-4BA3-97FD-8CF3DEAB5B51}" type="presParOf" srcId="{2384281E-82BF-450C-BD5C-AEE7D7563A2A}" destId="{3CAD275F-389D-4BDA-A850-7AB289D2EEDA}" srcOrd="1" destOrd="0" presId="urn:microsoft.com/office/officeart/2005/8/layout/hierarchy4"/>
    <dgm:cxn modelId="{2036E2C5-0B93-4547-A0BE-64F8EFEA9854}" type="presParOf" srcId="{2384281E-82BF-450C-BD5C-AEE7D7563A2A}" destId="{6BEF23AA-E7AD-42EE-ADD5-DA3923949F2D}" srcOrd="2" destOrd="0" presId="urn:microsoft.com/office/officeart/2005/8/layout/hierarchy4"/>
    <dgm:cxn modelId="{19FFCE78-28E7-4718-860E-915802D5D127}" type="presParOf" srcId="{6BEF23AA-E7AD-42EE-ADD5-DA3923949F2D}" destId="{9D1B092F-9F9D-494C-B3A5-D9E6231327CE}" srcOrd="0" destOrd="0" presId="urn:microsoft.com/office/officeart/2005/8/layout/hierarchy4"/>
    <dgm:cxn modelId="{952BF41A-0233-48DB-87A2-50CECBB74C84}" type="presParOf" srcId="{6BEF23AA-E7AD-42EE-ADD5-DA3923949F2D}" destId="{48D52CE3-7B10-4205-B578-59F760C90BD9}" srcOrd="1" destOrd="0" presId="urn:microsoft.com/office/officeart/2005/8/layout/hierarchy4"/>
    <dgm:cxn modelId="{1FE437B4-4779-4FA4-A712-5D312ED5670B}" type="presParOf" srcId="{8BD9AA12-EDAD-411E-AE11-EE757FA98087}" destId="{7C0E39B0-73AF-489E-AB89-0453AD6F17EA}" srcOrd="1" destOrd="0" presId="urn:microsoft.com/office/officeart/2005/8/layout/hierarchy4"/>
    <dgm:cxn modelId="{9324586F-CA99-4680-9428-6A3C064B8D65}" type="presParOf" srcId="{8BD9AA12-EDAD-411E-AE11-EE757FA98087}" destId="{2139FF47-B66A-4115-B25D-868D2246F095}" srcOrd="2" destOrd="0" presId="urn:microsoft.com/office/officeart/2005/8/layout/hierarchy4"/>
    <dgm:cxn modelId="{9BE14E2F-6C4C-4410-874C-57ED3E302D35}" type="presParOf" srcId="{2139FF47-B66A-4115-B25D-868D2246F095}" destId="{8A9DA121-9633-4582-879F-83B1265D0A4C}" srcOrd="0" destOrd="0" presId="urn:microsoft.com/office/officeart/2005/8/layout/hierarchy4"/>
    <dgm:cxn modelId="{F0B343D7-507A-41D1-B65B-1D385A3D4F24}" type="presParOf" srcId="{2139FF47-B66A-4115-B25D-868D2246F095}" destId="{398C9817-17DD-4506-8E3C-4C9DF75A1B62}" srcOrd="1" destOrd="0" presId="urn:microsoft.com/office/officeart/2005/8/layout/hierarchy4"/>
    <dgm:cxn modelId="{6505D8F4-CD78-4B58-A871-D70FCEBA4F5B}" type="presParOf" srcId="{2139FF47-B66A-4115-B25D-868D2246F095}" destId="{0F1F01DD-9B43-4916-922A-3373E2FFCDBF}" srcOrd="2" destOrd="0" presId="urn:microsoft.com/office/officeart/2005/8/layout/hierarchy4"/>
    <dgm:cxn modelId="{69EA2150-FED4-4B56-9B1B-AA679DFC3B6F}" type="presParOf" srcId="{0F1F01DD-9B43-4916-922A-3373E2FFCDBF}" destId="{7EAA6399-97F5-40FC-A267-A68D37FDB6EA}" srcOrd="0" destOrd="0" presId="urn:microsoft.com/office/officeart/2005/8/layout/hierarchy4"/>
    <dgm:cxn modelId="{14F462A1-EEE3-41DB-8E75-B9AE0B5999C6}" type="presParOf" srcId="{7EAA6399-97F5-40FC-A267-A68D37FDB6EA}" destId="{60F29ACA-CB5F-4638-AEBC-2064EB2DD646}" srcOrd="0" destOrd="0" presId="urn:microsoft.com/office/officeart/2005/8/layout/hierarchy4"/>
    <dgm:cxn modelId="{C5D3CF20-4E7B-4208-922D-1AC8DD270BAE}" type="presParOf" srcId="{7EAA6399-97F5-40FC-A267-A68D37FDB6EA}" destId="{332CA1F3-B3BB-4213-ADA1-C34C06C2FCAF}" srcOrd="1" destOrd="0" presId="urn:microsoft.com/office/officeart/2005/8/layout/hierarchy4"/>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07F7C6C-8DB1-4FF9-84B7-913F56C5EC7D}" type="doc">
      <dgm:prSet loTypeId="urn:microsoft.com/office/officeart/2005/8/layout/hierarchy4" loCatId="list" qsTypeId="urn:microsoft.com/office/officeart/2005/8/quickstyle/3d2#2" qsCatId="3D" csTypeId="urn:microsoft.com/office/officeart/2005/8/colors/accent1_2" csCatId="accent1" phldr="1"/>
      <dgm:spPr/>
      <dgm:t>
        <a:bodyPr/>
        <a:lstStyle/>
        <a:p>
          <a:endParaRPr lang="zh-CN" altLang="en-US"/>
        </a:p>
      </dgm:t>
    </dgm:pt>
    <dgm:pt modelId="{FB4E8388-0E03-4291-9880-A85D37951813}">
      <dgm:prSet phldrT="[文本]"/>
      <dgm:spPr/>
      <dgm:t>
        <a:bodyPr/>
        <a:lstStyle/>
        <a:p>
          <a:pPr>
            <a:buFont typeface="+mj-lt"/>
            <a:buAutoNum type="arabicPeriod"/>
          </a:pPr>
          <a:r>
            <a:rPr lang="zh-CN" dirty="0"/>
            <a:t>办公自动化系统</a:t>
          </a:r>
          <a:endParaRPr lang="zh-CN" altLang="en-US" dirty="0"/>
        </a:p>
      </dgm:t>
    </dgm:pt>
    <dgm:pt modelId="{98DC54D3-AEF5-4760-AEFE-3A6774CEB040}" type="parTrans" cxnId="{2B43F1FA-2DF8-4322-BC46-8CDCB82F2BFA}">
      <dgm:prSet/>
      <dgm:spPr/>
      <dgm:t>
        <a:bodyPr/>
        <a:lstStyle/>
        <a:p>
          <a:endParaRPr lang="zh-CN" altLang="en-US"/>
        </a:p>
      </dgm:t>
    </dgm:pt>
    <dgm:pt modelId="{1F50A6B7-6BBF-416D-912E-7B5A045421B8}" type="sibTrans" cxnId="{2B43F1FA-2DF8-4322-BC46-8CDCB82F2BFA}">
      <dgm:prSet/>
      <dgm:spPr/>
      <dgm:t>
        <a:bodyPr/>
        <a:lstStyle/>
        <a:p>
          <a:endParaRPr lang="zh-CN" altLang="en-US"/>
        </a:p>
      </dgm:t>
    </dgm:pt>
    <dgm:pt modelId="{6FDF35B8-059C-443C-926F-897D3B1FCB01}">
      <dgm:prSet phldrT="[文本]"/>
      <dgm:spPr/>
      <dgm:t>
        <a:bodyPr/>
        <a:lstStyle/>
        <a:p>
          <a:pPr>
            <a:buFont typeface="+mj-lt"/>
            <a:buNone/>
          </a:pPr>
          <a:r>
            <a:rPr lang="en-US" altLang="zh-CN" dirty="0"/>
            <a:t>2.</a:t>
          </a:r>
          <a:r>
            <a:rPr lang="zh-CN" dirty="0"/>
            <a:t>企业资源规划系统</a:t>
          </a:r>
          <a:endParaRPr lang="zh-CN" altLang="en-US" dirty="0"/>
        </a:p>
      </dgm:t>
    </dgm:pt>
    <dgm:pt modelId="{880310A8-D8B3-4007-91DC-037E4D87FB87}" type="parTrans" cxnId="{A77FEB86-0C6E-4EB4-9646-E1D006D876BA}">
      <dgm:prSet/>
      <dgm:spPr/>
      <dgm:t>
        <a:bodyPr/>
        <a:lstStyle/>
        <a:p>
          <a:endParaRPr lang="zh-CN" altLang="en-US"/>
        </a:p>
      </dgm:t>
    </dgm:pt>
    <dgm:pt modelId="{7D52C351-8AE2-46C7-AC17-16103869FEAA}" type="sibTrans" cxnId="{A77FEB86-0C6E-4EB4-9646-E1D006D876BA}">
      <dgm:prSet/>
      <dgm:spPr/>
      <dgm:t>
        <a:bodyPr/>
        <a:lstStyle/>
        <a:p>
          <a:endParaRPr lang="zh-CN" altLang="en-US"/>
        </a:p>
      </dgm:t>
    </dgm:pt>
    <dgm:pt modelId="{41C4EA88-E926-4004-9D3C-C281D1779630}">
      <dgm:prSet phldrT="[文本]"/>
      <dgm:spPr/>
      <dgm:t>
        <a:bodyPr/>
        <a:lstStyle/>
        <a:p>
          <a:pPr>
            <a:buFont typeface="+mj-lt"/>
            <a:buNone/>
          </a:pPr>
          <a:r>
            <a:rPr lang="en-US" altLang="zh-CN" dirty="0"/>
            <a:t>4.</a:t>
          </a:r>
          <a:r>
            <a:rPr lang="zh-CN" dirty="0"/>
            <a:t>供应链管理系统</a:t>
          </a:r>
          <a:endParaRPr lang="zh-CN" altLang="en-US" dirty="0"/>
        </a:p>
      </dgm:t>
    </dgm:pt>
    <dgm:pt modelId="{88FA7B76-0989-423B-8699-758AB5FD40FE}" type="parTrans" cxnId="{CFA6F383-A6F0-4872-A965-67CFA54C4E12}">
      <dgm:prSet/>
      <dgm:spPr/>
      <dgm:t>
        <a:bodyPr/>
        <a:lstStyle/>
        <a:p>
          <a:endParaRPr lang="zh-CN" altLang="en-US"/>
        </a:p>
      </dgm:t>
    </dgm:pt>
    <dgm:pt modelId="{93648975-5FB6-4A1E-A9CD-4F7B0DC0DED9}" type="sibTrans" cxnId="{CFA6F383-A6F0-4872-A965-67CFA54C4E12}">
      <dgm:prSet/>
      <dgm:spPr/>
      <dgm:t>
        <a:bodyPr/>
        <a:lstStyle/>
        <a:p>
          <a:endParaRPr lang="zh-CN" altLang="en-US"/>
        </a:p>
      </dgm:t>
    </dgm:pt>
    <dgm:pt modelId="{328A7E8F-F9E7-4A41-AFEF-77459AAE8BAA}">
      <dgm:prSet phldrT="[文本]"/>
      <dgm:spPr/>
      <dgm:t>
        <a:bodyPr/>
        <a:lstStyle/>
        <a:p>
          <a:pPr>
            <a:buFont typeface="+mj-lt"/>
            <a:buNone/>
          </a:pPr>
          <a:r>
            <a:rPr lang="en-US" altLang="zh-CN" dirty="0"/>
            <a:t>5.</a:t>
          </a:r>
          <a:r>
            <a:rPr lang="zh-CN" dirty="0"/>
            <a:t>企业资产管理系统</a:t>
          </a:r>
          <a:endParaRPr lang="zh-CN" altLang="en-US" dirty="0"/>
        </a:p>
      </dgm:t>
    </dgm:pt>
    <dgm:pt modelId="{369B544D-767B-4D18-996F-87922B964B5B}" type="parTrans" cxnId="{E7D3C17A-17B9-40E7-ACE2-A2B85C651B39}">
      <dgm:prSet/>
      <dgm:spPr/>
      <dgm:t>
        <a:bodyPr/>
        <a:lstStyle/>
        <a:p>
          <a:endParaRPr lang="zh-CN" altLang="en-US"/>
        </a:p>
      </dgm:t>
    </dgm:pt>
    <dgm:pt modelId="{38BD2EB7-32EF-4185-BDC9-9CD4BD117C4E}" type="sibTrans" cxnId="{E7D3C17A-17B9-40E7-ACE2-A2B85C651B39}">
      <dgm:prSet/>
      <dgm:spPr/>
      <dgm:t>
        <a:bodyPr/>
        <a:lstStyle/>
        <a:p>
          <a:endParaRPr lang="zh-CN" altLang="en-US"/>
        </a:p>
      </dgm:t>
    </dgm:pt>
    <dgm:pt modelId="{301E0B2E-D0F9-41F8-BF7D-C0A05054B936}">
      <dgm:prSet phldrT="[文本]"/>
      <dgm:spPr/>
      <dgm:t>
        <a:bodyPr/>
        <a:lstStyle/>
        <a:p>
          <a:pPr>
            <a:buFont typeface="+mj-lt"/>
            <a:buNone/>
          </a:pPr>
          <a:r>
            <a:rPr lang="en-US" altLang="zh-CN" dirty="0"/>
            <a:t>3.</a:t>
          </a:r>
          <a:r>
            <a:rPr lang="zh-CN" dirty="0"/>
            <a:t>客户关系管理系统</a:t>
          </a:r>
          <a:endParaRPr lang="zh-CN" altLang="en-US" dirty="0"/>
        </a:p>
      </dgm:t>
    </dgm:pt>
    <dgm:pt modelId="{12EE5330-D816-40B2-90D3-CE86E3F07C93}" type="parTrans" cxnId="{A9BFC7B1-FBD9-467F-91BB-A594FEE3DB7F}">
      <dgm:prSet/>
      <dgm:spPr/>
      <dgm:t>
        <a:bodyPr/>
        <a:lstStyle/>
        <a:p>
          <a:endParaRPr lang="zh-CN" altLang="en-US"/>
        </a:p>
      </dgm:t>
    </dgm:pt>
    <dgm:pt modelId="{4E98DFE1-3296-4CFC-8213-DC18736CC688}" type="sibTrans" cxnId="{A9BFC7B1-FBD9-467F-91BB-A594FEE3DB7F}">
      <dgm:prSet/>
      <dgm:spPr/>
      <dgm:t>
        <a:bodyPr/>
        <a:lstStyle/>
        <a:p>
          <a:endParaRPr lang="zh-CN" altLang="en-US"/>
        </a:p>
      </dgm:t>
    </dgm:pt>
    <dgm:pt modelId="{B273AC17-CAEC-4C8A-ACB6-476FB460DEA0}">
      <dgm:prSet phldrT="[文本]"/>
      <dgm:spPr/>
      <dgm:t>
        <a:bodyPr/>
        <a:lstStyle/>
        <a:p>
          <a:pPr>
            <a:buFont typeface="+mj-lt"/>
            <a:buNone/>
          </a:pPr>
          <a:r>
            <a:rPr lang="en-US" altLang="zh-CN" dirty="0"/>
            <a:t>6.</a:t>
          </a:r>
          <a:r>
            <a:rPr lang="zh-CN" dirty="0"/>
            <a:t>进销存管理系统</a:t>
          </a:r>
          <a:endParaRPr lang="zh-CN" altLang="en-US" dirty="0"/>
        </a:p>
      </dgm:t>
    </dgm:pt>
    <dgm:pt modelId="{177520D9-8BD5-4C4F-BF4B-5857D6696D8E}" type="parTrans" cxnId="{3045D3C8-DDBA-4175-BCAA-A5B2141780D5}">
      <dgm:prSet/>
      <dgm:spPr/>
      <dgm:t>
        <a:bodyPr/>
        <a:lstStyle/>
        <a:p>
          <a:endParaRPr lang="zh-CN" altLang="en-US"/>
        </a:p>
      </dgm:t>
    </dgm:pt>
    <dgm:pt modelId="{BEF8EA59-F9B3-44C3-9AA0-0D91724C2122}" type="sibTrans" cxnId="{3045D3C8-DDBA-4175-BCAA-A5B2141780D5}">
      <dgm:prSet/>
      <dgm:spPr/>
      <dgm:t>
        <a:bodyPr/>
        <a:lstStyle/>
        <a:p>
          <a:endParaRPr lang="zh-CN" altLang="en-US"/>
        </a:p>
      </dgm:t>
    </dgm:pt>
    <dgm:pt modelId="{2A4B6656-D881-4796-B703-39DDE8E18F73}" type="pres">
      <dgm:prSet presAssocID="{C07F7C6C-8DB1-4FF9-84B7-913F56C5EC7D}" presName="Name0" presStyleCnt="0">
        <dgm:presLayoutVars>
          <dgm:chPref val="1"/>
          <dgm:dir/>
          <dgm:animOne val="branch"/>
          <dgm:animLvl val="lvl"/>
          <dgm:resizeHandles/>
        </dgm:presLayoutVars>
      </dgm:prSet>
      <dgm:spPr/>
      <dgm:t>
        <a:bodyPr/>
        <a:lstStyle/>
        <a:p>
          <a:endParaRPr lang="zh-CN" altLang="en-US"/>
        </a:p>
      </dgm:t>
    </dgm:pt>
    <dgm:pt modelId="{A2151540-BC41-4ADC-BEF2-4EC1F2FE004A}" type="pres">
      <dgm:prSet presAssocID="{FB4E8388-0E03-4291-9880-A85D37951813}" presName="vertOne" presStyleCnt="0"/>
      <dgm:spPr/>
    </dgm:pt>
    <dgm:pt modelId="{B0EF9266-E7B7-4B0D-A898-5AE9365CCF71}" type="pres">
      <dgm:prSet presAssocID="{FB4E8388-0E03-4291-9880-A85D37951813}" presName="txOne" presStyleLbl="node0" presStyleIdx="0" presStyleCnt="1">
        <dgm:presLayoutVars>
          <dgm:chPref val="3"/>
        </dgm:presLayoutVars>
      </dgm:prSet>
      <dgm:spPr/>
      <dgm:t>
        <a:bodyPr/>
        <a:lstStyle/>
        <a:p>
          <a:endParaRPr lang="zh-CN" altLang="en-US"/>
        </a:p>
      </dgm:t>
    </dgm:pt>
    <dgm:pt modelId="{3F3EC26E-A964-4473-8E13-20A33BA49B76}" type="pres">
      <dgm:prSet presAssocID="{FB4E8388-0E03-4291-9880-A85D37951813}" presName="parTransOne" presStyleCnt="0"/>
      <dgm:spPr/>
    </dgm:pt>
    <dgm:pt modelId="{8BD9AA12-EDAD-411E-AE11-EE757FA98087}" type="pres">
      <dgm:prSet presAssocID="{FB4E8388-0E03-4291-9880-A85D37951813}" presName="horzOne" presStyleCnt="0"/>
      <dgm:spPr/>
    </dgm:pt>
    <dgm:pt modelId="{0033F0D9-A85D-407E-A4FF-B985BD6681F4}" type="pres">
      <dgm:prSet presAssocID="{6FDF35B8-059C-443C-926F-897D3B1FCB01}" presName="vertTwo" presStyleCnt="0"/>
      <dgm:spPr/>
    </dgm:pt>
    <dgm:pt modelId="{3B4AEE96-3FDE-42AA-B207-DD83A377494B}" type="pres">
      <dgm:prSet presAssocID="{6FDF35B8-059C-443C-926F-897D3B1FCB01}" presName="txTwo" presStyleLbl="node2" presStyleIdx="0" presStyleCnt="2">
        <dgm:presLayoutVars>
          <dgm:chPref val="3"/>
        </dgm:presLayoutVars>
      </dgm:prSet>
      <dgm:spPr/>
      <dgm:t>
        <a:bodyPr/>
        <a:lstStyle/>
        <a:p>
          <a:endParaRPr lang="zh-CN" altLang="en-US"/>
        </a:p>
      </dgm:t>
    </dgm:pt>
    <dgm:pt modelId="{965CC88D-BFC2-4FAF-8D6B-16781F5883AB}" type="pres">
      <dgm:prSet presAssocID="{6FDF35B8-059C-443C-926F-897D3B1FCB01}" presName="parTransTwo" presStyleCnt="0"/>
      <dgm:spPr/>
    </dgm:pt>
    <dgm:pt modelId="{2384281E-82BF-450C-BD5C-AEE7D7563A2A}" type="pres">
      <dgm:prSet presAssocID="{6FDF35B8-059C-443C-926F-897D3B1FCB01}" presName="horzTwo" presStyleCnt="0"/>
      <dgm:spPr/>
    </dgm:pt>
    <dgm:pt modelId="{39D2FBED-BD16-41C6-8683-C8A0EC2E9F59}" type="pres">
      <dgm:prSet presAssocID="{41C4EA88-E926-4004-9D3C-C281D1779630}" presName="vertThree" presStyleCnt="0"/>
      <dgm:spPr/>
    </dgm:pt>
    <dgm:pt modelId="{5BC6A09B-52AD-4670-92AF-4B2ABC82E508}" type="pres">
      <dgm:prSet presAssocID="{41C4EA88-E926-4004-9D3C-C281D1779630}" presName="txThree" presStyleLbl="node3" presStyleIdx="0" presStyleCnt="3">
        <dgm:presLayoutVars>
          <dgm:chPref val="3"/>
        </dgm:presLayoutVars>
      </dgm:prSet>
      <dgm:spPr/>
      <dgm:t>
        <a:bodyPr/>
        <a:lstStyle/>
        <a:p>
          <a:endParaRPr lang="zh-CN" altLang="en-US"/>
        </a:p>
      </dgm:t>
    </dgm:pt>
    <dgm:pt modelId="{E16FB426-439F-4692-A37B-B786435688BB}" type="pres">
      <dgm:prSet presAssocID="{41C4EA88-E926-4004-9D3C-C281D1779630}" presName="horzThree" presStyleCnt="0"/>
      <dgm:spPr/>
    </dgm:pt>
    <dgm:pt modelId="{3CAD275F-389D-4BDA-A850-7AB289D2EEDA}" type="pres">
      <dgm:prSet presAssocID="{93648975-5FB6-4A1E-A9CD-4F7B0DC0DED9}" presName="sibSpaceThree" presStyleCnt="0"/>
      <dgm:spPr/>
    </dgm:pt>
    <dgm:pt modelId="{6BEF23AA-E7AD-42EE-ADD5-DA3923949F2D}" type="pres">
      <dgm:prSet presAssocID="{328A7E8F-F9E7-4A41-AFEF-77459AAE8BAA}" presName="vertThree" presStyleCnt="0"/>
      <dgm:spPr/>
    </dgm:pt>
    <dgm:pt modelId="{9D1B092F-9F9D-494C-B3A5-D9E6231327CE}" type="pres">
      <dgm:prSet presAssocID="{328A7E8F-F9E7-4A41-AFEF-77459AAE8BAA}" presName="txThree" presStyleLbl="node3" presStyleIdx="1" presStyleCnt="3">
        <dgm:presLayoutVars>
          <dgm:chPref val="3"/>
        </dgm:presLayoutVars>
      </dgm:prSet>
      <dgm:spPr/>
      <dgm:t>
        <a:bodyPr/>
        <a:lstStyle/>
        <a:p>
          <a:endParaRPr lang="zh-CN" altLang="en-US"/>
        </a:p>
      </dgm:t>
    </dgm:pt>
    <dgm:pt modelId="{48D52CE3-7B10-4205-B578-59F760C90BD9}" type="pres">
      <dgm:prSet presAssocID="{328A7E8F-F9E7-4A41-AFEF-77459AAE8BAA}" presName="horzThree" presStyleCnt="0"/>
      <dgm:spPr/>
    </dgm:pt>
    <dgm:pt modelId="{7C0E39B0-73AF-489E-AB89-0453AD6F17EA}" type="pres">
      <dgm:prSet presAssocID="{7D52C351-8AE2-46C7-AC17-16103869FEAA}" presName="sibSpaceTwo" presStyleCnt="0"/>
      <dgm:spPr/>
    </dgm:pt>
    <dgm:pt modelId="{2139FF47-B66A-4115-B25D-868D2246F095}" type="pres">
      <dgm:prSet presAssocID="{301E0B2E-D0F9-41F8-BF7D-C0A05054B936}" presName="vertTwo" presStyleCnt="0"/>
      <dgm:spPr/>
    </dgm:pt>
    <dgm:pt modelId="{8A9DA121-9633-4582-879F-83B1265D0A4C}" type="pres">
      <dgm:prSet presAssocID="{301E0B2E-D0F9-41F8-BF7D-C0A05054B936}" presName="txTwo" presStyleLbl="node2" presStyleIdx="1" presStyleCnt="2">
        <dgm:presLayoutVars>
          <dgm:chPref val="3"/>
        </dgm:presLayoutVars>
      </dgm:prSet>
      <dgm:spPr/>
      <dgm:t>
        <a:bodyPr/>
        <a:lstStyle/>
        <a:p>
          <a:endParaRPr lang="zh-CN" altLang="en-US"/>
        </a:p>
      </dgm:t>
    </dgm:pt>
    <dgm:pt modelId="{398C9817-17DD-4506-8E3C-4C9DF75A1B62}" type="pres">
      <dgm:prSet presAssocID="{301E0B2E-D0F9-41F8-BF7D-C0A05054B936}" presName="parTransTwo" presStyleCnt="0"/>
      <dgm:spPr/>
    </dgm:pt>
    <dgm:pt modelId="{0F1F01DD-9B43-4916-922A-3373E2FFCDBF}" type="pres">
      <dgm:prSet presAssocID="{301E0B2E-D0F9-41F8-BF7D-C0A05054B936}" presName="horzTwo" presStyleCnt="0"/>
      <dgm:spPr/>
    </dgm:pt>
    <dgm:pt modelId="{7EAA6399-97F5-40FC-A267-A68D37FDB6EA}" type="pres">
      <dgm:prSet presAssocID="{B273AC17-CAEC-4C8A-ACB6-476FB460DEA0}" presName="vertThree" presStyleCnt="0"/>
      <dgm:spPr/>
    </dgm:pt>
    <dgm:pt modelId="{60F29ACA-CB5F-4638-AEBC-2064EB2DD646}" type="pres">
      <dgm:prSet presAssocID="{B273AC17-CAEC-4C8A-ACB6-476FB460DEA0}" presName="txThree" presStyleLbl="node3" presStyleIdx="2" presStyleCnt="3">
        <dgm:presLayoutVars>
          <dgm:chPref val="3"/>
        </dgm:presLayoutVars>
      </dgm:prSet>
      <dgm:spPr/>
      <dgm:t>
        <a:bodyPr/>
        <a:lstStyle/>
        <a:p>
          <a:endParaRPr lang="zh-CN" altLang="en-US"/>
        </a:p>
      </dgm:t>
    </dgm:pt>
    <dgm:pt modelId="{332CA1F3-B3BB-4213-ADA1-C34C06C2FCAF}" type="pres">
      <dgm:prSet presAssocID="{B273AC17-CAEC-4C8A-ACB6-476FB460DEA0}" presName="horzThree" presStyleCnt="0"/>
      <dgm:spPr/>
    </dgm:pt>
  </dgm:ptLst>
  <dgm:cxnLst>
    <dgm:cxn modelId="{B9D8D100-51F7-408B-803B-D9D22F9C72C9}" type="presOf" srcId="{FB4E8388-0E03-4291-9880-A85D37951813}" destId="{B0EF9266-E7B7-4B0D-A898-5AE9365CCF71}" srcOrd="0" destOrd="0" presId="urn:microsoft.com/office/officeart/2005/8/layout/hierarchy4"/>
    <dgm:cxn modelId="{2B43F1FA-2DF8-4322-BC46-8CDCB82F2BFA}" srcId="{C07F7C6C-8DB1-4FF9-84B7-913F56C5EC7D}" destId="{FB4E8388-0E03-4291-9880-A85D37951813}" srcOrd="0" destOrd="0" parTransId="{98DC54D3-AEF5-4760-AEFE-3A6774CEB040}" sibTransId="{1F50A6B7-6BBF-416D-912E-7B5A045421B8}"/>
    <dgm:cxn modelId="{CFA6F383-A6F0-4872-A965-67CFA54C4E12}" srcId="{6FDF35B8-059C-443C-926F-897D3B1FCB01}" destId="{41C4EA88-E926-4004-9D3C-C281D1779630}" srcOrd="0" destOrd="0" parTransId="{88FA7B76-0989-423B-8699-758AB5FD40FE}" sibTransId="{93648975-5FB6-4A1E-A9CD-4F7B0DC0DED9}"/>
    <dgm:cxn modelId="{F33D2595-D482-4243-A3E6-7F0ED422872E}" type="presOf" srcId="{328A7E8F-F9E7-4A41-AFEF-77459AAE8BAA}" destId="{9D1B092F-9F9D-494C-B3A5-D9E6231327CE}" srcOrd="0" destOrd="0" presId="urn:microsoft.com/office/officeart/2005/8/layout/hierarchy4"/>
    <dgm:cxn modelId="{F6B7BA93-3D13-4CC6-A64E-059E38B1C359}" type="presOf" srcId="{41C4EA88-E926-4004-9D3C-C281D1779630}" destId="{5BC6A09B-52AD-4670-92AF-4B2ABC82E508}" srcOrd="0" destOrd="0" presId="urn:microsoft.com/office/officeart/2005/8/layout/hierarchy4"/>
    <dgm:cxn modelId="{3045D3C8-DDBA-4175-BCAA-A5B2141780D5}" srcId="{301E0B2E-D0F9-41F8-BF7D-C0A05054B936}" destId="{B273AC17-CAEC-4C8A-ACB6-476FB460DEA0}" srcOrd="0" destOrd="0" parTransId="{177520D9-8BD5-4C4F-BF4B-5857D6696D8E}" sibTransId="{BEF8EA59-F9B3-44C3-9AA0-0D91724C2122}"/>
    <dgm:cxn modelId="{A77FEB86-0C6E-4EB4-9646-E1D006D876BA}" srcId="{FB4E8388-0E03-4291-9880-A85D37951813}" destId="{6FDF35B8-059C-443C-926F-897D3B1FCB01}" srcOrd="0" destOrd="0" parTransId="{880310A8-D8B3-4007-91DC-037E4D87FB87}" sibTransId="{7D52C351-8AE2-46C7-AC17-16103869FEAA}"/>
    <dgm:cxn modelId="{A9BFC7B1-FBD9-467F-91BB-A594FEE3DB7F}" srcId="{FB4E8388-0E03-4291-9880-A85D37951813}" destId="{301E0B2E-D0F9-41F8-BF7D-C0A05054B936}" srcOrd="1" destOrd="0" parTransId="{12EE5330-D816-40B2-90D3-CE86E3F07C93}" sibTransId="{4E98DFE1-3296-4CFC-8213-DC18736CC688}"/>
    <dgm:cxn modelId="{7F291955-22E0-4E92-8F53-14AD036D8974}" type="presOf" srcId="{C07F7C6C-8DB1-4FF9-84B7-913F56C5EC7D}" destId="{2A4B6656-D881-4796-B703-39DDE8E18F73}" srcOrd="0" destOrd="0" presId="urn:microsoft.com/office/officeart/2005/8/layout/hierarchy4"/>
    <dgm:cxn modelId="{E7D3C17A-17B9-40E7-ACE2-A2B85C651B39}" srcId="{6FDF35B8-059C-443C-926F-897D3B1FCB01}" destId="{328A7E8F-F9E7-4A41-AFEF-77459AAE8BAA}" srcOrd="1" destOrd="0" parTransId="{369B544D-767B-4D18-996F-87922B964B5B}" sibTransId="{38BD2EB7-32EF-4185-BDC9-9CD4BD117C4E}"/>
    <dgm:cxn modelId="{E58E9337-3659-4C38-8047-FB044184BCFB}" type="presOf" srcId="{6FDF35B8-059C-443C-926F-897D3B1FCB01}" destId="{3B4AEE96-3FDE-42AA-B207-DD83A377494B}" srcOrd="0" destOrd="0" presId="urn:microsoft.com/office/officeart/2005/8/layout/hierarchy4"/>
    <dgm:cxn modelId="{91A659ED-64E6-41AA-8505-209AFA81DC8F}" type="presOf" srcId="{B273AC17-CAEC-4C8A-ACB6-476FB460DEA0}" destId="{60F29ACA-CB5F-4638-AEBC-2064EB2DD646}" srcOrd="0" destOrd="0" presId="urn:microsoft.com/office/officeart/2005/8/layout/hierarchy4"/>
    <dgm:cxn modelId="{8EF166F1-722B-48BC-A109-6BADEBC97864}" type="presOf" srcId="{301E0B2E-D0F9-41F8-BF7D-C0A05054B936}" destId="{8A9DA121-9633-4582-879F-83B1265D0A4C}" srcOrd="0" destOrd="0" presId="urn:microsoft.com/office/officeart/2005/8/layout/hierarchy4"/>
    <dgm:cxn modelId="{45B6AC69-78BA-4DC0-9978-13B04BC7A83B}" type="presParOf" srcId="{2A4B6656-D881-4796-B703-39DDE8E18F73}" destId="{A2151540-BC41-4ADC-BEF2-4EC1F2FE004A}" srcOrd="0" destOrd="0" presId="urn:microsoft.com/office/officeart/2005/8/layout/hierarchy4"/>
    <dgm:cxn modelId="{374F7E7E-D273-4295-BEF3-988383472DE5}" type="presParOf" srcId="{A2151540-BC41-4ADC-BEF2-4EC1F2FE004A}" destId="{B0EF9266-E7B7-4B0D-A898-5AE9365CCF71}" srcOrd="0" destOrd="0" presId="urn:microsoft.com/office/officeart/2005/8/layout/hierarchy4"/>
    <dgm:cxn modelId="{A6427449-C6E1-43DF-877B-14D2CD73B788}" type="presParOf" srcId="{A2151540-BC41-4ADC-BEF2-4EC1F2FE004A}" destId="{3F3EC26E-A964-4473-8E13-20A33BA49B76}" srcOrd="1" destOrd="0" presId="urn:microsoft.com/office/officeart/2005/8/layout/hierarchy4"/>
    <dgm:cxn modelId="{A387DED4-7612-4AF5-BC03-38D7FE71F6B0}" type="presParOf" srcId="{A2151540-BC41-4ADC-BEF2-4EC1F2FE004A}" destId="{8BD9AA12-EDAD-411E-AE11-EE757FA98087}" srcOrd="2" destOrd="0" presId="urn:microsoft.com/office/officeart/2005/8/layout/hierarchy4"/>
    <dgm:cxn modelId="{B694A5F6-B117-41D0-918F-8F0E3CB2569B}" type="presParOf" srcId="{8BD9AA12-EDAD-411E-AE11-EE757FA98087}" destId="{0033F0D9-A85D-407E-A4FF-B985BD6681F4}" srcOrd="0" destOrd="0" presId="urn:microsoft.com/office/officeart/2005/8/layout/hierarchy4"/>
    <dgm:cxn modelId="{2C382460-85A2-40F8-9685-70F22639DFDA}" type="presParOf" srcId="{0033F0D9-A85D-407E-A4FF-B985BD6681F4}" destId="{3B4AEE96-3FDE-42AA-B207-DD83A377494B}" srcOrd="0" destOrd="0" presId="urn:microsoft.com/office/officeart/2005/8/layout/hierarchy4"/>
    <dgm:cxn modelId="{73160DB4-E39E-4580-A607-97D0CBEEF74F}" type="presParOf" srcId="{0033F0D9-A85D-407E-A4FF-B985BD6681F4}" destId="{965CC88D-BFC2-4FAF-8D6B-16781F5883AB}" srcOrd="1" destOrd="0" presId="urn:microsoft.com/office/officeart/2005/8/layout/hierarchy4"/>
    <dgm:cxn modelId="{7212E906-268E-4D82-B0ED-B67E5EF426CA}" type="presParOf" srcId="{0033F0D9-A85D-407E-A4FF-B985BD6681F4}" destId="{2384281E-82BF-450C-BD5C-AEE7D7563A2A}" srcOrd="2" destOrd="0" presId="urn:microsoft.com/office/officeart/2005/8/layout/hierarchy4"/>
    <dgm:cxn modelId="{3019FCA2-37F1-4D62-B673-1C3F979C526D}" type="presParOf" srcId="{2384281E-82BF-450C-BD5C-AEE7D7563A2A}" destId="{39D2FBED-BD16-41C6-8683-C8A0EC2E9F59}" srcOrd="0" destOrd="0" presId="urn:microsoft.com/office/officeart/2005/8/layout/hierarchy4"/>
    <dgm:cxn modelId="{A0560FC3-779F-4B0D-9A02-B15FC41CE8EC}" type="presParOf" srcId="{39D2FBED-BD16-41C6-8683-C8A0EC2E9F59}" destId="{5BC6A09B-52AD-4670-92AF-4B2ABC82E508}" srcOrd="0" destOrd="0" presId="urn:microsoft.com/office/officeart/2005/8/layout/hierarchy4"/>
    <dgm:cxn modelId="{2025B12A-29CB-402B-B647-4AEADE62604B}" type="presParOf" srcId="{39D2FBED-BD16-41C6-8683-C8A0EC2E9F59}" destId="{E16FB426-439F-4692-A37B-B786435688BB}" srcOrd="1" destOrd="0" presId="urn:microsoft.com/office/officeart/2005/8/layout/hierarchy4"/>
    <dgm:cxn modelId="{36EF857B-6E83-4BA3-97FD-8CF3DEAB5B51}" type="presParOf" srcId="{2384281E-82BF-450C-BD5C-AEE7D7563A2A}" destId="{3CAD275F-389D-4BDA-A850-7AB289D2EEDA}" srcOrd="1" destOrd="0" presId="urn:microsoft.com/office/officeart/2005/8/layout/hierarchy4"/>
    <dgm:cxn modelId="{2036E2C5-0B93-4547-A0BE-64F8EFEA9854}" type="presParOf" srcId="{2384281E-82BF-450C-BD5C-AEE7D7563A2A}" destId="{6BEF23AA-E7AD-42EE-ADD5-DA3923949F2D}" srcOrd="2" destOrd="0" presId="urn:microsoft.com/office/officeart/2005/8/layout/hierarchy4"/>
    <dgm:cxn modelId="{19FFCE78-28E7-4718-860E-915802D5D127}" type="presParOf" srcId="{6BEF23AA-E7AD-42EE-ADD5-DA3923949F2D}" destId="{9D1B092F-9F9D-494C-B3A5-D9E6231327CE}" srcOrd="0" destOrd="0" presId="urn:microsoft.com/office/officeart/2005/8/layout/hierarchy4"/>
    <dgm:cxn modelId="{952BF41A-0233-48DB-87A2-50CECBB74C84}" type="presParOf" srcId="{6BEF23AA-E7AD-42EE-ADD5-DA3923949F2D}" destId="{48D52CE3-7B10-4205-B578-59F760C90BD9}" srcOrd="1" destOrd="0" presId="urn:microsoft.com/office/officeart/2005/8/layout/hierarchy4"/>
    <dgm:cxn modelId="{1FE437B4-4779-4FA4-A712-5D312ED5670B}" type="presParOf" srcId="{8BD9AA12-EDAD-411E-AE11-EE757FA98087}" destId="{7C0E39B0-73AF-489E-AB89-0453AD6F17EA}" srcOrd="1" destOrd="0" presId="urn:microsoft.com/office/officeart/2005/8/layout/hierarchy4"/>
    <dgm:cxn modelId="{9324586F-CA99-4680-9428-6A3C064B8D65}" type="presParOf" srcId="{8BD9AA12-EDAD-411E-AE11-EE757FA98087}" destId="{2139FF47-B66A-4115-B25D-868D2246F095}" srcOrd="2" destOrd="0" presId="urn:microsoft.com/office/officeart/2005/8/layout/hierarchy4"/>
    <dgm:cxn modelId="{9BE14E2F-6C4C-4410-874C-57ED3E302D35}" type="presParOf" srcId="{2139FF47-B66A-4115-B25D-868D2246F095}" destId="{8A9DA121-9633-4582-879F-83B1265D0A4C}" srcOrd="0" destOrd="0" presId="urn:microsoft.com/office/officeart/2005/8/layout/hierarchy4"/>
    <dgm:cxn modelId="{F0B343D7-507A-41D1-B65B-1D385A3D4F24}" type="presParOf" srcId="{2139FF47-B66A-4115-B25D-868D2246F095}" destId="{398C9817-17DD-4506-8E3C-4C9DF75A1B62}" srcOrd="1" destOrd="0" presId="urn:microsoft.com/office/officeart/2005/8/layout/hierarchy4"/>
    <dgm:cxn modelId="{6505D8F4-CD78-4B58-A871-D70FCEBA4F5B}" type="presParOf" srcId="{2139FF47-B66A-4115-B25D-868D2246F095}" destId="{0F1F01DD-9B43-4916-922A-3373E2FFCDBF}" srcOrd="2" destOrd="0" presId="urn:microsoft.com/office/officeart/2005/8/layout/hierarchy4"/>
    <dgm:cxn modelId="{69EA2150-FED4-4B56-9B1B-AA679DFC3B6F}" type="presParOf" srcId="{0F1F01DD-9B43-4916-922A-3373E2FFCDBF}" destId="{7EAA6399-97F5-40FC-A267-A68D37FDB6EA}" srcOrd="0" destOrd="0" presId="urn:microsoft.com/office/officeart/2005/8/layout/hierarchy4"/>
    <dgm:cxn modelId="{14F462A1-EEE3-41DB-8E75-B9AE0B5999C6}" type="presParOf" srcId="{7EAA6399-97F5-40FC-A267-A68D37FDB6EA}" destId="{60F29ACA-CB5F-4638-AEBC-2064EB2DD646}" srcOrd="0" destOrd="0" presId="urn:microsoft.com/office/officeart/2005/8/layout/hierarchy4"/>
    <dgm:cxn modelId="{C5D3CF20-4E7B-4208-922D-1AC8DD270BAE}" type="presParOf" srcId="{7EAA6399-97F5-40FC-A267-A68D37FDB6EA}" destId="{332CA1F3-B3BB-4213-ADA1-C34C06C2FCAF}" srcOrd="1" destOrd="0" presId="urn:microsoft.com/office/officeart/2005/8/layout/hierarchy4"/>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8076D8-3D5C-48C7-9C6D-717C5F49A105}" type="doc">
      <dgm:prSet loTypeId="urn:microsoft.com/office/officeart/2005/8/layout/arrow2" loCatId="process" qsTypeId="urn:microsoft.com/office/officeart/2005/8/quickstyle/3d1" qsCatId="3D" csTypeId="urn:microsoft.com/office/officeart/2005/8/colors/accent1_2" csCatId="accent1" phldr="1"/>
      <dgm:spPr/>
    </dgm:pt>
    <dgm:pt modelId="{CC4AFF07-F587-4751-BEF3-7D2CF37D68BC}">
      <dgm:prSet phldrT="[文本]"/>
      <dgm:spPr/>
      <dgm:t>
        <a:bodyPr/>
        <a:lstStyle/>
        <a:p>
          <a:r>
            <a:rPr lang="zh-CN" dirty="0" smtClean="0">
              <a:latin typeface="黑体" pitchFamily="49" charset="-122"/>
              <a:ea typeface="黑体" pitchFamily="49" charset="-122"/>
            </a:rPr>
            <a:t>经验管理模式</a:t>
          </a:r>
          <a:endParaRPr lang="zh-CN" altLang="en-US" dirty="0">
            <a:latin typeface="黑体" pitchFamily="49" charset="-122"/>
            <a:ea typeface="黑体" pitchFamily="49" charset="-122"/>
          </a:endParaRPr>
        </a:p>
      </dgm:t>
    </dgm:pt>
    <dgm:pt modelId="{00510875-ED7B-46EF-B290-61FE8D8215D3}" type="parTrans" cxnId="{5A14B8B5-BA72-4DCB-AF80-B3E82D19AF57}">
      <dgm:prSet/>
      <dgm:spPr/>
      <dgm:t>
        <a:bodyPr/>
        <a:lstStyle/>
        <a:p>
          <a:endParaRPr lang="zh-CN" altLang="en-US"/>
        </a:p>
      </dgm:t>
    </dgm:pt>
    <dgm:pt modelId="{416D1CC9-C887-41C0-9513-8303A5A3263C}" type="sibTrans" cxnId="{5A14B8B5-BA72-4DCB-AF80-B3E82D19AF57}">
      <dgm:prSet/>
      <dgm:spPr/>
      <dgm:t>
        <a:bodyPr/>
        <a:lstStyle/>
        <a:p>
          <a:endParaRPr lang="zh-CN" altLang="en-US"/>
        </a:p>
      </dgm:t>
    </dgm:pt>
    <dgm:pt modelId="{E0ABE7F2-F06E-4650-BD11-2874DA081107}">
      <dgm:prSet phldrT="[文本]"/>
      <dgm:spPr/>
      <dgm:t>
        <a:bodyPr/>
        <a:lstStyle/>
        <a:p>
          <a:r>
            <a:rPr lang="zh-CN" dirty="0" smtClean="0">
              <a:latin typeface="黑体" pitchFamily="49" charset="-122"/>
              <a:ea typeface="黑体" pitchFamily="49" charset="-122"/>
            </a:rPr>
            <a:t>规范化管理模式</a:t>
          </a:r>
          <a:endParaRPr lang="zh-CN" altLang="en-US" dirty="0" smtClean="0">
            <a:latin typeface="黑体" pitchFamily="49" charset="-122"/>
            <a:ea typeface="黑体" pitchFamily="49" charset="-122"/>
          </a:endParaRPr>
        </a:p>
      </dgm:t>
    </dgm:pt>
    <dgm:pt modelId="{595BDA69-18D0-4A6F-A99D-E1E0C12FEF0A}" type="parTrans" cxnId="{2A0F855B-2D05-417D-BF93-BF0A7C328E39}">
      <dgm:prSet/>
      <dgm:spPr/>
      <dgm:t>
        <a:bodyPr/>
        <a:lstStyle/>
        <a:p>
          <a:endParaRPr lang="zh-CN" altLang="en-US"/>
        </a:p>
      </dgm:t>
    </dgm:pt>
    <dgm:pt modelId="{94B6109C-26C7-422A-BDD7-35F38E042927}" type="sibTrans" cxnId="{2A0F855B-2D05-417D-BF93-BF0A7C328E39}">
      <dgm:prSet/>
      <dgm:spPr/>
      <dgm:t>
        <a:bodyPr/>
        <a:lstStyle/>
        <a:p>
          <a:endParaRPr lang="zh-CN" altLang="en-US"/>
        </a:p>
      </dgm:t>
    </dgm:pt>
    <dgm:pt modelId="{15D7000C-F498-4DD0-BADA-F22FA9B3F045}">
      <dgm:prSet phldrT="[文本]"/>
      <dgm:spPr/>
      <dgm:t>
        <a:bodyPr/>
        <a:lstStyle/>
        <a:p>
          <a:r>
            <a:rPr lang="zh-CN" dirty="0" smtClean="0">
              <a:latin typeface="黑体" pitchFamily="49" charset="-122"/>
              <a:ea typeface="黑体" pitchFamily="49" charset="-122"/>
            </a:rPr>
            <a:t>精细化管理模式</a:t>
          </a:r>
          <a:endParaRPr lang="zh-CN" altLang="en-US" dirty="0" smtClean="0">
            <a:latin typeface="黑体" pitchFamily="49" charset="-122"/>
            <a:ea typeface="黑体" pitchFamily="49" charset="-122"/>
          </a:endParaRPr>
        </a:p>
      </dgm:t>
    </dgm:pt>
    <dgm:pt modelId="{9F88E8BB-D954-449F-885F-FC50BB39E3D0}" type="parTrans" cxnId="{DCEC37B0-D525-4CDC-B538-9FAB668CC063}">
      <dgm:prSet/>
      <dgm:spPr/>
      <dgm:t>
        <a:bodyPr/>
        <a:lstStyle/>
        <a:p>
          <a:endParaRPr lang="zh-CN" altLang="en-US"/>
        </a:p>
      </dgm:t>
    </dgm:pt>
    <dgm:pt modelId="{6AB51127-ED50-419E-B135-8C5754F93610}" type="sibTrans" cxnId="{DCEC37B0-D525-4CDC-B538-9FAB668CC063}">
      <dgm:prSet/>
      <dgm:spPr/>
      <dgm:t>
        <a:bodyPr/>
        <a:lstStyle/>
        <a:p>
          <a:endParaRPr lang="zh-CN" altLang="en-US"/>
        </a:p>
      </dgm:t>
    </dgm:pt>
    <dgm:pt modelId="{7F2E8C57-70E2-41E7-9062-384B2BCBD391}" type="pres">
      <dgm:prSet presAssocID="{4E8076D8-3D5C-48C7-9C6D-717C5F49A105}" presName="arrowDiagram" presStyleCnt="0">
        <dgm:presLayoutVars>
          <dgm:chMax val="5"/>
          <dgm:dir/>
          <dgm:resizeHandles val="exact"/>
        </dgm:presLayoutVars>
      </dgm:prSet>
      <dgm:spPr/>
    </dgm:pt>
    <dgm:pt modelId="{89344E36-B0C9-4E64-BDF1-2285F5F00C28}" type="pres">
      <dgm:prSet presAssocID="{4E8076D8-3D5C-48C7-9C6D-717C5F49A105}" presName="arrow" presStyleLbl="bgShp" presStyleIdx="0" presStyleCnt="1" custScaleX="107899" custLinFactNeighborX="-1180" custLinFactNeighborY="6965"/>
      <dgm:spPr/>
    </dgm:pt>
    <dgm:pt modelId="{B402FE4C-0069-468B-A411-3788056B6272}" type="pres">
      <dgm:prSet presAssocID="{4E8076D8-3D5C-48C7-9C6D-717C5F49A105}" presName="arrowDiagram3" presStyleCnt="0"/>
      <dgm:spPr/>
    </dgm:pt>
    <dgm:pt modelId="{CE4D3F93-2CDE-4C8B-8EAE-5502AEC29104}" type="pres">
      <dgm:prSet presAssocID="{CC4AFF07-F587-4751-BEF3-7D2CF37D68BC}" presName="bullet3a" presStyleLbl="node1" presStyleIdx="0" presStyleCnt="3"/>
      <dgm:spPr/>
    </dgm:pt>
    <dgm:pt modelId="{959CC565-CFB9-4155-A001-80870FF2167D}" type="pres">
      <dgm:prSet presAssocID="{CC4AFF07-F587-4751-BEF3-7D2CF37D68BC}" presName="textBox3a" presStyleLbl="revTx" presStyleIdx="0" presStyleCnt="3">
        <dgm:presLayoutVars>
          <dgm:bulletEnabled val="1"/>
        </dgm:presLayoutVars>
      </dgm:prSet>
      <dgm:spPr/>
      <dgm:t>
        <a:bodyPr/>
        <a:lstStyle/>
        <a:p>
          <a:endParaRPr lang="zh-CN" altLang="en-US"/>
        </a:p>
      </dgm:t>
    </dgm:pt>
    <dgm:pt modelId="{5E9B28B1-AD58-48D6-AF32-5F2CDFF9D5D0}" type="pres">
      <dgm:prSet presAssocID="{E0ABE7F2-F06E-4650-BD11-2874DA081107}" presName="bullet3b" presStyleLbl="node1" presStyleIdx="1" presStyleCnt="3"/>
      <dgm:spPr/>
    </dgm:pt>
    <dgm:pt modelId="{7DE01B8E-5CE8-4468-8B92-3AA5E03ED7C4}" type="pres">
      <dgm:prSet presAssocID="{E0ABE7F2-F06E-4650-BD11-2874DA081107}" presName="textBox3b" presStyleLbl="revTx" presStyleIdx="1" presStyleCnt="3" custLinFactNeighborX="1674" custLinFactNeighborY="0">
        <dgm:presLayoutVars>
          <dgm:bulletEnabled val="1"/>
        </dgm:presLayoutVars>
      </dgm:prSet>
      <dgm:spPr/>
      <dgm:t>
        <a:bodyPr/>
        <a:lstStyle/>
        <a:p>
          <a:endParaRPr lang="zh-CN" altLang="en-US"/>
        </a:p>
      </dgm:t>
    </dgm:pt>
    <dgm:pt modelId="{3A3E249C-19C7-448A-AEB0-BB2CAB784E3D}" type="pres">
      <dgm:prSet presAssocID="{15D7000C-F498-4DD0-BADA-F22FA9B3F045}" presName="bullet3c" presStyleLbl="node1" presStyleIdx="2" presStyleCnt="3"/>
      <dgm:spPr/>
    </dgm:pt>
    <dgm:pt modelId="{EDBC3C1E-34ED-4754-8D0D-D2D0475FE2E3}" type="pres">
      <dgm:prSet presAssocID="{15D7000C-F498-4DD0-BADA-F22FA9B3F045}" presName="textBox3c" presStyleLbl="revTx" presStyleIdx="2" presStyleCnt="3" custScaleX="119303" custLinFactNeighborX="10474" custLinFactNeighborY="11234">
        <dgm:presLayoutVars>
          <dgm:bulletEnabled val="1"/>
        </dgm:presLayoutVars>
      </dgm:prSet>
      <dgm:spPr/>
      <dgm:t>
        <a:bodyPr/>
        <a:lstStyle/>
        <a:p>
          <a:endParaRPr lang="zh-CN" altLang="en-US"/>
        </a:p>
      </dgm:t>
    </dgm:pt>
  </dgm:ptLst>
  <dgm:cxnLst>
    <dgm:cxn modelId="{551E6D63-428C-4FF4-B204-9EA2A7A822DA}" type="presOf" srcId="{E0ABE7F2-F06E-4650-BD11-2874DA081107}" destId="{7DE01B8E-5CE8-4468-8B92-3AA5E03ED7C4}" srcOrd="0" destOrd="0" presId="urn:microsoft.com/office/officeart/2005/8/layout/arrow2"/>
    <dgm:cxn modelId="{7DA99FF0-A019-4D3E-A685-D17E94928424}" type="presOf" srcId="{15D7000C-F498-4DD0-BADA-F22FA9B3F045}" destId="{EDBC3C1E-34ED-4754-8D0D-D2D0475FE2E3}" srcOrd="0" destOrd="0" presId="urn:microsoft.com/office/officeart/2005/8/layout/arrow2"/>
    <dgm:cxn modelId="{93996D68-627E-4657-ACE2-3F1C820206D2}" type="presOf" srcId="{4E8076D8-3D5C-48C7-9C6D-717C5F49A105}" destId="{7F2E8C57-70E2-41E7-9062-384B2BCBD391}" srcOrd="0" destOrd="0" presId="urn:microsoft.com/office/officeart/2005/8/layout/arrow2"/>
    <dgm:cxn modelId="{3149102F-4A80-4A9C-ACDA-995AC5109BF4}" type="presOf" srcId="{CC4AFF07-F587-4751-BEF3-7D2CF37D68BC}" destId="{959CC565-CFB9-4155-A001-80870FF2167D}" srcOrd="0" destOrd="0" presId="urn:microsoft.com/office/officeart/2005/8/layout/arrow2"/>
    <dgm:cxn modelId="{5A14B8B5-BA72-4DCB-AF80-B3E82D19AF57}" srcId="{4E8076D8-3D5C-48C7-9C6D-717C5F49A105}" destId="{CC4AFF07-F587-4751-BEF3-7D2CF37D68BC}" srcOrd="0" destOrd="0" parTransId="{00510875-ED7B-46EF-B290-61FE8D8215D3}" sibTransId="{416D1CC9-C887-41C0-9513-8303A5A3263C}"/>
    <dgm:cxn modelId="{DCEC37B0-D525-4CDC-B538-9FAB668CC063}" srcId="{4E8076D8-3D5C-48C7-9C6D-717C5F49A105}" destId="{15D7000C-F498-4DD0-BADA-F22FA9B3F045}" srcOrd="2" destOrd="0" parTransId="{9F88E8BB-D954-449F-885F-FC50BB39E3D0}" sibTransId="{6AB51127-ED50-419E-B135-8C5754F93610}"/>
    <dgm:cxn modelId="{2A0F855B-2D05-417D-BF93-BF0A7C328E39}" srcId="{4E8076D8-3D5C-48C7-9C6D-717C5F49A105}" destId="{E0ABE7F2-F06E-4650-BD11-2874DA081107}" srcOrd="1" destOrd="0" parTransId="{595BDA69-18D0-4A6F-A99D-E1E0C12FEF0A}" sibTransId="{94B6109C-26C7-422A-BDD7-35F38E042927}"/>
    <dgm:cxn modelId="{4AB22A89-6959-4BC8-90F3-57DEB66907F2}" type="presParOf" srcId="{7F2E8C57-70E2-41E7-9062-384B2BCBD391}" destId="{89344E36-B0C9-4E64-BDF1-2285F5F00C28}" srcOrd="0" destOrd="0" presId="urn:microsoft.com/office/officeart/2005/8/layout/arrow2"/>
    <dgm:cxn modelId="{D5705F60-19E1-4CE0-878B-53B2E67C7C43}" type="presParOf" srcId="{7F2E8C57-70E2-41E7-9062-384B2BCBD391}" destId="{B402FE4C-0069-468B-A411-3788056B6272}" srcOrd="1" destOrd="0" presId="urn:microsoft.com/office/officeart/2005/8/layout/arrow2"/>
    <dgm:cxn modelId="{1A6B3429-926F-474E-B6D1-AC82B27834BF}" type="presParOf" srcId="{B402FE4C-0069-468B-A411-3788056B6272}" destId="{CE4D3F93-2CDE-4C8B-8EAE-5502AEC29104}" srcOrd="0" destOrd="0" presId="urn:microsoft.com/office/officeart/2005/8/layout/arrow2"/>
    <dgm:cxn modelId="{05C271B0-FCDE-4A50-864C-BDF5114529B5}" type="presParOf" srcId="{B402FE4C-0069-468B-A411-3788056B6272}" destId="{959CC565-CFB9-4155-A001-80870FF2167D}" srcOrd="1" destOrd="0" presId="urn:microsoft.com/office/officeart/2005/8/layout/arrow2"/>
    <dgm:cxn modelId="{D9F38F4C-285A-417F-9FF7-E2A287AACF8D}" type="presParOf" srcId="{B402FE4C-0069-468B-A411-3788056B6272}" destId="{5E9B28B1-AD58-48D6-AF32-5F2CDFF9D5D0}" srcOrd="2" destOrd="0" presId="urn:microsoft.com/office/officeart/2005/8/layout/arrow2"/>
    <dgm:cxn modelId="{68C0B0CB-9E3C-4D94-BE92-801BFB08579A}" type="presParOf" srcId="{B402FE4C-0069-468B-A411-3788056B6272}" destId="{7DE01B8E-5CE8-4468-8B92-3AA5E03ED7C4}" srcOrd="3" destOrd="0" presId="urn:microsoft.com/office/officeart/2005/8/layout/arrow2"/>
    <dgm:cxn modelId="{638FF590-F135-44EE-9D12-13434AE850F5}" type="presParOf" srcId="{B402FE4C-0069-468B-A411-3788056B6272}" destId="{3A3E249C-19C7-448A-AEB0-BB2CAB784E3D}" srcOrd="4" destOrd="0" presId="urn:microsoft.com/office/officeart/2005/8/layout/arrow2"/>
    <dgm:cxn modelId="{E1D6BDE4-D067-4AAA-AA6D-DA23E4640D5C}" type="presParOf" srcId="{B402FE4C-0069-468B-A411-3788056B6272}" destId="{EDBC3C1E-34ED-4754-8D0D-D2D0475FE2E3}" srcOrd="5"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816623-9043-43C9-94B9-F4FC0D4B9366}" type="doc">
      <dgm:prSet loTypeId="urn:microsoft.com/office/officeart/2005/8/layout/hChevron3" loCatId="process" qsTypeId="urn:microsoft.com/office/officeart/2005/8/quickstyle/simple2" qsCatId="simple" csTypeId="urn:microsoft.com/office/officeart/2005/8/colors/accent1_2" csCatId="accent1" phldr="1"/>
      <dgm:spPr/>
    </dgm:pt>
    <dgm:pt modelId="{66F8695B-E623-43BE-B27D-F75F01C630EF}">
      <dgm:prSet phldrT="[文本]"/>
      <dgm:spPr/>
      <dgm:t>
        <a:bodyPr/>
        <a:lstStyle/>
        <a:p>
          <a:pPr>
            <a:buFont typeface="+mj-lt"/>
            <a:buAutoNum type="arabicPeriod"/>
          </a:pPr>
          <a:r>
            <a:rPr lang="zh-CN" dirty="0"/>
            <a:t>人力资源取得成本管理</a:t>
          </a:r>
          <a:endParaRPr lang="zh-CN" altLang="en-US" dirty="0"/>
        </a:p>
      </dgm:t>
    </dgm:pt>
    <dgm:pt modelId="{52C6DEDD-F3F9-48E3-B3FD-E1199D257D01}" type="parTrans" cxnId="{AB531733-CCD6-4082-8AC8-3F5AF20369F3}">
      <dgm:prSet/>
      <dgm:spPr/>
      <dgm:t>
        <a:bodyPr/>
        <a:lstStyle/>
        <a:p>
          <a:endParaRPr lang="zh-CN" altLang="en-US"/>
        </a:p>
      </dgm:t>
    </dgm:pt>
    <dgm:pt modelId="{DF6B6935-C12C-4918-BC3A-BB33E144EC32}" type="sibTrans" cxnId="{AB531733-CCD6-4082-8AC8-3F5AF20369F3}">
      <dgm:prSet/>
      <dgm:spPr/>
      <dgm:t>
        <a:bodyPr/>
        <a:lstStyle/>
        <a:p>
          <a:endParaRPr lang="zh-CN" altLang="en-US"/>
        </a:p>
      </dgm:t>
    </dgm:pt>
    <dgm:pt modelId="{636D28D1-3000-4275-B733-F26CF8D0D003}">
      <dgm:prSet phldrT="[文本]"/>
      <dgm:spPr/>
      <dgm:t>
        <a:bodyPr/>
        <a:lstStyle/>
        <a:p>
          <a:pPr>
            <a:buFont typeface="+mj-lt"/>
            <a:buNone/>
          </a:pPr>
          <a:r>
            <a:rPr lang="en-US" altLang="zh-CN" dirty="0"/>
            <a:t>2.</a:t>
          </a:r>
          <a:r>
            <a:rPr lang="zh-CN" dirty="0"/>
            <a:t>人力资源开发成本管理</a:t>
          </a:r>
          <a:endParaRPr lang="zh-CN" altLang="en-US" dirty="0"/>
        </a:p>
      </dgm:t>
    </dgm:pt>
    <dgm:pt modelId="{4E5432D0-4638-4D7A-A32C-547C2C69661C}" type="parTrans" cxnId="{F6A19379-0BE7-4BC7-A26F-7B03B5F1B3F3}">
      <dgm:prSet/>
      <dgm:spPr/>
      <dgm:t>
        <a:bodyPr/>
        <a:lstStyle/>
        <a:p>
          <a:endParaRPr lang="zh-CN" altLang="en-US"/>
        </a:p>
      </dgm:t>
    </dgm:pt>
    <dgm:pt modelId="{C4CAF47B-8364-4CA5-A96C-AB830B8394D5}" type="sibTrans" cxnId="{F6A19379-0BE7-4BC7-A26F-7B03B5F1B3F3}">
      <dgm:prSet/>
      <dgm:spPr/>
      <dgm:t>
        <a:bodyPr/>
        <a:lstStyle/>
        <a:p>
          <a:endParaRPr lang="zh-CN" altLang="en-US"/>
        </a:p>
      </dgm:t>
    </dgm:pt>
    <dgm:pt modelId="{E9FCCE8D-9192-449B-A859-7045CCF9A4AC}">
      <dgm:prSet phldrT="[文本]"/>
      <dgm:spPr/>
      <dgm:t>
        <a:bodyPr/>
        <a:lstStyle/>
        <a:p>
          <a:pPr>
            <a:buFont typeface="+mj-lt"/>
            <a:buNone/>
          </a:pPr>
          <a:r>
            <a:rPr lang="en-US" altLang="zh-CN" dirty="0"/>
            <a:t>3.</a:t>
          </a:r>
          <a:r>
            <a:rPr lang="zh-CN" dirty="0"/>
            <a:t>人力资源使用成本管理</a:t>
          </a:r>
          <a:endParaRPr lang="zh-CN" altLang="en-US" dirty="0"/>
        </a:p>
      </dgm:t>
    </dgm:pt>
    <dgm:pt modelId="{FA846395-78E1-4CC3-935A-95FC3F4281F6}" type="parTrans" cxnId="{17E4CAD5-EDCB-477F-BC2B-AB3FA91A6DD7}">
      <dgm:prSet/>
      <dgm:spPr/>
      <dgm:t>
        <a:bodyPr/>
        <a:lstStyle/>
        <a:p>
          <a:endParaRPr lang="zh-CN" altLang="en-US"/>
        </a:p>
      </dgm:t>
    </dgm:pt>
    <dgm:pt modelId="{D7784AB2-BB73-4FE6-8F95-1489D6793742}" type="sibTrans" cxnId="{17E4CAD5-EDCB-477F-BC2B-AB3FA91A6DD7}">
      <dgm:prSet/>
      <dgm:spPr/>
      <dgm:t>
        <a:bodyPr/>
        <a:lstStyle/>
        <a:p>
          <a:endParaRPr lang="zh-CN" altLang="en-US"/>
        </a:p>
      </dgm:t>
    </dgm:pt>
    <dgm:pt modelId="{0DE2C9E6-8C24-4F3A-A23A-FDF237D2B380}">
      <dgm:prSet phldrT="[文本]"/>
      <dgm:spPr/>
      <dgm:t>
        <a:bodyPr/>
        <a:lstStyle/>
        <a:p>
          <a:pPr>
            <a:buFont typeface="+mj-lt"/>
            <a:buNone/>
          </a:pPr>
          <a:r>
            <a:rPr lang="en-US" altLang="zh-CN" dirty="0"/>
            <a:t>4.</a:t>
          </a:r>
          <a:r>
            <a:rPr lang="zh-CN" dirty="0"/>
            <a:t>人力资源使用成本管理</a:t>
          </a:r>
          <a:endParaRPr lang="zh-CN" altLang="en-US" dirty="0"/>
        </a:p>
      </dgm:t>
    </dgm:pt>
    <dgm:pt modelId="{25F20BB5-964F-4B39-8287-E4D09D109A6A}" type="parTrans" cxnId="{B6B0BFFD-A8AC-40DE-B3D9-4A8EF1A1AE5C}">
      <dgm:prSet/>
      <dgm:spPr/>
      <dgm:t>
        <a:bodyPr/>
        <a:lstStyle/>
        <a:p>
          <a:endParaRPr lang="zh-CN" altLang="en-US"/>
        </a:p>
      </dgm:t>
    </dgm:pt>
    <dgm:pt modelId="{A81EA4D3-B877-4A5A-8913-FA4F26C9886F}" type="sibTrans" cxnId="{B6B0BFFD-A8AC-40DE-B3D9-4A8EF1A1AE5C}">
      <dgm:prSet/>
      <dgm:spPr/>
      <dgm:t>
        <a:bodyPr/>
        <a:lstStyle/>
        <a:p>
          <a:endParaRPr lang="zh-CN" altLang="en-US"/>
        </a:p>
      </dgm:t>
    </dgm:pt>
    <dgm:pt modelId="{F576CED8-694B-4EB1-8D0B-19DAF783A1AE}" type="pres">
      <dgm:prSet presAssocID="{1E816623-9043-43C9-94B9-F4FC0D4B9366}" presName="Name0" presStyleCnt="0">
        <dgm:presLayoutVars>
          <dgm:dir/>
          <dgm:resizeHandles val="exact"/>
        </dgm:presLayoutVars>
      </dgm:prSet>
      <dgm:spPr/>
    </dgm:pt>
    <dgm:pt modelId="{28046CAA-9506-484E-B9ED-58B8BE6E69E6}" type="pres">
      <dgm:prSet presAssocID="{66F8695B-E623-43BE-B27D-F75F01C630EF}" presName="parTxOnly" presStyleLbl="node1" presStyleIdx="0" presStyleCnt="4">
        <dgm:presLayoutVars>
          <dgm:bulletEnabled val="1"/>
        </dgm:presLayoutVars>
      </dgm:prSet>
      <dgm:spPr/>
      <dgm:t>
        <a:bodyPr/>
        <a:lstStyle/>
        <a:p>
          <a:endParaRPr lang="zh-CN" altLang="en-US"/>
        </a:p>
      </dgm:t>
    </dgm:pt>
    <dgm:pt modelId="{AB22AD69-66F3-4212-9B1B-E11F93DD5CB0}" type="pres">
      <dgm:prSet presAssocID="{DF6B6935-C12C-4918-BC3A-BB33E144EC32}" presName="parSpace" presStyleCnt="0"/>
      <dgm:spPr/>
    </dgm:pt>
    <dgm:pt modelId="{C5951252-6F2D-44C6-8759-1E1216BE6CF4}" type="pres">
      <dgm:prSet presAssocID="{636D28D1-3000-4275-B733-F26CF8D0D003}" presName="parTxOnly" presStyleLbl="node1" presStyleIdx="1" presStyleCnt="4">
        <dgm:presLayoutVars>
          <dgm:bulletEnabled val="1"/>
        </dgm:presLayoutVars>
      </dgm:prSet>
      <dgm:spPr/>
      <dgm:t>
        <a:bodyPr/>
        <a:lstStyle/>
        <a:p>
          <a:endParaRPr lang="zh-CN" altLang="en-US"/>
        </a:p>
      </dgm:t>
    </dgm:pt>
    <dgm:pt modelId="{3B55E778-9C4E-48F7-80FE-2CB761C75790}" type="pres">
      <dgm:prSet presAssocID="{C4CAF47B-8364-4CA5-A96C-AB830B8394D5}" presName="parSpace" presStyleCnt="0"/>
      <dgm:spPr/>
    </dgm:pt>
    <dgm:pt modelId="{E86D27B6-19FD-461E-85CB-E730F7906727}" type="pres">
      <dgm:prSet presAssocID="{E9FCCE8D-9192-449B-A859-7045CCF9A4AC}" presName="parTxOnly" presStyleLbl="node1" presStyleIdx="2" presStyleCnt="4">
        <dgm:presLayoutVars>
          <dgm:bulletEnabled val="1"/>
        </dgm:presLayoutVars>
      </dgm:prSet>
      <dgm:spPr/>
      <dgm:t>
        <a:bodyPr/>
        <a:lstStyle/>
        <a:p>
          <a:endParaRPr lang="zh-CN" altLang="en-US"/>
        </a:p>
      </dgm:t>
    </dgm:pt>
    <dgm:pt modelId="{FE1E1964-2C04-4E07-B608-CC3142534F76}" type="pres">
      <dgm:prSet presAssocID="{D7784AB2-BB73-4FE6-8F95-1489D6793742}" presName="parSpace" presStyleCnt="0"/>
      <dgm:spPr/>
    </dgm:pt>
    <dgm:pt modelId="{8FBE1B75-A896-4C68-86B6-0F9D44204D21}" type="pres">
      <dgm:prSet presAssocID="{0DE2C9E6-8C24-4F3A-A23A-FDF237D2B380}" presName="parTxOnly" presStyleLbl="node1" presStyleIdx="3" presStyleCnt="4">
        <dgm:presLayoutVars>
          <dgm:bulletEnabled val="1"/>
        </dgm:presLayoutVars>
      </dgm:prSet>
      <dgm:spPr/>
      <dgm:t>
        <a:bodyPr/>
        <a:lstStyle/>
        <a:p>
          <a:endParaRPr lang="zh-CN" altLang="en-US"/>
        </a:p>
      </dgm:t>
    </dgm:pt>
  </dgm:ptLst>
  <dgm:cxnLst>
    <dgm:cxn modelId="{F6A19379-0BE7-4BC7-A26F-7B03B5F1B3F3}" srcId="{1E816623-9043-43C9-94B9-F4FC0D4B9366}" destId="{636D28D1-3000-4275-B733-F26CF8D0D003}" srcOrd="1" destOrd="0" parTransId="{4E5432D0-4638-4D7A-A32C-547C2C69661C}" sibTransId="{C4CAF47B-8364-4CA5-A96C-AB830B8394D5}"/>
    <dgm:cxn modelId="{AB531733-CCD6-4082-8AC8-3F5AF20369F3}" srcId="{1E816623-9043-43C9-94B9-F4FC0D4B9366}" destId="{66F8695B-E623-43BE-B27D-F75F01C630EF}" srcOrd="0" destOrd="0" parTransId="{52C6DEDD-F3F9-48E3-B3FD-E1199D257D01}" sibTransId="{DF6B6935-C12C-4918-BC3A-BB33E144EC32}"/>
    <dgm:cxn modelId="{B6B0BFFD-A8AC-40DE-B3D9-4A8EF1A1AE5C}" srcId="{1E816623-9043-43C9-94B9-F4FC0D4B9366}" destId="{0DE2C9E6-8C24-4F3A-A23A-FDF237D2B380}" srcOrd="3" destOrd="0" parTransId="{25F20BB5-964F-4B39-8287-E4D09D109A6A}" sibTransId="{A81EA4D3-B877-4A5A-8913-FA4F26C9886F}"/>
    <dgm:cxn modelId="{239A365F-E004-4A3F-8165-CE6A5F894576}" type="presOf" srcId="{1E816623-9043-43C9-94B9-F4FC0D4B9366}" destId="{F576CED8-694B-4EB1-8D0B-19DAF783A1AE}" srcOrd="0" destOrd="0" presId="urn:microsoft.com/office/officeart/2005/8/layout/hChevron3"/>
    <dgm:cxn modelId="{5DFB4C78-6539-44FE-950F-FCFC9FA62FF3}" type="presOf" srcId="{E9FCCE8D-9192-449B-A859-7045CCF9A4AC}" destId="{E86D27B6-19FD-461E-85CB-E730F7906727}" srcOrd="0" destOrd="0" presId="urn:microsoft.com/office/officeart/2005/8/layout/hChevron3"/>
    <dgm:cxn modelId="{8C293CD7-6524-455A-803B-38771731BFDC}" type="presOf" srcId="{636D28D1-3000-4275-B733-F26CF8D0D003}" destId="{C5951252-6F2D-44C6-8759-1E1216BE6CF4}" srcOrd="0" destOrd="0" presId="urn:microsoft.com/office/officeart/2005/8/layout/hChevron3"/>
    <dgm:cxn modelId="{2C74844D-A1DD-42E1-BB99-CFFC4EF89F9E}" type="presOf" srcId="{0DE2C9E6-8C24-4F3A-A23A-FDF237D2B380}" destId="{8FBE1B75-A896-4C68-86B6-0F9D44204D21}" srcOrd="0" destOrd="0" presId="urn:microsoft.com/office/officeart/2005/8/layout/hChevron3"/>
    <dgm:cxn modelId="{17E4CAD5-EDCB-477F-BC2B-AB3FA91A6DD7}" srcId="{1E816623-9043-43C9-94B9-F4FC0D4B9366}" destId="{E9FCCE8D-9192-449B-A859-7045CCF9A4AC}" srcOrd="2" destOrd="0" parTransId="{FA846395-78E1-4CC3-935A-95FC3F4281F6}" sibTransId="{D7784AB2-BB73-4FE6-8F95-1489D6793742}"/>
    <dgm:cxn modelId="{3A1B2B82-9767-4796-B599-14D840678109}" type="presOf" srcId="{66F8695B-E623-43BE-B27D-F75F01C630EF}" destId="{28046CAA-9506-484E-B9ED-58B8BE6E69E6}" srcOrd="0" destOrd="0" presId="urn:microsoft.com/office/officeart/2005/8/layout/hChevron3"/>
    <dgm:cxn modelId="{C186CF02-4E12-44E9-A35E-779503054A11}" type="presParOf" srcId="{F576CED8-694B-4EB1-8D0B-19DAF783A1AE}" destId="{28046CAA-9506-484E-B9ED-58B8BE6E69E6}" srcOrd="0" destOrd="0" presId="urn:microsoft.com/office/officeart/2005/8/layout/hChevron3"/>
    <dgm:cxn modelId="{54CAC8AC-3E95-455C-898F-87DE16DE2D0C}" type="presParOf" srcId="{F576CED8-694B-4EB1-8D0B-19DAF783A1AE}" destId="{AB22AD69-66F3-4212-9B1B-E11F93DD5CB0}" srcOrd="1" destOrd="0" presId="urn:microsoft.com/office/officeart/2005/8/layout/hChevron3"/>
    <dgm:cxn modelId="{072B2F76-2504-441C-87D9-A49E2F9B882B}" type="presParOf" srcId="{F576CED8-694B-4EB1-8D0B-19DAF783A1AE}" destId="{C5951252-6F2D-44C6-8759-1E1216BE6CF4}" srcOrd="2" destOrd="0" presId="urn:microsoft.com/office/officeart/2005/8/layout/hChevron3"/>
    <dgm:cxn modelId="{73EACBFE-32EA-402F-9E87-BBC3C8837EB0}" type="presParOf" srcId="{F576CED8-694B-4EB1-8D0B-19DAF783A1AE}" destId="{3B55E778-9C4E-48F7-80FE-2CB761C75790}" srcOrd="3" destOrd="0" presId="urn:microsoft.com/office/officeart/2005/8/layout/hChevron3"/>
    <dgm:cxn modelId="{72BEB179-FB48-4889-A914-8F4C8B94B768}" type="presParOf" srcId="{F576CED8-694B-4EB1-8D0B-19DAF783A1AE}" destId="{E86D27B6-19FD-461E-85CB-E730F7906727}" srcOrd="4" destOrd="0" presId="urn:microsoft.com/office/officeart/2005/8/layout/hChevron3"/>
    <dgm:cxn modelId="{0D7C3947-E641-4845-B15F-8DCC96FF6671}" type="presParOf" srcId="{F576CED8-694B-4EB1-8D0B-19DAF783A1AE}" destId="{FE1E1964-2C04-4E07-B608-CC3142534F76}" srcOrd="5" destOrd="0" presId="urn:microsoft.com/office/officeart/2005/8/layout/hChevron3"/>
    <dgm:cxn modelId="{E895B022-9070-45DD-9EF9-6360BDF31131}" type="presParOf" srcId="{F576CED8-694B-4EB1-8D0B-19DAF783A1AE}" destId="{8FBE1B75-A896-4C68-86B6-0F9D44204D21}" srcOrd="6" destOrd="0" presId="urn:microsoft.com/office/officeart/2005/8/layout/hChevron3"/>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816623-9043-43C9-94B9-F4FC0D4B9366}" type="doc">
      <dgm:prSet loTypeId="urn:microsoft.com/office/officeart/2005/8/layout/hChevron3" loCatId="process" qsTypeId="urn:microsoft.com/office/officeart/2005/8/quickstyle/simple2" qsCatId="simple" csTypeId="urn:microsoft.com/office/officeart/2005/8/colors/accent1_2" csCatId="accent1" phldr="1"/>
      <dgm:spPr/>
    </dgm:pt>
    <dgm:pt modelId="{66F8695B-E623-43BE-B27D-F75F01C630EF}">
      <dgm:prSet phldrT="[文本]"/>
      <dgm:spPr/>
      <dgm:t>
        <a:bodyPr/>
        <a:lstStyle/>
        <a:p>
          <a:pPr>
            <a:buFont typeface="+mj-lt"/>
            <a:buAutoNum type="arabicPeriod"/>
          </a:pPr>
          <a:r>
            <a:rPr lang="zh-CN" dirty="0"/>
            <a:t>企业决策成本的管理</a:t>
          </a:r>
          <a:endParaRPr lang="zh-CN" altLang="en-US" dirty="0"/>
        </a:p>
      </dgm:t>
    </dgm:pt>
    <dgm:pt modelId="{52C6DEDD-F3F9-48E3-B3FD-E1199D257D01}" type="parTrans" cxnId="{AB531733-CCD6-4082-8AC8-3F5AF20369F3}">
      <dgm:prSet/>
      <dgm:spPr/>
      <dgm:t>
        <a:bodyPr/>
        <a:lstStyle/>
        <a:p>
          <a:endParaRPr lang="zh-CN" altLang="en-US"/>
        </a:p>
      </dgm:t>
    </dgm:pt>
    <dgm:pt modelId="{DF6B6935-C12C-4918-BC3A-BB33E144EC32}" type="sibTrans" cxnId="{AB531733-CCD6-4082-8AC8-3F5AF20369F3}">
      <dgm:prSet/>
      <dgm:spPr/>
      <dgm:t>
        <a:bodyPr/>
        <a:lstStyle/>
        <a:p>
          <a:endParaRPr lang="zh-CN" altLang="en-US"/>
        </a:p>
      </dgm:t>
    </dgm:pt>
    <dgm:pt modelId="{636D28D1-3000-4275-B733-F26CF8D0D003}">
      <dgm:prSet phldrT="[文本]"/>
      <dgm:spPr/>
      <dgm:t>
        <a:bodyPr/>
        <a:lstStyle/>
        <a:p>
          <a:pPr>
            <a:buFont typeface="+mj-lt"/>
            <a:buNone/>
          </a:pPr>
          <a:r>
            <a:rPr lang="en-US" altLang="zh-CN" dirty="0"/>
            <a:t>2.</a:t>
          </a:r>
          <a:r>
            <a:rPr lang="zh-CN" dirty="0"/>
            <a:t>企业内控成本的管理</a:t>
          </a:r>
          <a:endParaRPr lang="zh-CN" altLang="en-US" dirty="0"/>
        </a:p>
      </dgm:t>
    </dgm:pt>
    <dgm:pt modelId="{4E5432D0-4638-4D7A-A32C-547C2C69661C}" type="parTrans" cxnId="{F6A19379-0BE7-4BC7-A26F-7B03B5F1B3F3}">
      <dgm:prSet/>
      <dgm:spPr/>
      <dgm:t>
        <a:bodyPr/>
        <a:lstStyle/>
        <a:p>
          <a:endParaRPr lang="zh-CN" altLang="en-US"/>
        </a:p>
      </dgm:t>
    </dgm:pt>
    <dgm:pt modelId="{C4CAF47B-8364-4CA5-A96C-AB830B8394D5}" type="sibTrans" cxnId="{F6A19379-0BE7-4BC7-A26F-7B03B5F1B3F3}">
      <dgm:prSet/>
      <dgm:spPr/>
      <dgm:t>
        <a:bodyPr/>
        <a:lstStyle/>
        <a:p>
          <a:endParaRPr lang="zh-CN" altLang="en-US"/>
        </a:p>
      </dgm:t>
    </dgm:pt>
    <dgm:pt modelId="{E9FCCE8D-9192-449B-A859-7045CCF9A4AC}">
      <dgm:prSet phldrT="[文本]"/>
      <dgm:spPr/>
      <dgm:t>
        <a:bodyPr/>
        <a:lstStyle/>
        <a:p>
          <a:pPr>
            <a:buFont typeface="+mj-lt"/>
            <a:buNone/>
          </a:pPr>
          <a:r>
            <a:rPr lang="en-US" altLang="zh-CN" dirty="0"/>
            <a:t>3.</a:t>
          </a:r>
          <a:r>
            <a:rPr lang="zh-CN" dirty="0"/>
            <a:t>企业责任成本的管理</a:t>
          </a:r>
          <a:endParaRPr lang="zh-CN" altLang="en-US" dirty="0"/>
        </a:p>
      </dgm:t>
    </dgm:pt>
    <dgm:pt modelId="{FA846395-78E1-4CC3-935A-95FC3F4281F6}" type="parTrans" cxnId="{17E4CAD5-EDCB-477F-BC2B-AB3FA91A6DD7}">
      <dgm:prSet/>
      <dgm:spPr/>
      <dgm:t>
        <a:bodyPr/>
        <a:lstStyle/>
        <a:p>
          <a:endParaRPr lang="zh-CN" altLang="en-US"/>
        </a:p>
      </dgm:t>
    </dgm:pt>
    <dgm:pt modelId="{D7784AB2-BB73-4FE6-8F95-1489D6793742}" type="sibTrans" cxnId="{17E4CAD5-EDCB-477F-BC2B-AB3FA91A6DD7}">
      <dgm:prSet/>
      <dgm:spPr/>
      <dgm:t>
        <a:bodyPr/>
        <a:lstStyle/>
        <a:p>
          <a:endParaRPr lang="zh-CN" altLang="en-US"/>
        </a:p>
      </dgm:t>
    </dgm:pt>
    <dgm:pt modelId="{0DE2C9E6-8C24-4F3A-A23A-FDF237D2B380}">
      <dgm:prSet phldrT="[文本]"/>
      <dgm:spPr/>
      <dgm:t>
        <a:bodyPr/>
        <a:lstStyle/>
        <a:p>
          <a:pPr>
            <a:buFont typeface="+mj-lt"/>
            <a:buNone/>
          </a:pPr>
          <a:r>
            <a:rPr lang="en-US" altLang="zh-CN" dirty="0"/>
            <a:t>4.</a:t>
          </a:r>
          <a:r>
            <a:rPr lang="zh-CN" dirty="0"/>
            <a:t>经营成本控制的方法</a:t>
          </a:r>
          <a:endParaRPr lang="zh-CN" altLang="en-US" dirty="0"/>
        </a:p>
      </dgm:t>
    </dgm:pt>
    <dgm:pt modelId="{25F20BB5-964F-4B39-8287-E4D09D109A6A}" type="parTrans" cxnId="{B6B0BFFD-A8AC-40DE-B3D9-4A8EF1A1AE5C}">
      <dgm:prSet/>
      <dgm:spPr/>
      <dgm:t>
        <a:bodyPr/>
        <a:lstStyle/>
        <a:p>
          <a:endParaRPr lang="zh-CN" altLang="en-US"/>
        </a:p>
      </dgm:t>
    </dgm:pt>
    <dgm:pt modelId="{A81EA4D3-B877-4A5A-8913-FA4F26C9886F}" type="sibTrans" cxnId="{B6B0BFFD-A8AC-40DE-B3D9-4A8EF1A1AE5C}">
      <dgm:prSet/>
      <dgm:spPr/>
      <dgm:t>
        <a:bodyPr/>
        <a:lstStyle/>
        <a:p>
          <a:endParaRPr lang="zh-CN" altLang="en-US"/>
        </a:p>
      </dgm:t>
    </dgm:pt>
    <dgm:pt modelId="{F576CED8-694B-4EB1-8D0B-19DAF783A1AE}" type="pres">
      <dgm:prSet presAssocID="{1E816623-9043-43C9-94B9-F4FC0D4B9366}" presName="Name0" presStyleCnt="0">
        <dgm:presLayoutVars>
          <dgm:dir/>
          <dgm:resizeHandles val="exact"/>
        </dgm:presLayoutVars>
      </dgm:prSet>
      <dgm:spPr/>
    </dgm:pt>
    <dgm:pt modelId="{28046CAA-9506-484E-B9ED-58B8BE6E69E6}" type="pres">
      <dgm:prSet presAssocID="{66F8695B-E623-43BE-B27D-F75F01C630EF}" presName="parTxOnly" presStyleLbl="node1" presStyleIdx="0" presStyleCnt="4">
        <dgm:presLayoutVars>
          <dgm:bulletEnabled val="1"/>
        </dgm:presLayoutVars>
      </dgm:prSet>
      <dgm:spPr/>
      <dgm:t>
        <a:bodyPr/>
        <a:lstStyle/>
        <a:p>
          <a:endParaRPr lang="zh-CN" altLang="en-US"/>
        </a:p>
      </dgm:t>
    </dgm:pt>
    <dgm:pt modelId="{AB22AD69-66F3-4212-9B1B-E11F93DD5CB0}" type="pres">
      <dgm:prSet presAssocID="{DF6B6935-C12C-4918-BC3A-BB33E144EC32}" presName="parSpace" presStyleCnt="0"/>
      <dgm:spPr/>
    </dgm:pt>
    <dgm:pt modelId="{C5951252-6F2D-44C6-8759-1E1216BE6CF4}" type="pres">
      <dgm:prSet presAssocID="{636D28D1-3000-4275-B733-F26CF8D0D003}" presName="parTxOnly" presStyleLbl="node1" presStyleIdx="1" presStyleCnt="4">
        <dgm:presLayoutVars>
          <dgm:bulletEnabled val="1"/>
        </dgm:presLayoutVars>
      </dgm:prSet>
      <dgm:spPr/>
      <dgm:t>
        <a:bodyPr/>
        <a:lstStyle/>
        <a:p>
          <a:endParaRPr lang="zh-CN" altLang="en-US"/>
        </a:p>
      </dgm:t>
    </dgm:pt>
    <dgm:pt modelId="{3B55E778-9C4E-48F7-80FE-2CB761C75790}" type="pres">
      <dgm:prSet presAssocID="{C4CAF47B-8364-4CA5-A96C-AB830B8394D5}" presName="parSpace" presStyleCnt="0"/>
      <dgm:spPr/>
    </dgm:pt>
    <dgm:pt modelId="{E86D27B6-19FD-461E-85CB-E730F7906727}" type="pres">
      <dgm:prSet presAssocID="{E9FCCE8D-9192-449B-A859-7045CCF9A4AC}" presName="parTxOnly" presStyleLbl="node1" presStyleIdx="2" presStyleCnt="4">
        <dgm:presLayoutVars>
          <dgm:bulletEnabled val="1"/>
        </dgm:presLayoutVars>
      </dgm:prSet>
      <dgm:spPr/>
      <dgm:t>
        <a:bodyPr/>
        <a:lstStyle/>
        <a:p>
          <a:endParaRPr lang="zh-CN" altLang="en-US"/>
        </a:p>
      </dgm:t>
    </dgm:pt>
    <dgm:pt modelId="{FE1E1964-2C04-4E07-B608-CC3142534F76}" type="pres">
      <dgm:prSet presAssocID="{D7784AB2-BB73-4FE6-8F95-1489D6793742}" presName="parSpace" presStyleCnt="0"/>
      <dgm:spPr/>
    </dgm:pt>
    <dgm:pt modelId="{8FBE1B75-A896-4C68-86B6-0F9D44204D21}" type="pres">
      <dgm:prSet presAssocID="{0DE2C9E6-8C24-4F3A-A23A-FDF237D2B380}" presName="parTxOnly" presStyleLbl="node1" presStyleIdx="3" presStyleCnt="4">
        <dgm:presLayoutVars>
          <dgm:bulletEnabled val="1"/>
        </dgm:presLayoutVars>
      </dgm:prSet>
      <dgm:spPr/>
      <dgm:t>
        <a:bodyPr/>
        <a:lstStyle/>
        <a:p>
          <a:endParaRPr lang="zh-CN" altLang="en-US"/>
        </a:p>
      </dgm:t>
    </dgm:pt>
  </dgm:ptLst>
  <dgm:cxnLst>
    <dgm:cxn modelId="{F6A19379-0BE7-4BC7-A26F-7B03B5F1B3F3}" srcId="{1E816623-9043-43C9-94B9-F4FC0D4B9366}" destId="{636D28D1-3000-4275-B733-F26CF8D0D003}" srcOrd="1" destOrd="0" parTransId="{4E5432D0-4638-4D7A-A32C-547C2C69661C}" sibTransId="{C4CAF47B-8364-4CA5-A96C-AB830B8394D5}"/>
    <dgm:cxn modelId="{AB531733-CCD6-4082-8AC8-3F5AF20369F3}" srcId="{1E816623-9043-43C9-94B9-F4FC0D4B9366}" destId="{66F8695B-E623-43BE-B27D-F75F01C630EF}" srcOrd="0" destOrd="0" parTransId="{52C6DEDD-F3F9-48E3-B3FD-E1199D257D01}" sibTransId="{DF6B6935-C12C-4918-BC3A-BB33E144EC32}"/>
    <dgm:cxn modelId="{B6B0BFFD-A8AC-40DE-B3D9-4A8EF1A1AE5C}" srcId="{1E816623-9043-43C9-94B9-F4FC0D4B9366}" destId="{0DE2C9E6-8C24-4F3A-A23A-FDF237D2B380}" srcOrd="3" destOrd="0" parTransId="{25F20BB5-964F-4B39-8287-E4D09D109A6A}" sibTransId="{A81EA4D3-B877-4A5A-8913-FA4F26C9886F}"/>
    <dgm:cxn modelId="{239A365F-E004-4A3F-8165-CE6A5F894576}" type="presOf" srcId="{1E816623-9043-43C9-94B9-F4FC0D4B9366}" destId="{F576CED8-694B-4EB1-8D0B-19DAF783A1AE}" srcOrd="0" destOrd="0" presId="urn:microsoft.com/office/officeart/2005/8/layout/hChevron3"/>
    <dgm:cxn modelId="{5DFB4C78-6539-44FE-950F-FCFC9FA62FF3}" type="presOf" srcId="{E9FCCE8D-9192-449B-A859-7045CCF9A4AC}" destId="{E86D27B6-19FD-461E-85CB-E730F7906727}" srcOrd="0" destOrd="0" presId="urn:microsoft.com/office/officeart/2005/8/layout/hChevron3"/>
    <dgm:cxn modelId="{8C293CD7-6524-455A-803B-38771731BFDC}" type="presOf" srcId="{636D28D1-3000-4275-B733-F26CF8D0D003}" destId="{C5951252-6F2D-44C6-8759-1E1216BE6CF4}" srcOrd="0" destOrd="0" presId="urn:microsoft.com/office/officeart/2005/8/layout/hChevron3"/>
    <dgm:cxn modelId="{2C74844D-A1DD-42E1-BB99-CFFC4EF89F9E}" type="presOf" srcId="{0DE2C9E6-8C24-4F3A-A23A-FDF237D2B380}" destId="{8FBE1B75-A896-4C68-86B6-0F9D44204D21}" srcOrd="0" destOrd="0" presId="urn:microsoft.com/office/officeart/2005/8/layout/hChevron3"/>
    <dgm:cxn modelId="{17E4CAD5-EDCB-477F-BC2B-AB3FA91A6DD7}" srcId="{1E816623-9043-43C9-94B9-F4FC0D4B9366}" destId="{E9FCCE8D-9192-449B-A859-7045CCF9A4AC}" srcOrd="2" destOrd="0" parTransId="{FA846395-78E1-4CC3-935A-95FC3F4281F6}" sibTransId="{D7784AB2-BB73-4FE6-8F95-1489D6793742}"/>
    <dgm:cxn modelId="{3A1B2B82-9767-4796-B599-14D840678109}" type="presOf" srcId="{66F8695B-E623-43BE-B27D-F75F01C630EF}" destId="{28046CAA-9506-484E-B9ED-58B8BE6E69E6}" srcOrd="0" destOrd="0" presId="urn:microsoft.com/office/officeart/2005/8/layout/hChevron3"/>
    <dgm:cxn modelId="{C186CF02-4E12-44E9-A35E-779503054A11}" type="presParOf" srcId="{F576CED8-694B-4EB1-8D0B-19DAF783A1AE}" destId="{28046CAA-9506-484E-B9ED-58B8BE6E69E6}" srcOrd="0" destOrd="0" presId="urn:microsoft.com/office/officeart/2005/8/layout/hChevron3"/>
    <dgm:cxn modelId="{54CAC8AC-3E95-455C-898F-87DE16DE2D0C}" type="presParOf" srcId="{F576CED8-694B-4EB1-8D0B-19DAF783A1AE}" destId="{AB22AD69-66F3-4212-9B1B-E11F93DD5CB0}" srcOrd="1" destOrd="0" presId="urn:microsoft.com/office/officeart/2005/8/layout/hChevron3"/>
    <dgm:cxn modelId="{072B2F76-2504-441C-87D9-A49E2F9B882B}" type="presParOf" srcId="{F576CED8-694B-4EB1-8D0B-19DAF783A1AE}" destId="{C5951252-6F2D-44C6-8759-1E1216BE6CF4}" srcOrd="2" destOrd="0" presId="urn:microsoft.com/office/officeart/2005/8/layout/hChevron3"/>
    <dgm:cxn modelId="{73EACBFE-32EA-402F-9E87-BBC3C8837EB0}" type="presParOf" srcId="{F576CED8-694B-4EB1-8D0B-19DAF783A1AE}" destId="{3B55E778-9C4E-48F7-80FE-2CB761C75790}" srcOrd="3" destOrd="0" presId="urn:microsoft.com/office/officeart/2005/8/layout/hChevron3"/>
    <dgm:cxn modelId="{72BEB179-FB48-4889-A914-8F4C8B94B768}" type="presParOf" srcId="{F576CED8-694B-4EB1-8D0B-19DAF783A1AE}" destId="{E86D27B6-19FD-461E-85CB-E730F7906727}" srcOrd="4" destOrd="0" presId="urn:microsoft.com/office/officeart/2005/8/layout/hChevron3"/>
    <dgm:cxn modelId="{0D7C3947-E641-4845-B15F-8DCC96FF6671}" type="presParOf" srcId="{F576CED8-694B-4EB1-8D0B-19DAF783A1AE}" destId="{FE1E1964-2C04-4E07-B608-CC3142534F76}" srcOrd="5" destOrd="0" presId="urn:microsoft.com/office/officeart/2005/8/layout/hChevron3"/>
    <dgm:cxn modelId="{E895B022-9070-45DD-9EF9-6360BDF31131}" type="presParOf" srcId="{F576CED8-694B-4EB1-8D0B-19DAF783A1AE}" destId="{8FBE1B75-A896-4C68-86B6-0F9D44204D21}" srcOrd="6" destOrd="0" presId="urn:microsoft.com/office/officeart/2005/8/layout/hChevron3"/>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EAEBEC-A0BF-42CC-8C83-D3CF062EA794}" type="doc">
      <dgm:prSet loTypeId="urn:microsoft.com/office/officeart/2005/8/layout/chevron1" loCatId="process" qsTypeId="urn:microsoft.com/office/officeart/2005/8/quickstyle/simple1" qsCatId="simple" csTypeId="urn:microsoft.com/office/officeart/2005/8/colors/accent1_2" csCatId="accent1" phldr="1"/>
      <dgm:spPr/>
    </dgm:pt>
    <dgm:pt modelId="{DBEF35B8-F4CC-42B7-9D7C-A1EEDCB9D74B}">
      <dgm:prSet phldrT="[文本]"/>
      <dgm:spPr/>
      <dgm:t>
        <a:bodyPr/>
        <a:lstStyle/>
        <a:p>
          <a:pPr>
            <a:buFont typeface="+mj-lt"/>
            <a:buAutoNum type="arabicPeriod"/>
          </a:pPr>
          <a:r>
            <a:rPr lang="zh-CN" dirty="0"/>
            <a:t>薪酬体系设计</a:t>
          </a:r>
          <a:endParaRPr lang="zh-CN" altLang="en-US" dirty="0"/>
        </a:p>
      </dgm:t>
    </dgm:pt>
    <dgm:pt modelId="{FAD2F768-EF79-4A06-A580-D9DD4F353300}" type="parTrans" cxnId="{1541F20C-F5D5-4CF6-910F-94C9A1BE67FE}">
      <dgm:prSet/>
      <dgm:spPr/>
      <dgm:t>
        <a:bodyPr/>
        <a:lstStyle/>
        <a:p>
          <a:endParaRPr lang="zh-CN" altLang="en-US"/>
        </a:p>
      </dgm:t>
    </dgm:pt>
    <dgm:pt modelId="{0DD9594A-343D-405A-9852-C48C18F873E4}" type="sibTrans" cxnId="{1541F20C-F5D5-4CF6-910F-94C9A1BE67FE}">
      <dgm:prSet/>
      <dgm:spPr/>
      <dgm:t>
        <a:bodyPr/>
        <a:lstStyle/>
        <a:p>
          <a:endParaRPr lang="zh-CN" altLang="en-US"/>
        </a:p>
      </dgm:t>
    </dgm:pt>
    <dgm:pt modelId="{D76A2303-10AF-4DA7-8E80-82D1213E553E}">
      <dgm:prSet phldrT="[文本]"/>
      <dgm:spPr/>
      <dgm:t>
        <a:bodyPr/>
        <a:lstStyle/>
        <a:p>
          <a:pPr>
            <a:buFont typeface="+mj-lt"/>
            <a:buAutoNum type="arabicPeriod"/>
          </a:pPr>
          <a:r>
            <a:rPr lang="zh-CN" dirty="0"/>
            <a:t>提高薪酬满意度</a:t>
          </a:r>
          <a:endParaRPr lang="zh-CN" altLang="en-US" dirty="0"/>
        </a:p>
      </dgm:t>
    </dgm:pt>
    <dgm:pt modelId="{257BC896-C1B6-401D-850D-7CC548D92F31}" type="parTrans" cxnId="{3444B124-DD62-4665-8A7D-536011485221}">
      <dgm:prSet/>
      <dgm:spPr/>
      <dgm:t>
        <a:bodyPr/>
        <a:lstStyle/>
        <a:p>
          <a:endParaRPr lang="zh-CN" altLang="en-US"/>
        </a:p>
      </dgm:t>
    </dgm:pt>
    <dgm:pt modelId="{E97F0919-C8B6-4B68-B60F-86FB72209A36}" type="sibTrans" cxnId="{3444B124-DD62-4665-8A7D-536011485221}">
      <dgm:prSet/>
      <dgm:spPr/>
      <dgm:t>
        <a:bodyPr/>
        <a:lstStyle/>
        <a:p>
          <a:endParaRPr lang="zh-CN" altLang="en-US"/>
        </a:p>
      </dgm:t>
    </dgm:pt>
    <dgm:pt modelId="{FD162AAA-431D-41EC-803A-1FA91A53C0C9}">
      <dgm:prSet phldrT="[文本]"/>
      <dgm:spPr/>
      <dgm:t>
        <a:bodyPr/>
        <a:lstStyle/>
        <a:p>
          <a:pPr>
            <a:buFont typeface="+mj-lt"/>
            <a:buAutoNum type="arabicPeriod"/>
          </a:pPr>
          <a:r>
            <a:rPr lang="zh-CN" dirty="0"/>
            <a:t>制定福利政策</a:t>
          </a:r>
          <a:endParaRPr lang="zh-CN" altLang="en-US" dirty="0"/>
        </a:p>
      </dgm:t>
    </dgm:pt>
    <dgm:pt modelId="{A78CEDAA-9B37-494D-B65D-6DC8B69A3884}" type="parTrans" cxnId="{2110E074-1C37-4C5D-90C1-D56F80B80FF2}">
      <dgm:prSet/>
      <dgm:spPr/>
      <dgm:t>
        <a:bodyPr/>
        <a:lstStyle/>
        <a:p>
          <a:endParaRPr lang="zh-CN" altLang="en-US"/>
        </a:p>
      </dgm:t>
    </dgm:pt>
    <dgm:pt modelId="{B36DE1EC-D962-45D5-A9E8-9227E0FB4954}" type="sibTrans" cxnId="{2110E074-1C37-4C5D-90C1-D56F80B80FF2}">
      <dgm:prSet/>
      <dgm:spPr/>
      <dgm:t>
        <a:bodyPr/>
        <a:lstStyle/>
        <a:p>
          <a:endParaRPr lang="zh-CN" altLang="en-US"/>
        </a:p>
      </dgm:t>
    </dgm:pt>
    <dgm:pt modelId="{1D5FACEC-92F8-49ED-9D0B-3A70C485F08D}">
      <dgm:prSet phldrT="[文本]"/>
      <dgm:spPr/>
      <dgm:t>
        <a:bodyPr/>
        <a:lstStyle/>
        <a:p>
          <a:pPr>
            <a:buFont typeface="+mj-lt"/>
            <a:buAutoNum type="arabicPeriod"/>
          </a:pPr>
          <a:r>
            <a:rPr lang="zh-CN" dirty="0"/>
            <a:t>控制福利成本</a:t>
          </a:r>
          <a:endParaRPr lang="zh-CN" altLang="en-US" dirty="0"/>
        </a:p>
      </dgm:t>
    </dgm:pt>
    <dgm:pt modelId="{2B0738EC-123E-4379-B9DD-A1ABBF129268}" type="parTrans" cxnId="{779C30DC-94E6-4C47-B614-E462BB6E8A4B}">
      <dgm:prSet/>
      <dgm:spPr/>
      <dgm:t>
        <a:bodyPr/>
        <a:lstStyle/>
        <a:p>
          <a:endParaRPr lang="zh-CN" altLang="en-US"/>
        </a:p>
      </dgm:t>
    </dgm:pt>
    <dgm:pt modelId="{762DE67A-8948-461C-8425-EA95B5993A3C}" type="sibTrans" cxnId="{779C30DC-94E6-4C47-B614-E462BB6E8A4B}">
      <dgm:prSet/>
      <dgm:spPr/>
      <dgm:t>
        <a:bodyPr/>
        <a:lstStyle/>
        <a:p>
          <a:endParaRPr lang="zh-CN" altLang="en-US"/>
        </a:p>
      </dgm:t>
    </dgm:pt>
    <dgm:pt modelId="{2FAE7079-856A-4D2A-B8DA-9D22228AA36E}" type="pres">
      <dgm:prSet presAssocID="{48EAEBEC-A0BF-42CC-8C83-D3CF062EA794}" presName="Name0" presStyleCnt="0">
        <dgm:presLayoutVars>
          <dgm:dir/>
          <dgm:animLvl val="lvl"/>
          <dgm:resizeHandles val="exact"/>
        </dgm:presLayoutVars>
      </dgm:prSet>
      <dgm:spPr/>
    </dgm:pt>
    <dgm:pt modelId="{5D521DCE-8DB0-4F8D-941F-D2DEF1B52942}" type="pres">
      <dgm:prSet presAssocID="{DBEF35B8-F4CC-42B7-9D7C-A1EEDCB9D74B}" presName="parTxOnly" presStyleLbl="node1" presStyleIdx="0" presStyleCnt="4">
        <dgm:presLayoutVars>
          <dgm:chMax val="0"/>
          <dgm:chPref val="0"/>
          <dgm:bulletEnabled val="1"/>
        </dgm:presLayoutVars>
      </dgm:prSet>
      <dgm:spPr/>
      <dgm:t>
        <a:bodyPr/>
        <a:lstStyle/>
        <a:p>
          <a:endParaRPr lang="zh-CN" altLang="en-US"/>
        </a:p>
      </dgm:t>
    </dgm:pt>
    <dgm:pt modelId="{5E663D11-F132-43E8-8C25-B7812D79A127}" type="pres">
      <dgm:prSet presAssocID="{0DD9594A-343D-405A-9852-C48C18F873E4}" presName="parTxOnlySpace" presStyleCnt="0"/>
      <dgm:spPr/>
    </dgm:pt>
    <dgm:pt modelId="{CB19F26F-5D7B-44A6-AB8B-DE22294DC1EF}" type="pres">
      <dgm:prSet presAssocID="{D76A2303-10AF-4DA7-8E80-82D1213E553E}" presName="parTxOnly" presStyleLbl="node1" presStyleIdx="1" presStyleCnt="4">
        <dgm:presLayoutVars>
          <dgm:chMax val="0"/>
          <dgm:chPref val="0"/>
          <dgm:bulletEnabled val="1"/>
        </dgm:presLayoutVars>
      </dgm:prSet>
      <dgm:spPr/>
      <dgm:t>
        <a:bodyPr/>
        <a:lstStyle/>
        <a:p>
          <a:endParaRPr lang="zh-CN" altLang="en-US"/>
        </a:p>
      </dgm:t>
    </dgm:pt>
    <dgm:pt modelId="{8D3F66C1-6897-479F-A020-F448C263AF37}" type="pres">
      <dgm:prSet presAssocID="{E97F0919-C8B6-4B68-B60F-86FB72209A36}" presName="parTxOnlySpace" presStyleCnt="0"/>
      <dgm:spPr/>
    </dgm:pt>
    <dgm:pt modelId="{2174BAED-E92A-4A8F-B0FE-C4F49DD130E1}" type="pres">
      <dgm:prSet presAssocID="{FD162AAA-431D-41EC-803A-1FA91A53C0C9}" presName="parTxOnly" presStyleLbl="node1" presStyleIdx="2" presStyleCnt="4">
        <dgm:presLayoutVars>
          <dgm:chMax val="0"/>
          <dgm:chPref val="0"/>
          <dgm:bulletEnabled val="1"/>
        </dgm:presLayoutVars>
      </dgm:prSet>
      <dgm:spPr/>
      <dgm:t>
        <a:bodyPr/>
        <a:lstStyle/>
        <a:p>
          <a:endParaRPr lang="zh-CN" altLang="en-US"/>
        </a:p>
      </dgm:t>
    </dgm:pt>
    <dgm:pt modelId="{82116EA4-3444-459C-B639-514041A2DA2A}" type="pres">
      <dgm:prSet presAssocID="{B36DE1EC-D962-45D5-A9E8-9227E0FB4954}" presName="parTxOnlySpace" presStyleCnt="0"/>
      <dgm:spPr/>
    </dgm:pt>
    <dgm:pt modelId="{F48B39B5-D31D-40A1-B830-9D11B9DC2180}" type="pres">
      <dgm:prSet presAssocID="{1D5FACEC-92F8-49ED-9D0B-3A70C485F08D}" presName="parTxOnly" presStyleLbl="node1" presStyleIdx="3" presStyleCnt="4">
        <dgm:presLayoutVars>
          <dgm:chMax val="0"/>
          <dgm:chPref val="0"/>
          <dgm:bulletEnabled val="1"/>
        </dgm:presLayoutVars>
      </dgm:prSet>
      <dgm:spPr/>
      <dgm:t>
        <a:bodyPr/>
        <a:lstStyle/>
        <a:p>
          <a:endParaRPr lang="zh-CN" altLang="en-US"/>
        </a:p>
      </dgm:t>
    </dgm:pt>
  </dgm:ptLst>
  <dgm:cxnLst>
    <dgm:cxn modelId="{9A5AB6A9-FB13-4384-B5CF-A59E20292BB0}" type="presOf" srcId="{D76A2303-10AF-4DA7-8E80-82D1213E553E}" destId="{CB19F26F-5D7B-44A6-AB8B-DE22294DC1EF}" srcOrd="0" destOrd="0" presId="urn:microsoft.com/office/officeart/2005/8/layout/chevron1"/>
    <dgm:cxn modelId="{C847FB59-E2BE-44FB-AFCF-3F9BCE650699}" type="presOf" srcId="{1D5FACEC-92F8-49ED-9D0B-3A70C485F08D}" destId="{F48B39B5-D31D-40A1-B830-9D11B9DC2180}" srcOrd="0" destOrd="0" presId="urn:microsoft.com/office/officeart/2005/8/layout/chevron1"/>
    <dgm:cxn modelId="{1541F20C-F5D5-4CF6-910F-94C9A1BE67FE}" srcId="{48EAEBEC-A0BF-42CC-8C83-D3CF062EA794}" destId="{DBEF35B8-F4CC-42B7-9D7C-A1EEDCB9D74B}" srcOrd="0" destOrd="0" parTransId="{FAD2F768-EF79-4A06-A580-D9DD4F353300}" sibTransId="{0DD9594A-343D-405A-9852-C48C18F873E4}"/>
    <dgm:cxn modelId="{2110E074-1C37-4C5D-90C1-D56F80B80FF2}" srcId="{48EAEBEC-A0BF-42CC-8C83-D3CF062EA794}" destId="{FD162AAA-431D-41EC-803A-1FA91A53C0C9}" srcOrd="2" destOrd="0" parTransId="{A78CEDAA-9B37-494D-B65D-6DC8B69A3884}" sibTransId="{B36DE1EC-D962-45D5-A9E8-9227E0FB4954}"/>
    <dgm:cxn modelId="{3444B124-DD62-4665-8A7D-536011485221}" srcId="{48EAEBEC-A0BF-42CC-8C83-D3CF062EA794}" destId="{D76A2303-10AF-4DA7-8E80-82D1213E553E}" srcOrd="1" destOrd="0" parTransId="{257BC896-C1B6-401D-850D-7CC548D92F31}" sibTransId="{E97F0919-C8B6-4B68-B60F-86FB72209A36}"/>
    <dgm:cxn modelId="{449DADC7-9370-4B1E-BFFA-86D072C1C0F9}" type="presOf" srcId="{DBEF35B8-F4CC-42B7-9D7C-A1EEDCB9D74B}" destId="{5D521DCE-8DB0-4F8D-941F-D2DEF1B52942}" srcOrd="0" destOrd="0" presId="urn:microsoft.com/office/officeart/2005/8/layout/chevron1"/>
    <dgm:cxn modelId="{779C30DC-94E6-4C47-B614-E462BB6E8A4B}" srcId="{48EAEBEC-A0BF-42CC-8C83-D3CF062EA794}" destId="{1D5FACEC-92F8-49ED-9D0B-3A70C485F08D}" srcOrd="3" destOrd="0" parTransId="{2B0738EC-123E-4379-B9DD-A1ABBF129268}" sibTransId="{762DE67A-8948-461C-8425-EA95B5993A3C}"/>
    <dgm:cxn modelId="{CC3426B8-89F0-413F-9D08-AB91B659242B}" type="presOf" srcId="{FD162AAA-431D-41EC-803A-1FA91A53C0C9}" destId="{2174BAED-E92A-4A8F-B0FE-C4F49DD130E1}" srcOrd="0" destOrd="0" presId="urn:microsoft.com/office/officeart/2005/8/layout/chevron1"/>
    <dgm:cxn modelId="{DB65B359-B28E-4D54-8B29-BD517A7FB1E9}" type="presOf" srcId="{48EAEBEC-A0BF-42CC-8C83-D3CF062EA794}" destId="{2FAE7079-856A-4D2A-B8DA-9D22228AA36E}" srcOrd="0" destOrd="0" presId="urn:microsoft.com/office/officeart/2005/8/layout/chevron1"/>
    <dgm:cxn modelId="{DF7FF8C7-9546-40CF-BA93-DCA0960F31E7}" type="presParOf" srcId="{2FAE7079-856A-4D2A-B8DA-9D22228AA36E}" destId="{5D521DCE-8DB0-4F8D-941F-D2DEF1B52942}" srcOrd="0" destOrd="0" presId="urn:microsoft.com/office/officeart/2005/8/layout/chevron1"/>
    <dgm:cxn modelId="{AA5B0B4B-7EC0-4803-89AE-26B61C0567B0}" type="presParOf" srcId="{2FAE7079-856A-4D2A-B8DA-9D22228AA36E}" destId="{5E663D11-F132-43E8-8C25-B7812D79A127}" srcOrd="1" destOrd="0" presId="urn:microsoft.com/office/officeart/2005/8/layout/chevron1"/>
    <dgm:cxn modelId="{CC4D847B-50DF-4999-931B-6474410BBC4B}" type="presParOf" srcId="{2FAE7079-856A-4D2A-B8DA-9D22228AA36E}" destId="{CB19F26F-5D7B-44A6-AB8B-DE22294DC1EF}" srcOrd="2" destOrd="0" presId="urn:microsoft.com/office/officeart/2005/8/layout/chevron1"/>
    <dgm:cxn modelId="{5EF7AE95-6038-49C5-8ED6-CFD3E1B76ED4}" type="presParOf" srcId="{2FAE7079-856A-4D2A-B8DA-9D22228AA36E}" destId="{8D3F66C1-6897-479F-A020-F448C263AF37}" srcOrd="3" destOrd="0" presId="urn:microsoft.com/office/officeart/2005/8/layout/chevron1"/>
    <dgm:cxn modelId="{BE9D103B-18E7-4A9D-942B-987AC52A0F74}" type="presParOf" srcId="{2FAE7079-856A-4D2A-B8DA-9D22228AA36E}" destId="{2174BAED-E92A-4A8F-B0FE-C4F49DD130E1}" srcOrd="4" destOrd="0" presId="urn:microsoft.com/office/officeart/2005/8/layout/chevron1"/>
    <dgm:cxn modelId="{E31F0CB9-72A0-4CF0-9EE5-3FBCA6D91429}" type="presParOf" srcId="{2FAE7079-856A-4D2A-B8DA-9D22228AA36E}" destId="{82116EA4-3444-459C-B639-514041A2DA2A}" srcOrd="5" destOrd="0" presId="urn:microsoft.com/office/officeart/2005/8/layout/chevron1"/>
    <dgm:cxn modelId="{4AA94F6C-644F-43D6-9368-9DDEAF5A4581}" type="presParOf" srcId="{2FAE7079-856A-4D2A-B8DA-9D22228AA36E}" destId="{F48B39B5-D31D-40A1-B830-9D11B9DC2180}" srcOrd="6" destOrd="0" presId="urn:microsoft.com/office/officeart/2005/8/layout/chevron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EAEBEC-A0BF-42CC-8C83-D3CF062EA794}" type="doc">
      <dgm:prSet loTypeId="urn:microsoft.com/office/officeart/2005/8/layout/chevron1" loCatId="process" qsTypeId="urn:microsoft.com/office/officeart/2005/8/quickstyle/simple1" qsCatId="simple" csTypeId="urn:microsoft.com/office/officeart/2005/8/colors/accent1_2" csCatId="accent1" phldr="1"/>
      <dgm:spPr/>
    </dgm:pt>
    <dgm:pt modelId="{DBEF35B8-F4CC-42B7-9D7C-A1EEDCB9D74B}">
      <dgm:prSet phldrT="[文本]"/>
      <dgm:spPr/>
      <dgm:t>
        <a:bodyPr/>
        <a:lstStyle/>
        <a:p>
          <a:pPr>
            <a:buFont typeface="+mj-lt"/>
            <a:buAutoNum type="arabicPeriod"/>
          </a:pPr>
          <a:r>
            <a:rPr lang="zh-CN" dirty="0"/>
            <a:t>确定采购数量</a:t>
          </a:r>
          <a:endParaRPr lang="zh-CN" altLang="en-US" dirty="0"/>
        </a:p>
      </dgm:t>
    </dgm:pt>
    <dgm:pt modelId="{FAD2F768-EF79-4A06-A580-D9DD4F353300}" type="parTrans" cxnId="{1541F20C-F5D5-4CF6-910F-94C9A1BE67FE}">
      <dgm:prSet/>
      <dgm:spPr/>
      <dgm:t>
        <a:bodyPr/>
        <a:lstStyle/>
        <a:p>
          <a:endParaRPr lang="zh-CN" altLang="en-US"/>
        </a:p>
      </dgm:t>
    </dgm:pt>
    <dgm:pt modelId="{0DD9594A-343D-405A-9852-C48C18F873E4}" type="sibTrans" cxnId="{1541F20C-F5D5-4CF6-910F-94C9A1BE67FE}">
      <dgm:prSet/>
      <dgm:spPr/>
      <dgm:t>
        <a:bodyPr/>
        <a:lstStyle/>
        <a:p>
          <a:endParaRPr lang="zh-CN" altLang="en-US"/>
        </a:p>
      </dgm:t>
    </dgm:pt>
    <dgm:pt modelId="{D76A2303-10AF-4DA7-8E80-82D1213E553E}">
      <dgm:prSet phldrT="[文本]"/>
      <dgm:spPr/>
      <dgm:t>
        <a:bodyPr/>
        <a:lstStyle/>
        <a:p>
          <a:pPr>
            <a:buFont typeface="+mj-lt"/>
            <a:buAutoNum type="arabicPeriod"/>
          </a:pPr>
          <a:r>
            <a:rPr lang="zh-CN" dirty="0"/>
            <a:t>控制采购价格</a:t>
          </a:r>
          <a:endParaRPr lang="zh-CN" altLang="en-US" dirty="0"/>
        </a:p>
      </dgm:t>
    </dgm:pt>
    <dgm:pt modelId="{257BC896-C1B6-401D-850D-7CC548D92F31}" type="parTrans" cxnId="{3444B124-DD62-4665-8A7D-536011485221}">
      <dgm:prSet/>
      <dgm:spPr/>
      <dgm:t>
        <a:bodyPr/>
        <a:lstStyle/>
        <a:p>
          <a:endParaRPr lang="zh-CN" altLang="en-US"/>
        </a:p>
      </dgm:t>
    </dgm:pt>
    <dgm:pt modelId="{E97F0919-C8B6-4B68-B60F-86FB72209A36}" type="sibTrans" cxnId="{3444B124-DD62-4665-8A7D-536011485221}">
      <dgm:prSet/>
      <dgm:spPr/>
      <dgm:t>
        <a:bodyPr/>
        <a:lstStyle/>
        <a:p>
          <a:endParaRPr lang="zh-CN" altLang="en-US"/>
        </a:p>
      </dgm:t>
    </dgm:pt>
    <dgm:pt modelId="{FD162AAA-431D-41EC-803A-1FA91A53C0C9}">
      <dgm:prSet phldrT="[文本]"/>
      <dgm:spPr/>
      <dgm:t>
        <a:bodyPr/>
        <a:lstStyle/>
        <a:p>
          <a:pPr>
            <a:buFont typeface="+mj-lt"/>
            <a:buAutoNum type="arabicPeriod"/>
          </a:pPr>
          <a:r>
            <a:rPr lang="zh-CN" dirty="0"/>
            <a:t>把握采购质量</a:t>
          </a:r>
          <a:endParaRPr lang="zh-CN" altLang="en-US" dirty="0"/>
        </a:p>
      </dgm:t>
    </dgm:pt>
    <dgm:pt modelId="{A78CEDAA-9B37-494D-B65D-6DC8B69A3884}" type="parTrans" cxnId="{2110E074-1C37-4C5D-90C1-D56F80B80FF2}">
      <dgm:prSet/>
      <dgm:spPr/>
      <dgm:t>
        <a:bodyPr/>
        <a:lstStyle/>
        <a:p>
          <a:endParaRPr lang="zh-CN" altLang="en-US"/>
        </a:p>
      </dgm:t>
    </dgm:pt>
    <dgm:pt modelId="{B36DE1EC-D962-45D5-A9E8-9227E0FB4954}" type="sibTrans" cxnId="{2110E074-1C37-4C5D-90C1-D56F80B80FF2}">
      <dgm:prSet/>
      <dgm:spPr/>
      <dgm:t>
        <a:bodyPr/>
        <a:lstStyle/>
        <a:p>
          <a:endParaRPr lang="zh-CN" altLang="en-US"/>
        </a:p>
      </dgm:t>
    </dgm:pt>
    <dgm:pt modelId="{1D5FACEC-92F8-49ED-9D0B-3A70C485F08D}">
      <dgm:prSet phldrT="[文本]"/>
      <dgm:spPr/>
      <dgm:t>
        <a:bodyPr/>
        <a:lstStyle/>
        <a:p>
          <a:pPr>
            <a:buFont typeface="+mj-lt"/>
            <a:buAutoNum type="arabicPeriod"/>
          </a:pPr>
          <a:r>
            <a:rPr lang="zh-CN" dirty="0"/>
            <a:t>交货期的跟催</a:t>
          </a:r>
          <a:endParaRPr lang="zh-CN" altLang="en-US" dirty="0"/>
        </a:p>
      </dgm:t>
    </dgm:pt>
    <dgm:pt modelId="{2B0738EC-123E-4379-B9DD-A1ABBF129268}" type="parTrans" cxnId="{779C30DC-94E6-4C47-B614-E462BB6E8A4B}">
      <dgm:prSet/>
      <dgm:spPr/>
      <dgm:t>
        <a:bodyPr/>
        <a:lstStyle/>
        <a:p>
          <a:endParaRPr lang="zh-CN" altLang="en-US"/>
        </a:p>
      </dgm:t>
    </dgm:pt>
    <dgm:pt modelId="{762DE67A-8948-461C-8425-EA95B5993A3C}" type="sibTrans" cxnId="{779C30DC-94E6-4C47-B614-E462BB6E8A4B}">
      <dgm:prSet/>
      <dgm:spPr/>
      <dgm:t>
        <a:bodyPr/>
        <a:lstStyle/>
        <a:p>
          <a:endParaRPr lang="zh-CN" altLang="en-US"/>
        </a:p>
      </dgm:t>
    </dgm:pt>
    <dgm:pt modelId="{2FAE7079-856A-4D2A-B8DA-9D22228AA36E}" type="pres">
      <dgm:prSet presAssocID="{48EAEBEC-A0BF-42CC-8C83-D3CF062EA794}" presName="Name0" presStyleCnt="0">
        <dgm:presLayoutVars>
          <dgm:dir/>
          <dgm:animLvl val="lvl"/>
          <dgm:resizeHandles val="exact"/>
        </dgm:presLayoutVars>
      </dgm:prSet>
      <dgm:spPr/>
    </dgm:pt>
    <dgm:pt modelId="{5D521DCE-8DB0-4F8D-941F-D2DEF1B52942}" type="pres">
      <dgm:prSet presAssocID="{DBEF35B8-F4CC-42B7-9D7C-A1EEDCB9D74B}" presName="parTxOnly" presStyleLbl="node1" presStyleIdx="0" presStyleCnt="4">
        <dgm:presLayoutVars>
          <dgm:chMax val="0"/>
          <dgm:chPref val="0"/>
          <dgm:bulletEnabled val="1"/>
        </dgm:presLayoutVars>
      </dgm:prSet>
      <dgm:spPr/>
      <dgm:t>
        <a:bodyPr/>
        <a:lstStyle/>
        <a:p>
          <a:endParaRPr lang="zh-CN" altLang="en-US"/>
        </a:p>
      </dgm:t>
    </dgm:pt>
    <dgm:pt modelId="{5E663D11-F132-43E8-8C25-B7812D79A127}" type="pres">
      <dgm:prSet presAssocID="{0DD9594A-343D-405A-9852-C48C18F873E4}" presName="parTxOnlySpace" presStyleCnt="0"/>
      <dgm:spPr/>
    </dgm:pt>
    <dgm:pt modelId="{CB19F26F-5D7B-44A6-AB8B-DE22294DC1EF}" type="pres">
      <dgm:prSet presAssocID="{D76A2303-10AF-4DA7-8E80-82D1213E553E}" presName="parTxOnly" presStyleLbl="node1" presStyleIdx="1" presStyleCnt="4">
        <dgm:presLayoutVars>
          <dgm:chMax val="0"/>
          <dgm:chPref val="0"/>
          <dgm:bulletEnabled val="1"/>
        </dgm:presLayoutVars>
      </dgm:prSet>
      <dgm:spPr/>
      <dgm:t>
        <a:bodyPr/>
        <a:lstStyle/>
        <a:p>
          <a:endParaRPr lang="zh-CN" altLang="en-US"/>
        </a:p>
      </dgm:t>
    </dgm:pt>
    <dgm:pt modelId="{8D3F66C1-6897-479F-A020-F448C263AF37}" type="pres">
      <dgm:prSet presAssocID="{E97F0919-C8B6-4B68-B60F-86FB72209A36}" presName="parTxOnlySpace" presStyleCnt="0"/>
      <dgm:spPr/>
    </dgm:pt>
    <dgm:pt modelId="{2174BAED-E92A-4A8F-B0FE-C4F49DD130E1}" type="pres">
      <dgm:prSet presAssocID="{FD162AAA-431D-41EC-803A-1FA91A53C0C9}" presName="parTxOnly" presStyleLbl="node1" presStyleIdx="2" presStyleCnt="4">
        <dgm:presLayoutVars>
          <dgm:chMax val="0"/>
          <dgm:chPref val="0"/>
          <dgm:bulletEnabled val="1"/>
        </dgm:presLayoutVars>
      </dgm:prSet>
      <dgm:spPr/>
      <dgm:t>
        <a:bodyPr/>
        <a:lstStyle/>
        <a:p>
          <a:endParaRPr lang="zh-CN" altLang="en-US"/>
        </a:p>
      </dgm:t>
    </dgm:pt>
    <dgm:pt modelId="{82116EA4-3444-459C-B639-514041A2DA2A}" type="pres">
      <dgm:prSet presAssocID="{B36DE1EC-D962-45D5-A9E8-9227E0FB4954}" presName="parTxOnlySpace" presStyleCnt="0"/>
      <dgm:spPr/>
    </dgm:pt>
    <dgm:pt modelId="{F48B39B5-D31D-40A1-B830-9D11B9DC2180}" type="pres">
      <dgm:prSet presAssocID="{1D5FACEC-92F8-49ED-9D0B-3A70C485F08D}" presName="parTxOnly" presStyleLbl="node1" presStyleIdx="3" presStyleCnt="4">
        <dgm:presLayoutVars>
          <dgm:chMax val="0"/>
          <dgm:chPref val="0"/>
          <dgm:bulletEnabled val="1"/>
        </dgm:presLayoutVars>
      </dgm:prSet>
      <dgm:spPr/>
      <dgm:t>
        <a:bodyPr/>
        <a:lstStyle/>
        <a:p>
          <a:endParaRPr lang="zh-CN" altLang="en-US"/>
        </a:p>
      </dgm:t>
    </dgm:pt>
  </dgm:ptLst>
  <dgm:cxnLst>
    <dgm:cxn modelId="{9A5AB6A9-FB13-4384-B5CF-A59E20292BB0}" type="presOf" srcId="{D76A2303-10AF-4DA7-8E80-82D1213E553E}" destId="{CB19F26F-5D7B-44A6-AB8B-DE22294DC1EF}" srcOrd="0" destOrd="0" presId="urn:microsoft.com/office/officeart/2005/8/layout/chevron1"/>
    <dgm:cxn modelId="{C847FB59-E2BE-44FB-AFCF-3F9BCE650699}" type="presOf" srcId="{1D5FACEC-92F8-49ED-9D0B-3A70C485F08D}" destId="{F48B39B5-D31D-40A1-B830-9D11B9DC2180}" srcOrd="0" destOrd="0" presId="urn:microsoft.com/office/officeart/2005/8/layout/chevron1"/>
    <dgm:cxn modelId="{1541F20C-F5D5-4CF6-910F-94C9A1BE67FE}" srcId="{48EAEBEC-A0BF-42CC-8C83-D3CF062EA794}" destId="{DBEF35B8-F4CC-42B7-9D7C-A1EEDCB9D74B}" srcOrd="0" destOrd="0" parTransId="{FAD2F768-EF79-4A06-A580-D9DD4F353300}" sibTransId="{0DD9594A-343D-405A-9852-C48C18F873E4}"/>
    <dgm:cxn modelId="{2110E074-1C37-4C5D-90C1-D56F80B80FF2}" srcId="{48EAEBEC-A0BF-42CC-8C83-D3CF062EA794}" destId="{FD162AAA-431D-41EC-803A-1FA91A53C0C9}" srcOrd="2" destOrd="0" parTransId="{A78CEDAA-9B37-494D-B65D-6DC8B69A3884}" sibTransId="{B36DE1EC-D962-45D5-A9E8-9227E0FB4954}"/>
    <dgm:cxn modelId="{3444B124-DD62-4665-8A7D-536011485221}" srcId="{48EAEBEC-A0BF-42CC-8C83-D3CF062EA794}" destId="{D76A2303-10AF-4DA7-8E80-82D1213E553E}" srcOrd="1" destOrd="0" parTransId="{257BC896-C1B6-401D-850D-7CC548D92F31}" sibTransId="{E97F0919-C8B6-4B68-B60F-86FB72209A36}"/>
    <dgm:cxn modelId="{449DADC7-9370-4B1E-BFFA-86D072C1C0F9}" type="presOf" srcId="{DBEF35B8-F4CC-42B7-9D7C-A1EEDCB9D74B}" destId="{5D521DCE-8DB0-4F8D-941F-D2DEF1B52942}" srcOrd="0" destOrd="0" presId="urn:microsoft.com/office/officeart/2005/8/layout/chevron1"/>
    <dgm:cxn modelId="{779C30DC-94E6-4C47-B614-E462BB6E8A4B}" srcId="{48EAEBEC-A0BF-42CC-8C83-D3CF062EA794}" destId="{1D5FACEC-92F8-49ED-9D0B-3A70C485F08D}" srcOrd="3" destOrd="0" parTransId="{2B0738EC-123E-4379-B9DD-A1ABBF129268}" sibTransId="{762DE67A-8948-461C-8425-EA95B5993A3C}"/>
    <dgm:cxn modelId="{CC3426B8-89F0-413F-9D08-AB91B659242B}" type="presOf" srcId="{FD162AAA-431D-41EC-803A-1FA91A53C0C9}" destId="{2174BAED-E92A-4A8F-B0FE-C4F49DD130E1}" srcOrd="0" destOrd="0" presId="urn:microsoft.com/office/officeart/2005/8/layout/chevron1"/>
    <dgm:cxn modelId="{DB65B359-B28E-4D54-8B29-BD517A7FB1E9}" type="presOf" srcId="{48EAEBEC-A0BF-42CC-8C83-D3CF062EA794}" destId="{2FAE7079-856A-4D2A-B8DA-9D22228AA36E}" srcOrd="0" destOrd="0" presId="urn:microsoft.com/office/officeart/2005/8/layout/chevron1"/>
    <dgm:cxn modelId="{DF7FF8C7-9546-40CF-BA93-DCA0960F31E7}" type="presParOf" srcId="{2FAE7079-856A-4D2A-B8DA-9D22228AA36E}" destId="{5D521DCE-8DB0-4F8D-941F-D2DEF1B52942}" srcOrd="0" destOrd="0" presId="urn:microsoft.com/office/officeart/2005/8/layout/chevron1"/>
    <dgm:cxn modelId="{AA5B0B4B-7EC0-4803-89AE-26B61C0567B0}" type="presParOf" srcId="{2FAE7079-856A-4D2A-B8DA-9D22228AA36E}" destId="{5E663D11-F132-43E8-8C25-B7812D79A127}" srcOrd="1" destOrd="0" presId="urn:microsoft.com/office/officeart/2005/8/layout/chevron1"/>
    <dgm:cxn modelId="{CC4D847B-50DF-4999-931B-6474410BBC4B}" type="presParOf" srcId="{2FAE7079-856A-4D2A-B8DA-9D22228AA36E}" destId="{CB19F26F-5D7B-44A6-AB8B-DE22294DC1EF}" srcOrd="2" destOrd="0" presId="urn:microsoft.com/office/officeart/2005/8/layout/chevron1"/>
    <dgm:cxn modelId="{5EF7AE95-6038-49C5-8ED6-CFD3E1B76ED4}" type="presParOf" srcId="{2FAE7079-856A-4D2A-B8DA-9D22228AA36E}" destId="{8D3F66C1-6897-479F-A020-F448C263AF37}" srcOrd="3" destOrd="0" presId="urn:microsoft.com/office/officeart/2005/8/layout/chevron1"/>
    <dgm:cxn modelId="{BE9D103B-18E7-4A9D-942B-987AC52A0F74}" type="presParOf" srcId="{2FAE7079-856A-4D2A-B8DA-9D22228AA36E}" destId="{2174BAED-E92A-4A8F-B0FE-C4F49DD130E1}" srcOrd="4" destOrd="0" presId="urn:microsoft.com/office/officeart/2005/8/layout/chevron1"/>
    <dgm:cxn modelId="{E31F0CB9-72A0-4CF0-9EE5-3FBCA6D91429}" type="presParOf" srcId="{2FAE7079-856A-4D2A-B8DA-9D22228AA36E}" destId="{82116EA4-3444-459C-B639-514041A2DA2A}" srcOrd="5" destOrd="0" presId="urn:microsoft.com/office/officeart/2005/8/layout/chevron1"/>
    <dgm:cxn modelId="{4AA94F6C-644F-43D6-9368-9DDEAF5A4581}" type="presParOf" srcId="{2FAE7079-856A-4D2A-B8DA-9D22228AA36E}" destId="{F48B39B5-D31D-40A1-B830-9D11B9DC2180}" srcOrd="6" destOrd="0" presId="urn:microsoft.com/office/officeart/2005/8/layout/chevron1"/>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F62ED95-46E6-45F6-A4E5-F1E04771A796}"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CN" altLang="en-US"/>
        </a:p>
      </dgm:t>
    </dgm:pt>
    <dgm:pt modelId="{8620AB2C-16E5-4223-A599-99D3129E5009}">
      <dgm:prSet phldrT="[文本]"/>
      <dgm:spPr/>
      <dgm:t>
        <a:bodyPr/>
        <a:lstStyle/>
        <a:p>
          <a:pPr>
            <a:buFont typeface="+mj-lt"/>
            <a:buAutoNum type="arabicPeriod"/>
          </a:pPr>
          <a:r>
            <a:rPr lang="zh-CN" dirty="0"/>
            <a:t>研发预算管理</a:t>
          </a:r>
          <a:endParaRPr lang="zh-CN" altLang="en-US" dirty="0"/>
        </a:p>
      </dgm:t>
    </dgm:pt>
    <dgm:pt modelId="{EC5A9679-1944-4BF3-8D2F-F3F7FB8F2006}" type="parTrans" cxnId="{A89C7E24-46DD-489A-A62D-1554DD00AD58}">
      <dgm:prSet/>
      <dgm:spPr/>
      <dgm:t>
        <a:bodyPr/>
        <a:lstStyle/>
        <a:p>
          <a:endParaRPr lang="zh-CN" altLang="en-US"/>
        </a:p>
      </dgm:t>
    </dgm:pt>
    <dgm:pt modelId="{6EE511F7-2AE6-4E0B-A357-838F3047E766}" type="sibTrans" cxnId="{A89C7E24-46DD-489A-A62D-1554DD00AD58}">
      <dgm:prSet/>
      <dgm:spPr/>
      <dgm:t>
        <a:bodyPr/>
        <a:lstStyle/>
        <a:p>
          <a:endParaRPr lang="zh-CN" altLang="en-US"/>
        </a:p>
      </dgm:t>
    </dgm:pt>
    <dgm:pt modelId="{2D6BF7B6-4B00-418E-9341-703D6F9B9FB5}">
      <dgm:prSet phldrT="[文本]"/>
      <dgm:spPr/>
      <dgm:t>
        <a:bodyPr/>
        <a:lstStyle/>
        <a:p>
          <a:pPr>
            <a:buFont typeface="+mj-lt"/>
            <a:buNone/>
          </a:pPr>
          <a:r>
            <a:rPr lang="en-US" altLang="zh-CN" dirty="0"/>
            <a:t>2.</a:t>
          </a:r>
          <a:r>
            <a:rPr lang="zh-CN" dirty="0"/>
            <a:t>产品生命周期管理</a:t>
          </a:r>
          <a:endParaRPr lang="zh-CN" altLang="en-US" dirty="0"/>
        </a:p>
      </dgm:t>
    </dgm:pt>
    <dgm:pt modelId="{9BB48E6A-F1EE-4CCE-BB20-50337E08EBE8}" type="parTrans" cxnId="{50C6917E-6982-41DF-8C71-0435585E19E1}">
      <dgm:prSet/>
      <dgm:spPr/>
      <dgm:t>
        <a:bodyPr/>
        <a:lstStyle/>
        <a:p>
          <a:endParaRPr lang="zh-CN" altLang="en-US"/>
        </a:p>
      </dgm:t>
    </dgm:pt>
    <dgm:pt modelId="{C8D2486C-AC96-4E15-9A60-645BF6E8D808}" type="sibTrans" cxnId="{50C6917E-6982-41DF-8C71-0435585E19E1}">
      <dgm:prSet/>
      <dgm:spPr/>
      <dgm:t>
        <a:bodyPr/>
        <a:lstStyle/>
        <a:p>
          <a:endParaRPr lang="zh-CN" altLang="en-US"/>
        </a:p>
      </dgm:t>
    </dgm:pt>
    <dgm:pt modelId="{40C91CF4-CF8F-4DDD-AD4B-0E6E796D2906}">
      <dgm:prSet phldrT="[文本]"/>
      <dgm:spPr/>
      <dgm:t>
        <a:bodyPr/>
        <a:lstStyle/>
        <a:p>
          <a:pPr>
            <a:buFont typeface="+mj-lt"/>
            <a:buNone/>
          </a:pPr>
          <a:r>
            <a:rPr lang="en-US" altLang="zh-CN" dirty="0"/>
            <a:t>3.</a:t>
          </a:r>
          <a:r>
            <a:rPr lang="zh-CN" dirty="0"/>
            <a:t>价值工程分析</a:t>
          </a:r>
          <a:endParaRPr lang="zh-CN" altLang="en-US" dirty="0"/>
        </a:p>
      </dgm:t>
    </dgm:pt>
    <dgm:pt modelId="{C185A71E-7738-471B-A1B5-FF8631EEB4F2}" type="parTrans" cxnId="{3ED87E99-2526-46BB-A91D-941713D65874}">
      <dgm:prSet/>
      <dgm:spPr/>
      <dgm:t>
        <a:bodyPr/>
        <a:lstStyle/>
        <a:p>
          <a:endParaRPr lang="zh-CN" altLang="en-US"/>
        </a:p>
      </dgm:t>
    </dgm:pt>
    <dgm:pt modelId="{78A2BF8E-CB2E-44DE-A06C-55A1BAD47F73}" type="sibTrans" cxnId="{3ED87E99-2526-46BB-A91D-941713D65874}">
      <dgm:prSet/>
      <dgm:spPr/>
      <dgm:t>
        <a:bodyPr/>
        <a:lstStyle/>
        <a:p>
          <a:endParaRPr lang="zh-CN" altLang="en-US"/>
        </a:p>
      </dgm:t>
    </dgm:pt>
    <dgm:pt modelId="{66691F68-E94F-44FE-BB10-9280087AADFE}">
      <dgm:prSet phldrT="[文本]"/>
      <dgm:spPr/>
      <dgm:t>
        <a:bodyPr/>
        <a:lstStyle/>
        <a:p>
          <a:pPr>
            <a:buFont typeface="+mj-lt"/>
            <a:buNone/>
          </a:pPr>
          <a:r>
            <a:rPr lang="en-US" altLang="zh-CN" dirty="0"/>
            <a:t>4.</a:t>
          </a:r>
          <a:r>
            <a:rPr lang="zh-CN" dirty="0"/>
            <a:t>改进研发方案</a:t>
          </a:r>
          <a:endParaRPr lang="zh-CN" altLang="en-US" dirty="0"/>
        </a:p>
      </dgm:t>
    </dgm:pt>
    <dgm:pt modelId="{9D52A3AF-307B-4CEA-ABC6-94FD4FE75DA5}" type="parTrans" cxnId="{CDC5891F-271E-4CCA-8F4D-57F298422B7D}">
      <dgm:prSet/>
      <dgm:spPr/>
      <dgm:t>
        <a:bodyPr/>
        <a:lstStyle/>
        <a:p>
          <a:endParaRPr lang="zh-CN" altLang="en-US"/>
        </a:p>
      </dgm:t>
    </dgm:pt>
    <dgm:pt modelId="{02CB661D-FBD6-4BFD-A102-084707BC144D}" type="sibTrans" cxnId="{CDC5891F-271E-4CCA-8F4D-57F298422B7D}">
      <dgm:prSet/>
      <dgm:spPr/>
      <dgm:t>
        <a:bodyPr/>
        <a:lstStyle/>
        <a:p>
          <a:endParaRPr lang="zh-CN" altLang="en-US"/>
        </a:p>
      </dgm:t>
    </dgm:pt>
    <dgm:pt modelId="{EF5F4A38-F9F3-442B-A398-7585D84237C9}" type="pres">
      <dgm:prSet presAssocID="{AF62ED95-46E6-45F6-A4E5-F1E04771A796}" presName="matrix" presStyleCnt="0">
        <dgm:presLayoutVars>
          <dgm:chMax val="1"/>
          <dgm:dir/>
          <dgm:resizeHandles val="exact"/>
        </dgm:presLayoutVars>
      </dgm:prSet>
      <dgm:spPr/>
      <dgm:t>
        <a:bodyPr/>
        <a:lstStyle/>
        <a:p>
          <a:endParaRPr lang="zh-CN" altLang="en-US"/>
        </a:p>
      </dgm:t>
    </dgm:pt>
    <dgm:pt modelId="{C3F9F3E5-EF6F-4D32-9F8E-4346E7B7EDF9}" type="pres">
      <dgm:prSet presAssocID="{AF62ED95-46E6-45F6-A4E5-F1E04771A796}" presName="axisShape" presStyleLbl="bgShp" presStyleIdx="0" presStyleCnt="1"/>
      <dgm:spPr/>
    </dgm:pt>
    <dgm:pt modelId="{E7EF8B40-E84C-4BCD-9261-6B523EF59FC7}" type="pres">
      <dgm:prSet presAssocID="{AF62ED95-46E6-45F6-A4E5-F1E04771A796}" presName="rect1" presStyleLbl="node1" presStyleIdx="0" presStyleCnt="4">
        <dgm:presLayoutVars>
          <dgm:chMax val="0"/>
          <dgm:chPref val="0"/>
          <dgm:bulletEnabled val="1"/>
        </dgm:presLayoutVars>
      </dgm:prSet>
      <dgm:spPr/>
      <dgm:t>
        <a:bodyPr/>
        <a:lstStyle/>
        <a:p>
          <a:endParaRPr lang="zh-CN" altLang="en-US"/>
        </a:p>
      </dgm:t>
    </dgm:pt>
    <dgm:pt modelId="{B219A485-40BE-4606-AA7B-B82FB777315E}" type="pres">
      <dgm:prSet presAssocID="{AF62ED95-46E6-45F6-A4E5-F1E04771A796}" presName="rect2" presStyleLbl="node1" presStyleIdx="1" presStyleCnt="4">
        <dgm:presLayoutVars>
          <dgm:chMax val="0"/>
          <dgm:chPref val="0"/>
          <dgm:bulletEnabled val="1"/>
        </dgm:presLayoutVars>
      </dgm:prSet>
      <dgm:spPr/>
      <dgm:t>
        <a:bodyPr/>
        <a:lstStyle/>
        <a:p>
          <a:endParaRPr lang="zh-CN" altLang="en-US"/>
        </a:p>
      </dgm:t>
    </dgm:pt>
    <dgm:pt modelId="{FF4EC853-1B74-4BB9-BFF5-07341A15E2DF}" type="pres">
      <dgm:prSet presAssocID="{AF62ED95-46E6-45F6-A4E5-F1E04771A796}" presName="rect3" presStyleLbl="node1" presStyleIdx="2" presStyleCnt="4">
        <dgm:presLayoutVars>
          <dgm:chMax val="0"/>
          <dgm:chPref val="0"/>
          <dgm:bulletEnabled val="1"/>
        </dgm:presLayoutVars>
      </dgm:prSet>
      <dgm:spPr/>
      <dgm:t>
        <a:bodyPr/>
        <a:lstStyle/>
        <a:p>
          <a:endParaRPr lang="zh-CN" altLang="en-US"/>
        </a:p>
      </dgm:t>
    </dgm:pt>
    <dgm:pt modelId="{135992A2-A1A0-4984-84E5-8A1374520565}" type="pres">
      <dgm:prSet presAssocID="{AF62ED95-46E6-45F6-A4E5-F1E04771A796}" presName="rect4" presStyleLbl="node1" presStyleIdx="3" presStyleCnt="4">
        <dgm:presLayoutVars>
          <dgm:chMax val="0"/>
          <dgm:chPref val="0"/>
          <dgm:bulletEnabled val="1"/>
        </dgm:presLayoutVars>
      </dgm:prSet>
      <dgm:spPr/>
      <dgm:t>
        <a:bodyPr/>
        <a:lstStyle/>
        <a:p>
          <a:endParaRPr lang="zh-CN" altLang="en-US"/>
        </a:p>
      </dgm:t>
    </dgm:pt>
  </dgm:ptLst>
  <dgm:cxnLst>
    <dgm:cxn modelId="{9D34E7EC-B920-4FA5-82DA-FF4409E8FD32}" type="presOf" srcId="{66691F68-E94F-44FE-BB10-9280087AADFE}" destId="{135992A2-A1A0-4984-84E5-8A1374520565}" srcOrd="0" destOrd="0" presId="urn:microsoft.com/office/officeart/2005/8/layout/matrix2"/>
    <dgm:cxn modelId="{F38EDCC7-B26D-4FFF-A310-4CB40D049539}" type="presOf" srcId="{8620AB2C-16E5-4223-A599-99D3129E5009}" destId="{E7EF8B40-E84C-4BCD-9261-6B523EF59FC7}" srcOrd="0" destOrd="0" presId="urn:microsoft.com/office/officeart/2005/8/layout/matrix2"/>
    <dgm:cxn modelId="{73E767D9-1A6B-42BF-A7E0-7DAB85FD749E}" type="presOf" srcId="{40C91CF4-CF8F-4DDD-AD4B-0E6E796D2906}" destId="{FF4EC853-1B74-4BB9-BFF5-07341A15E2DF}" srcOrd="0" destOrd="0" presId="urn:microsoft.com/office/officeart/2005/8/layout/matrix2"/>
    <dgm:cxn modelId="{A89C7E24-46DD-489A-A62D-1554DD00AD58}" srcId="{AF62ED95-46E6-45F6-A4E5-F1E04771A796}" destId="{8620AB2C-16E5-4223-A599-99D3129E5009}" srcOrd="0" destOrd="0" parTransId="{EC5A9679-1944-4BF3-8D2F-F3F7FB8F2006}" sibTransId="{6EE511F7-2AE6-4E0B-A357-838F3047E766}"/>
    <dgm:cxn modelId="{3ED87E99-2526-46BB-A91D-941713D65874}" srcId="{AF62ED95-46E6-45F6-A4E5-F1E04771A796}" destId="{40C91CF4-CF8F-4DDD-AD4B-0E6E796D2906}" srcOrd="2" destOrd="0" parTransId="{C185A71E-7738-471B-A1B5-FF8631EEB4F2}" sibTransId="{78A2BF8E-CB2E-44DE-A06C-55A1BAD47F73}"/>
    <dgm:cxn modelId="{0EEF9DD7-ED40-44B5-B0B8-AE5BD7AF07B7}" type="presOf" srcId="{AF62ED95-46E6-45F6-A4E5-F1E04771A796}" destId="{EF5F4A38-F9F3-442B-A398-7585D84237C9}" srcOrd="0" destOrd="0" presId="urn:microsoft.com/office/officeart/2005/8/layout/matrix2"/>
    <dgm:cxn modelId="{50C6917E-6982-41DF-8C71-0435585E19E1}" srcId="{AF62ED95-46E6-45F6-A4E5-F1E04771A796}" destId="{2D6BF7B6-4B00-418E-9341-703D6F9B9FB5}" srcOrd="1" destOrd="0" parTransId="{9BB48E6A-F1EE-4CCE-BB20-50337E08EBE8}" sibTransId="{C8D2486C-AC96-4E15-9A60-645BF6E8D808}"/>
    <dgm:cxn modelId="{60D91271-14F0-4287-AD74-5231E64CA708}" type="presOf" srcId="{2D6BF7B6-4B00-418E-9341-703D6F9B9FB5}" destId="{B219A485-40BE-4606-AA7B-B82FB777315E}" srcOrd="0" destOrd="0" presId="urn:microsoft.com/office/officeart/2005/8/layout/matrix2"/>
    <dgm:cxn modelId="{CDC5891F-271E-4CCA-8F4D-57F298422B7D}" srcId="{AF62ED95-46E6-45F6-A4E5-F1E04771A796}" destId="{66691F68-E94F-44FE-BB10-9280087AADFE}" srcOrd="3" destOrd="0" parTransId="{9D52A3AF-307B-4CEA-ABC6-94FD4FE75DA5}" sibTransId="{02CB661D-FBD6-4BFD-A102-084707BC144D}"/>
    <dgm:cxn modelId="{D152E25A-D19F-42AE-9553-D06FC1617D28}" type="presParOf" srcId="{EF5F4A38-F9F3-442B-A398-7585D84237C9}" destId="{C3F9F3E5-EF6F-4D32-9F8E-4346E7B7EDF9}" srcOrd="0" destOrd="0" presId="urn:microsoft.com/office/officeart/2005/8/layout/matrix2"/>
    <dgm:cxn modelId="{6A3ED435-6D3C-4A40-847B-42F58B6BE1C3}" type="presParOf" srcId="{EF5F4A38-F9F3-442B-A398-7585D84237C9}" destId="{E7EF8B40-E84C-4BCD-9261-6B523EF59FC7}" srcOrd="1" destOrd="0" presId="urn:microsoft.com/office/officeart/2005/8/layout/matrix2"/>
    <dgm:cxn modelId="{D0F10363-FE0A-40D5-B227-502FF9692193}" type="presParOf" srcId="{EF5F4A38-F9F3-442B-A398-7585D84237C9}" destId="{B219A485-40BE-4606-AA7B-B82FB777315E}" srcOrd="2" destOrd="0" presId="urn:microsoft.com/office/officeart/2005/8/layout/matrix2"/>
    <dgm:cxn modelId="{E9E56FFD-053D-4EDE-A4B8-9F1FCC4DD0DC}" type="presParOf" srcId="{EF5F4A38-F9F3-442B-A398-7585D84237C9}" destId="{FF4EC853-1B74-4BB9-BFF5-07341A15E2DF}" srcOrd="3" destOrd="0" presId="urn:microsoft.com/office/officeart/2005/8/layout/matrix2"/>
    <dgm:cxn modelId="{87ED1502-FAC8-46C9-B094-A49D2C61B29D}" type="presParOf" srcId="{EF5F4A38-F9F3-442B-A398-7585D84237C9}" destId="{135992A2-A1A0-4984-84E5-8A1374520565}" srcOrd="4" destOrd="0" presId="urn:microsoft.com/office/officeart/2005/8/layout/matrix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62ED95-46E6-45F6-A4E5-F1E04771A796}"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zh-CN" altLang="en-US"/>
        </a:p>
      </dgm:t>
    </dgm:pt>
    <dgm:pt modelId="{8620AB2C-16E5-4223-A599-99D3129E5009}">
      <dgm:prSet phldrT="[文本]"/>
      <dgm:spPr/>
      <dgm:t>
        <a:bodyPr/>
        <a:lstStyle/>
        <a:p>
          <a:pPr>
            <a:buFont typeface="+mj-lt"/>
            <a:buAutoNum type="arabicPeriod"/>
          </a:pPr>
          <a:r>
            <a:rPr lang="zh-CN" dirty="0"/>
            <a:t>物料计划管理</a:t>
          </a:r>
          <a:endParaRPr lang="zh-CN" altLang="en-US" dirty="0"/>
        </a:p>
      </dgm:t>
    </dgm:pt>
    <dgm:pt modelId="{EC5A9679-1944-4BF3-8D2F-F3F7FB8F2006}" type="parTrans" cxnId="{A89C7E24-46DD-489A-A62D-1554DD00AD58}">
      <dgm:prSet/>
      <dgm:spPr/>
      <dgm:t>
        <a:bodyPr/>
        <a:lstStyle/>
        <a:p>
          <a:endParaRPr lang="zh-CN" altLang="en-US"/>
        </a:p>
      </dgm:t>
    </dgm:pt>
    <dgm:pt modelId="{6EE511F7-2AE6-4E0B-A357-838F3047E766}" type="sibTrans" cxnId="{A89C7E24-46DD-489A-A62D-1554DD00AD58}">
      <dgm:prSet/>
      <dgm:spPr/>
      <dgm:t>
        <a:bodyPr/>
        <a:lstStyle/>
        <a:p>
          <a:endParaRPr lang="zh-CN" altLang="en-US"/>
        </a:p>
      </dgm:t>
    </dgm:pt>
    <dgm:pt modelId="{2D6BF7B6-4B00-418E-9341-703D6F9B9FB5}">
      <dgm:prSet phldrT="[文本]" custT="1"/>
      <dgm:spPr/>
      <dgm:t>
        <a:bodyPr/>
        <a:lstStyle/>
        <a:p>
          <a:pPr>
            <a:buFont typeface="+mj-lt"/>
            <a:buNone/>
          </a:pPr>
          <a:r>
            <a:rPr lang="en-US" altLang="zh-CN" sz="2000" dirty="0"/>
            <a:t>2.</a:t>
          </a:r>
          <a:r>
            <a:rPr lang="zh-CN" sz="2000" dirty="0"/>
            <a:t>实施</a:t>
          </a:r>
          <a:r>
            <a:rPr lang="en-US" sz="1600" dirty="0"/>
            <a:t>MRP</a:t>
          </a:r>
          <a:r>
            <a:rPr lang="zh-CN" sz="2000" dirty="0"/>
            <a:t>管理</a:t>
          </a:r>
          <a:endParaRPr lang="zh-CN" altLang="en-US" sz="2000" dirty="0"/>
        </a:p>
      </dgm:t>
    </dgm:pt>
    <dgm:pt modelId="{9BB48E6A-F1EE-4CCE-BB20-50337E08EBE8}" type="parTrans" cxnId="{50C6917E-6982-41DF-8C71-0435585E19E1}">
      <dgm:prSet/>
      <dgm:spPr/>
      <dgm:t>
        <a:bodyPr/>
        <a:lstStyle/>
        <a:p>
          <a:endParaRPr lang="zh-CN" altLang="en-US"/>
        </a:p>
      </dgm:t>
    </dgm:pt>
    <dgm:pt modelId="{C8D2486C-AC96-4E15-9A60-645BF6E8D808}" type="sibTrans" cxnId="{50C6917E-6982-41DF-8C71-0435585E19E1}">
      <dgm:prSet/>
      <dgm:spPr/>
      <dgm:t>
        <a:bodyPr/>
        <a:lstStyle/>
        <a:p>
          <a:endParaRPr lang="zh-CN" altLang="en-US"/>
        </a:p>
      </dgm:t>
    </dgm:pt>
    <dgm:pt modelId="{40C91CF4-CF8F-4DDD-AD4B-0E6E796D2906}">
      <dgm:prSet phldrT="[文本]" custT="1"/>
      <dgm:spPr/>
      <dgm:t>
        <a:bodyPr/>
        <a:lstStyle/>
        <a:p>
          <a:pPr>
            <a:buFont typeface="+mj-lt"/>
            <a:buNone/>
          </a:pPr>
          <a:r>
            <a:rPr lang="en-US" sz="2000" dirty="0"/>
            <a:t>3.</a:t>
          </a:r>
          <a:r>
            <a:rPr lang="en-US" sz="1600" dirty="0"/>
            <a:t>A</a:t>
          </a:r>
          <a:r>
            <a:rPr lang="zh-CN" sz="1600" dirty="0"/>
            <a:t>、</a:t>
          </a:r>
          <a:r>
            <a:rPr lang="en-US" sz="1600" dirty="0"/>
            <a:t>B</a:t>
          </a:r>
          <a:r>
            <a:rPr lang="zh-CN" sz="1600" dirty="0"/>
            <a:t>、</a:t>
          </a:r>
          <a:r>
            <a:rPr lang="en-US" sz="1600" dirty="0"/>
            <a:t>C</a:t>
          </a:r>
          <a:r>
            <a:rPr lang="zh-CN" sz="2000" dirty="0"/>
            <a:t>分类控制</a:t>
          </a:r>
          <a:endParaRPr lang="zh-CN" altLang="en-US" sz="2000" dirty="0"/>
        </a:p>
      </dgm:t>
    </dgm:pt>
    <dgm:pt modelId="{C185A71E-7738-471B-A1B5-FF8631EEB4F2}" type="parTrans" cxnId="{3ED87E99-2526-46BB-A91D-941713D65874}">
      <dgm:prSet/>
      <dgm:spPr/>
      <dgm:t>
        <a:bodyPr/>
        <a:lstStyle/>
        <a:p>
          <a:endParaRPr lang="zh-CN" altLang="en-US"/>
        </a:p>
      </dgm:t>
    </dgm:pt>
    <dgm:pt modelId="{78A2BF8E-CB2E-44DE-A06C-55A1BAD47F73}" type="sibTrans" cxnId="{3ED87E99-2526-46BB-A91D-941713D65874}">
      <dgm:prSet/>
      <dgm:spPr/>
      <dgm:t>
        <a:bodyPr/>
        <a:lstStyle/>
        <a:p>
          <a:endParaRPr lang="zh-CN" altLang="en-US"/>
        </a:p>
      </dgm:t>
    </dgm:pt>
    <dgm:pt modelId="{66691F68-E94F-44FE-BB10-9280087AADFE}">
      <dgm:prSet phldrT="[文本]"/>
      <dgm:spPr/>
      <dgm:t>
        <a:bodyPr/>
        <a:lstStyle/>
        <a:p>
          <a:pPr>
            <a:buFont typeface="+mj-lt"/>
            <a:buNone/>
          </a:pPr>
          <a:r>
            <a:rPr lang="en-US" altLang="zh-CN" dirty="0"/>
            <a:t>4.</a:t>
          </a:r>
          <a:r>
            <a:rPr lang="zh-CN" dirty="0"/>
            <a:t>完善库存管理</a:t>
          </a:r>
          <a:endParaRPr lang="zh-CN" altLang="en-US" dirty="0"/>
        </a:p>
      </dgm:t>
    </dgm:pt>
    <dgm:pt modelId="{9D52A3AF-307B-4CEA-ABC6-94FD4FE75DA5}" type="parTrans" cxnId="{CDC5891F-271E-4CCA-8F4D-57F298422B7D}">
      <dgm:prSet/>
      <dgm:spPr/>
      <dgm:t>
        <a:bodyPr/>
        <a:lstStyle/>
        <a:p>
          <a:endParaRPr lang="zh-CN" altLang="en-US"/>
        </a:p>
      </dgm:t>
    </dgm:pt>
    <dgm:pt modelId="{02CB661D-FBD6-4BFD-A102-084707BC144D}" type="sibTrans" cxnId="{CDC5891F-271E-4CCA-8F4D-57F298422B7D}">
      <dgm:prSet/>
      <dgm:spPr/>
      <dgm:t>
        <a:bodyPr/>
        <a:lstStyle/>
        <a:p>
          <a:endParaRPr lang="zh-CN" altLang="en-US"/>
        </a:p>
      </dgm:t>
    </dgm:pt>
    <dgm:pt modelId="{EF5F4A38-F9F3-442B-A398-7585D84237C9}" type="pres">
      <dgm:prSet presAssocID="{AF62ED95-46E6-45F6-A4E5-F1E04771A796}" presName="matrix" presStyleCnt="0">
        <dgm:presLayoutVars>
          <dgm:chMax val="1"/>
          <dgm:dir/>
          <dgm:resizeHandles val="exact"/>
        </dgm:presLayoutVars>
      </dgm:prSet>
      <dgm:spPr/>
      <dgm:t>
        <a:bodyPr/>
        <a:lstStyle/>
        <a:p>
          <a:endParaRPr lang="zh-CN" altLang="en-US"/>
        </a:p>
      </dgm:t>
    </dgm:pt>
    <dgm:pt modelId="{C3F9F3E5-EF6F-4D32-9F8E-4346E7B7EDF9}" type="pres">
      <dgm:prSet presAssocID="{AF62ED95-46E6-45F6-A4E5-F1E04771A796}" presName="axisShape" presStyleLbl="bgShp" presStyleIdx="0" presStyleCnt="1"/>
      <dgm:spPr/>
    </dgm:pt>
    <dgm:pt modelId="{E7EF8B40-E84C-4BCD-9261-6B523EF59FC7}" type="pres">
      <dgm:prSet presAssocID="{AF62ED95-46E6-45F6-A4E5-F1E04771A796}" presName="rect1" presStyleLbl="node1" presStyleIdx="0" presStyleCnt="4">
        <dgm:presLayoutVars>
          <dgm:chMax val="0"/>
          <dgm:chPref val="0"/>
          <dgm:bulletEnabled val="1"/>
        </dgm:presLayoutVars>
      </dgm:prSet>
      <dgm:spPr/>
      <dgm:t>
        <a:bodyPr/>
        <a:lstStyle/>
        <a:p>
          <a:endParaRPr lang="zh-CN" altLang="en-US"/>
        </a:p>
      </dgm:t>
    </dgm:pt>
    <dgm:pt modelId="{B219A485-40BE-4606-AA7B-B82FB777315E}" type="pres">
      <dgm:prSet presAssocID="{AF62ED95-46E6-45F6-A4E5-F1E04771A796}" presName="rect2" presStyleLbl="node1" presStyleIdx="1" presStyleCnt="4">
        <dgm:presLayoutVars>
          <dgm:chMax val="0"/>
          <dgm:chPref val="0"/>
          <dgm:bulletEnabled val="1"/>
        </dgm:presLayoutVars>
      </dgm:prSet>
      <dgm:spPr/>
      <dgm:t>
        <a:bodyPr/>
        <a:lstStyle/>
        <a:p>
          <a:endParaRPr lang="zh-CN" altLang="en-US"/>
        </a:p>
      </dgm:t>
    </dgm:pt>
    <dgm:pt modelId="{FF4EC853-1B74-4BB9-BFF5-07341A15E2DF}" type="pres">
      <dgm:prSet presAssocID="{AF62ED95-46E6-45F6-A4E5-F1E04771A796}" presName="rect3" presStyleLbl="node1" presStyleIdx="2" presStyleCnt="4">
        <dgm:presLayoutVars>
          <dgm:chMax val="0"/>
          <dgm:chPref val="0"/>
          <dgm:bulletEnabled val="1"/>
        </dgm:presLayoutVars>
      </dgm:prSet>
      <dgm:spPr/>
      <dgm:t>
        <a:bodyPr/>
        <a:lstStyle/>
        <a:p>
          <a:endParaRPr lang="zh-CN" altLang="en-US"/>
        </a:p>
      </dgm:t>
    </dgm:pt>
    <dgm:pt modelId="{135992A2-A1A0-4984-84E5-8A1374520565}" type="pres">
      <dgm:prSet presAssocID="{AF62ED95-46E6-45F6-A4E5-F1E04771A796}" presName="rect4" presStyleLbl="node1" presStyleIdx="3" presStyleCnt="4">
        <dgm:presLayoutVars>
          <dgm:chMax val="0"/>
          <dgm:chPref val="0"/>
          <dgm:bulletEnabled val="1"/>
        </dgm:presLayoutVars>
      </dgm:prSet>
      <dgm:spPr/>
      <dgm:t>
        <a:bodyPr/>
        <a:lstStyle/>
        <a:p>
          <a:endParaRPr lang="zh-CN" altLang="en-US"/>
        </a:p>
      </dgm:t>
    </dgm:pt>
  </dgm:ptLst>
  <dgm:cxnLst>
    <dgm:cxn modelId="{9D34E7EC-B920-4FA5-82DA-FF4409E8FD32}" type="presOf" srcId="{66691F68-E94F-44FE-BB10-9280087AADFE}" destId="{135992A2-A1A0-4984-84E5-8A1374520565}" srcOrd="0" destOrd="0" presId="urn:microsoft.com/office/officeart/2005/8/layout/matrix2"/>
    <dgm:cxn modelId="{F38EDCC7-B26D-4FFF-A310-4CB40D049539}" type="presOf" srcId="{8620AB2C-16E5-4223-A599-99D3129E5009}" destId="{E7EF8B40-E84C-4BCD-9261-6B523EF59FC7}" srcOrd="0" destOrd="0" presId="urn:microsoft.com/office/officeart/2005/8/layout/matrix2"/>
    <dgm:cxn modelId="{73E767D9-1A6B-42BF-A7E0-7DAB85FD749E}" type="presOf" srcId="{40C91CF4-CF8F-4DDD-AD4B-0E6E796D2906}" destId="{FF4EC853-1B74-4BB9-BFF5-07341A15E2DF}" srcOrd="0" destOrd="0" presId="urn:microsoft.com/office/officeart/2005/8/layout/matrix2"/>
    <dgm:cxn modelId="{A89C7E24-46DD-489A-A62D-1554DD00AD58}" srcId="{AF62ED95-46E6-45F6-A4E5-F1E04771A796}" destId="{8620AB2C-16E5-4223-A599-99D3129E5009}" srcOrd="0" destOrd="0" parTransId="{EC5A9679-1944-4BF3-8D2F-F3F7FB8F2006}" sibTransId="{6EE511F7-2AE6-4E0B-A357-838F3047E766}"/>
    <dgm:cxn modelId="{3ED87E99-2526-46BB-A91D-941713D65874}" srcId="{AF62ED95-46E6-45F6-A4E5-F1E04771A796}" destId="{40C91CF4-CF8F-4DDD-AD4B-0E6E796D2906}" srcOrd="2" destOrd="0" parTransId="{C185A71E-7738-471B-A1B5-FF8631EEB4F2}" sibTransId="{78A2BF8E-CB2E-44DE-A06C-55A1BAD47F73}"/>
    <dgm:cxn modelId="{0EEF9DD7-ED40-44B5-B0B8-AE5BD7AF07B7}" type="presOf" srcId="{AF62ED95-46E6-45F6-A4E5-F1E04771A796}" destId="{EF5F4A38-F9F3-442B-A398-7585D84237C9}" srcOrd="0" destOrd="0" presId="urn:microsoft.com/office/officeart/2005/8/layout/matrix2"/>
    <dgm:cxn modelId="{50C6917E-6982-41DF-8C71-0435585E19E1}" srcId="{AF62ED95-46E6-45F6-A4E5-F1E04771A796}" destId="{2D6BF7B6-4B00-418E-9341-703D6F9B9FB5}" srcOrd="1" destOrd="0" parTransId="{9BB48E6A-F1EE-4CCE-BB20-50337E08EBE8}" sibTransId="{C8D2486C-AC96-4E15-9A60-645BF6E8D808}"/>
    <dgm:cxn modelId="{60D91271-14F0-4287-AD74-5231E64CA708}" type="presOf" srcId="{2D6BF7B6-4B00-418E-9341-703D6F9B9FB5}" destId="{B219A485-40BE-4606-AA7B-B82FB777315E}" srcOrd="0" destOrd="0" presId="urn:microsoft.com/office/officeart/2005/8/layout/matrix2"/>
    <dgm:cxn modelId="{CDC5891F-271E-4CCA-8F4D-57F298422B7D}" srcId="{AF62ED95-46E6-45F6-A4E5-F1E04771A796}" destId="{66691F68-E94F-44FE-BB10-9280087AADFE}" srcOrd="3" destOrd="0" parTransId="{9D52A3AF-307B-4CEA-ABC6-94FD4FE75DA5}" sibTransId="{02CB661D-FBD6-4BFD-A102-084707BC144D}"/>
    <dgm:cxn modelId="{D152E25A-D19F-42AE-9553-D06FC1617D28}" type="presParOf" srcId="{EF5F4A38-F9F3-442B-A398-7585D84237C9}" destId="{C3F9F3E5-EF6F-4D32-9F8E-4346E7B7EDF9}" srcOrd="0" destOrd="0" presId="urn:microsoft.com/office/officeart/2005/8/layout/matrix2"/>
    <dgm:cxn modelId="{6A3ED435-6D3C-4A40-847B-42F58B6BE1C3}" type="presParOf" srcId="{EF5F4A38-F9F3-442B-A398-7585D84237C9}" destId="{E7EF8B40-E84C-4BCD-9261-6B523EF59FC7}" srcOrd="1" destOrd="0" presId="urn:microsoft.com/office/officeart/2005/8/layout/matrix2"/>
    <dgm:cxn modelId="{D0F10363-FE0A-40D5-B227-502FF9692193}" type="presParOf" srcId="{EF5F4A38-F9F3-442B-A398-7585D84237C9}" destId="{B219A485-40BE-4606-AA7B-B82FB777315E}" srcOrd="2" destOrd="0" presId="urn:microsoft.com/office/officeart/2005/8/layout/matrix2"/>
    <dgm:cxn modelId="{E9E56FFD-053D-4EDE-A4B8-9F1FCC4DD0DC}" type="presParOf" srcId="{EF5F4A38-F9F3-442B-A398-7585D84237C9}" destId="{FF4EC853-1B74-4BB9-BFF5-07341A15E2DF}" srcOrd="3" destOrd="0" presId="urn:microsoft.com/office/officeart/2005/8/layout/matrix2"/>
    <dgm:cxn modelId="{87ED1502-FAC8-46C9-B094-A49D2C61B29D}" type="presParOf" srcId="{EF5F4A38-F9F3-442B-A398-7585D84237C9}" destId="{135992A2-A1A0-4984-84E5-8A1374520565}" srcOrd="4" destOrd="0" presId="urn:microsoft.com/office/officeart/2005/8/layout/matrix2"/>
  </dgm:cxnLst>
  <dgm:bg/>
  <dgm:whole/>
  <dgm:extLst>
    <a:ext uri="http://schemas.microsoft.com/office/drawing/2008/diagram">
      <dsp:dataModelExt xmlns=""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9FF1B4-AB76-4DB6-8466-5FCC60F43891}"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CN" altLang="en-US"/>
        </a:p>
      </dgm:t>
    </dgm:pt>
    <dgm:pt modelId="{26809EE0-3755-4A38-8819-E0C25B66573D}">
      <dgm:prSet phldrT="[文本]"/>
      <dgm:spPr/>
      <dgm:t>
        <a:bodyPr/>
        <a:lstStyle/>
        <a:p>
          <a:pPr>
            <a:buFont typeface="+mj-lt"/>
            <a:buAutoNum type="arabicPeriod"/>
          </a:pPr>
          <a:r>
            <a:rPr lang="zh-CN" dirty="0"/>
            <a:t>改进财务分析体系</a:t>
          </a:r>
          <a:endParaRPr lang="zh-CN" altLang="en-US" dirty="0"/>
        </a:p>
      </dgm:t>
    </dgm:pt>
    <dgm:pt modelId="{9299948A-8387-4020-846D-B8F5CA35EE6C}" type="parTrans" cxnId="{2FE9132C-DE9D-4B54-9962-79A8F5303250}">
      <dgm:prSet/>
      <dgm:spPr/>
      <dgm:t>
        <a:bodyPr/>
        <a:lstStyle/>
        <a:p>
          <a:endParaRPr lang="zh-CN" altLang="en-US"/>
        </a:p>
      </dgm:t>
    </dgm:pt>
    <dgm:pt modelId="{C7FB6FD2-5535-4999-8A40-6EDD24B08F91}" type="sibTrans" cxnId="{2FE9132C-DE9D-4B54-9962-79A8F5303250}">
      <dgm:prSet/>
      <dgm:spPr/>
      <dgm:t>
        <a:bodyPr/>
        <a:lstStyle/>
        <a:p>
          <a:endParaRPr lang="zh-CN" altLang="en-US"/>
        </a:p>
      </dgm:t>
    </dgm:pt>
    <dgm:pt modelId="{3A49498C-7EA7-4BC9-8D14-588D304A23FE}">
      <dgm:prSet phldrT="[文本]"/>
      <dgm:spPr/>
      <dgm:t>
        <a:bodyPr/>
        <a:lstStyle/>
        <a:p>
          <a:pPr>
            <a:buFont typeface="+mj-lt"/>
            <a:buNone/>
          </a:pPr>
          <a:r>
            <a:rPr lang="en-US" altLang="zh-CN" dirty="0"/>
            <a:t>2.</a:t>
          </a:r>
          <a:r>
            <a:rPr lang="zh-CN" dirty="0"/>
            <a:t>企业筹资成本控制</a:t>
          </a:r>
          <a:endParaRPr lang="zh-CN" altLang="en-US" dirty="0"/>
        </a:p>
      </dgm:t>
    </dgm:pt>
    <dgm:pt modelId="{B3266F14-3543-463E-97AA-13E228E12F74}" type="parTrans" cxnId="{AB7E4D9A-6884-4EC6-B6C5-F3A5D61F8DE2}">
      <dgm:prSet/>
      <dgm:spPr/>
      <dgm:t>
        <a:bodyPr/>
        <a:lstStyle/>
        <a:p>
          <a:endParaRPr lang="zh-CN" altLang="en-US"/>
        </a:p>
      </dgm:t>
    </dgm:pt>
    <dgm:pt modelId="{696C2D3E-5939-485A-9431-2AA6F32AF6AD}" type="sibTrans" cxnId="{AB7E4D9A-6884-4EC6-B6C5-F3A5D61F8DE2}">
      <dgm:prSet/>
      <dgm:spPr/>
      <dgm:t>
        <a:bodyPr/>
        <a:lstStyle/>
        <a:p>
          <a:endParaRPr lang="zh-CN" altLang="en-US"/>
        </a:p>
      </dgm:t>
    </dgm:pt>
    <dgm:pt modelId="{E24D1556-C62B-4BCB-B22E-DCB7ECEACB8A}">
      <dgm:prSet phldrT="[文本]"/>
      <dgm:spPr/>
      <dgm:t>
        <a:bodyPr/>
        <a:lstStyle/>
        <a:p>
          <a:pPr>
            <a:buFont typeface="+mj-lt"/>
            <a:buNone/>
          </a:pPr>
          <a:r>
            <a:rPr lang="en-US" altLang="zh-CN" dirty="0"/>
            <a:t>3.</a:t>
          </a:r>
          <a:r>
            <a:rPr lang="zh-CN" dirty="0"/>
            <a:t>加强利息支出控制</a:t>
          </a:r>
          <a:endParaRPr lang="zh-CN" altLang="en-US" dirty="0"/>
        </a:p>
      </dgm:t>
    </dgm:pt>
    <dgm:pt modelId="{0C2FF1A7-65B0-403D-BEBA-8C02E0E65348}" type="parTrans" cxnId="{43313A13-CDCC-4166-BAD2-6D372BBF3BA7}">
      <dgm:prSet/>
      <dgm:spPr/>
      <dgm:t>
        <a:bodyPr/>
        <a:lstStyle/>
        <a:p>
          <a:endParaRPr lang="zh-CN" altLang="en-US"/>
        </a:p>
      </dgm:t>
    </dgm:pt>
    <dgm:pt modelId="{AAD30B2E-1EA3-4DFC-AC58-1548FDDA60D2}" type="sibTrans" cxnId="{43313A13-CDCC-4166-BAD2-6D372BBF3BA7}">
      <dgm:prSet/>
      <dgm:spPr/>
      <dgm:t>
        <a:bodyPr/>
        <a:lstStyle/>
        <a:p>
          <a:endParaRPr lang="zh-CN" altLang="en-US"/>
        </a:p>
      </dgm:t>
    </dgm:pt>
    <dgm:pt modelId="{21EF2219-CB75-4559-B1B4-5B3BD7B0B895}">
      <dgm:prSet phldrT="[文本]"/>
      <dgm:spPr/>
      <dgm:t>
        <a:bodyPr/>
        <a:lstStyle/>
        <a:p>
          <a:pPr>
            <a:buFont typeface="+mj-lt"/>
            <a:buNone/>
          </a:pPr>
          <a:r>
            <a:rPr lang="en-US" altLang="zh-CN" dirty="0"/>
            <a:t>5.</a:t>
          </a:r>
          <a:r>
            <a:rPr lang="zh-CN" dirty="0"/>
            <a:t>标准成本差异控制</a:t>
          </a:r>
          <a:endParaRPr lang="zh-CN" altLang="en-US" dirty="0"/>
        </a:p>
      </dgm:t>
    </dgm:pt>
    <dgm:pt modelId="{6A2F89BD-BFA5-4A78-80AF-B50FAEB6A839}" type="parTrans" cxnId="{F0FA1C09-F45D-418F-8CA5-C8D24BDA9788}">
      <dgm:prSet/>
      <dgm:spPr/>
      <dgm:t>
        <a:bodyPr/>
        <a:lstStyle/>
        <a:p>
          <a:endParaRPr lang="zh-CN" altLang="en-US"/>
        </a:p>
      </dgm:t>
    </dgm:pt>
    <dgm:pt modelId="{9DFBEC6D-505B-4D71-9B01-5157FFD96E61}" type="sibTrans" cxnId="{F0FA1C09-F45D-418F-8CA5-C8D24BDA9788}">
      <dgm:prSet/>
      <dgm:spPr/>
      <dgm:t>
        <a:bodyPr/>
        <a:lstStyle/>
        <a:p>
          <a:endParaRPr lang="zh-CN" altLang="en-US"/>
        </a:p>
      </dgm:t>
    </dgm:pt>
    <dgm:pt modelId="{604DF3BA-5F38-4B79-9E8B-AC152656665F}">
      <dgm:prSet phldrT="[文本]"/>
      <dgm:spPr/>
      <dgm:t>
        <a:bodyPr/>
        <a:lstStyle/>
        <a:p>
          <a:pPr>
            <a:buFont typeface="+mj-lt"/>
            <a:buNone/>
          </a:pPr>
          <a:r>
            <a:rPr lang="en-US" altLang="zh-CN" dirty="0"/>
            <a:t>6.</a:t>
          </a:r>
          <a:r>
            <a:rPr lang="zh-CN" dirty="0"/>
            <a:t>财务报表分析</a:t>
          </a:r>
          <a:endParaRPr lang="zh-CN" altLang="en-US" dirty="0"/>
        </a:p>
      </dgm:t>
    </dgm:pt>
    <dgm:pt modelId="{71883AD9-1C33-4346-A360-0B6929FB9673}" type="parTrans" cxnId="{3CBC2D7D-6B6A-48D1-BDC1-44B8B850E2B6}">
      <dgm:prSet/>
      <dgm:spPr/>
      <dgm:t>
        <a:bodyPr/>
        <a:lstStyle/>
        <a:p>
          <a:endParaRPr lang="zh-CN" altLang="en-US"/>
        </a:p>
      </dgm:t>
    </dgm:pt>
    <dgm:pt modelId="{92DE5F04-0823-460B-9B08-3C86D7BC216C}" type="sibTrans" cxnId="{3CBC2D7D-6B6A-48D1-BDC1-44B8B850E2B6}">
      <dgm:prSet/>
      <dgm:spPr/>
      <dgm:t>
        <a:bodyPr/>
        <a:lstStyle/>
        <a:p>
          <a:endParaRPr lang="zh-CN" altLang="en-US"/>
        </a:p>
      </dgm:t>
    </dgm:pt>
    <dgm:pt modelId="{7A3C054C-6464-412E-8B6D-365E6C1BF73B}">
      <dgm:prSet phldrT="[文本]"/>
      <dgm:spPr/>
      <dgm:t>
        <a:bodyPr/>
        <a:lstStyle/>
        <a:p>
          <a:pPr>
            <a:buFont typeface="+mj-lt"/>
            <a:buNone/>
          </a:pPr>
          <a:r>
            <a:rPr lang="en-US" altLang="zh-CN" dirty="0"/>
            <a:t>4.</a:t>
          </a:r>
          <a:r>
            <a:rPr lang="zh-CN" dirty="0"/>
            <a:t>应收账款管理</a:t>
          </a:r>
          <a:endParaRPr lang="zh-CN" altLang="en-US" dirty="0"/>
        </a:p>
      </dgm:t>
    </dgm:pt>
    <dgm:pt modelId="{D8E6F105-0AA2-4463-887D-00D95A4D216D}" type="parTrans" cxnId="{29CA6AEE-E1E4-4C4D-80E1-858332C4AD5E}">
      <dgm:prSet/>
      <dgm:spPr/>
      <dgm:t>
        <a:bodyPr/>
        <a:lstStyle/>
        <a:p>
          <a:endParaRPr lang="zh-CN" altLang="en-US"/>
        </a:p>
      </dgm:t>
    </dgm:pt>
    <dgm:pt modelId="{FCD0639B-9413-485C-BF4A-FE6FB7A7B1A4}" type="sibTrans" cxnId="{29CA6AEE-E1E4-4C4D-80E1-858332C4AD5E}">
      <dgm:prSet/>
      <dgm:spPr/>
      <dgm:t>
        <a:bodyPr/>
        <a:lstStyle/>
        <a:p>
          <a:endParaRPr lang="zh-CN" altLang="en-US"/>
        </a:p>
      </dgm:t>
    </dgm:pt>
    <dgm:pt modelId="{B7743001-3376-4F57-8AD1-9B6B9BE21C43}" type="pres">
      <dgm:prSet presAssocID="{949FF1B4-AB76-4DB6-8466-5FCC60F43891}" presName="cycle" presStyleCnt="0">
        <dgm:presLayoutVars>
          <dgm:dir/>
          <dgm:resizeHandles val="exact"/>
        </dgm:presLayoutVars>
      </dgm:prSet>
      <dgm:spPr/>
      <dgm:t>
        <a:bodyPr/>
        <a:lstStyle/>
        <a:p>
          <a:endParaRPr lang="zh-CN" altLang="en-US"/>
        </a:p>
      </dgm:t>
    </dgm:pt>
    <dgm:pt modelId="{9B1A0162-762A-4B92-B479-8F740698804B}" type="pres">
      <dgm:prSet presAssocID="{26809EE0-3755-4A38-8819-E0C25B66573D}" presName="node" presStyleLbl="node1" presStyleIdx="0" presStyleCnt="6">
        <dgm:presLayoutVars>
          <dgm:bulletEnabled val="1"/>
        </dgm:presLayoutVars>
      </dgm:prSet>
      <dgm:spPr/>
      <dgm:t>
        <a:bodyPr/>
        <a:lstStyle/>
        <a:p>
          <a:endParaRPr lang="zh-CN" altLang="en-US"/>
        </a:p>
      </dgm:t>
    </dgm:pt>
    <dgm:pt modelId="{A77493FA-87A8-4DA1-BE94-FD7174CF0E33}" type="pres">
      <dgm:prSet presAssocID="{26809EE0-3755-4A38-8819-E0C25B66573D}" presName="spNode" presStyleCnt="0"/>
      <dgm:spPr/>
    </dgm:pt>
    <dgm:pt modelId="{054D83A7-5DB8-4311-9413-A982FC00A9E6}" type="pres">
      <dgm:prSet presAssocID="{C7FB6FD2-5535-4999-8A40-6EDD24B08F91}" presName="sibTrans" presStyleLbl="sibTrans1D1" presStyleIdx="0" presStyleCnt="6"/>
      <dgm:spPr/>
      <dgm:t>
        <a:bodyPr/>
        <a:lstStyle/>
        <a:p>
          <a:endParaRPr lang="zh-CN" altLang="en-US"/>
        </a:p>
      </dgm:t>
    </dgm:pt>
    <dgm:pt modelId="{3A5F5389-3C35-4F10-A83B-136666CA99B7}" type="pres">
      <dgm:prSet presAssocID="{3A49498C-7EA7-4BC9-8D14-588D304A23FE}" presName="node" presStyleLbl="node1" presStyleIdx="1" presStyleCnt="6">
        <dgm:presLayoutVars>
          <dgm:bulletEnabled val="1"/>
        </dgm:presLayoutVars>
      </dgm:prSet>
      <dgm:spPr/>
      <dgm:t>
        <a:bodyPr/>
        <a:lstStyle/>
        <a:p>
          <a:endParaRPr lang="zh-CN" altLang="en-US"/>
        </a:p>
      </dgm:t>
    </dgm:pt>
    <dgm:pt modelId="{1B5F1C08-2DB1-4229-91C3-8ACCB434F94C}" type="pres">
      <dgm:prSet presAssocID="{3A49498C-7EA7-4BC9-8D14-588D304A23FE}" presName="spNode" presStyleCnt="0"/>
      <dgm:spPr/>
    </dgm:pt>
    <dgm:pt modelId="{8E670E40-182A-4A5C-82DB-9FB1EDB6179A}" type="pres">
      <dgm:prSet presAssocID="{696C2D3E-5939-485A-9431-2AA6F32AF6AD}" presName="sibTrans" presStyleLbl="sibTrans1D1" presStyleIdx="1" presStyleCnt="6"/>
      <dgm:spPr/>
      <dgm:t>
        <a:bodyPr/>
        <a:lstStyle/>
        <a:p>
          <a:endParaRPr lang="zh-CN" altLang="en-US"/>
        </a:p>
      </dgm:t>
    </dgm:pt>
    <dgm:pt modelId="{7D657718-C398-4624-A383-AFBD88DD79A9}" type="pres">
      <dgm:prSet presAssocID="{E24D1556-C62B-4BCB-B22E-DCB7ECEACB8A}" presName="node" presStyleLbl="node1" presStyleIdx="2" presStyleCnt="6">
        <dgm:presLayoutVars>
          <dgm:bulletEnabled val="1"/>
        </dgm:presLayoutVars>
      </dgm:prSet>
      <dgm:spPr/>
      <dgm:t>
        <a:bodyPr/>
        <a:lstStyle/>
        <a:p>
          <a:endParaRPr lang="zh-CN" altLang="en-US"/>
        </a:p>
      </dgm:t>
    </dgm:pt>
    <dgm:pt modelId="{D9BCD40F-8827-4995-A7CE-375FBB371182}" type="pres">
      <dgm:prSet presAssocID="{E24D1556-C62B-4BCB-B22E-DCB7ECEACB8A}" presName="spNode" presStyleCnt="0"/>
      <dgm:spPr/>
    </dgm:pt>
    <dgm:pt modelId="{1D54ED27-33CF-4E0A-A597-41E812E6A4EC}" type="pres">
      <dgm:prSet presAssocID="{AAD30B2E-1EA3-4DFC-AC58-1548FDDA60D2}" presName="sibTrans" presStyleLbl="sibTrans1D1" presStyleIdx="2" presStyleCnt="6"/>
      <dgm:spPr/>
      <dgm:t>
        <a:bodyPr/>
        <a:lstStyle/>
        <a:p>
          <a:endParaRPr lang="zh-CN" altLang="en-US"/>
        </a:p>
      </dgm:t>
    </dgm:pt>
    <dgm:pt modelId="{451F381F-1780-41AB-B7B4-EAD7975D84B6}" type="pres">
      <dgm:prSet presAssocID="{7A3C054C-6464-412E-8B6D-365E6C1BF73B}" presName="node" presStyleLbl="node1" presStyleIdx="3" presStyleCnt="6">
        <dgm:presLayoutVars>
          <dgm:bulletEnabled val="1"/>
        </dgm:presLayoutVars>
      </dgm:prSet>
      <dgm:spPr/>
      <dgm:t>
        <a:bodyPr/>
        <a:lstStyle/>
        <a:p>
          <a:endParaRPr lang="zh-CN" altLang="en-US"/>
        </a:p>
      </dgm:t>
    </dgm:pt>
    <dgm:pt modelId="{0C267778-6501-4589-892E-788BCD22C66B}" type="pres">
      <dgm:prSet presAssocID="{7A3C054C-6464-412E-8B6D-365E6C1BF73B}" presName="spNode" presStyleCnt="0"/>
      <dgm:spPr/>
    </dgm:pt>
    <dgm:pt modelId="{ACDF7377-80BD-42EE-B42C-FFB9AE418EFB}" type="pres">
      <dgm:prSet presAssocID="{FCD0639B-9413-485C-BF4A-FE6FB7A7B1A4}" presName="sibTrans" presStyleLbl="sibTrans1D1" presStyleIdx="3" presStyleCnt="6"/>
      <dgm:spPr/>
      <dgm:t>
        <a:bodyPr/>
        <a:lstStyle/>
        <a:p>
          <a:endParaRPr lang="zh-CN" altLang="en-US"/>
        </a:p>
      </dgm:t>
    </dgm:pt>
    <dgm:pt modelId="{3DD58613-A8D4-4E9A-BB2C-FE64ADC032CB}" type="pres">
      <dgm:prSet presAssocID="{21EF2219-CB75-4559-B1B4-5B3BD7B0B895}" presName="node" presStyleLbl="node1" presStyleIdx="4" presStyleCnt="6">
        <dgm:presLayoutVars>
          <dgm:bulletEnabled val="1"/>
        </dgm:presLayoutVars>
      </dgm:prSet>
      <dgm:spPr/>
      <dgm:t>
        <a:bodyPr/>
        <a:lstStyle/>
        <a:p>
          <a:endParaRPr lang="zh-CN" altLang="en-US"/>
        </a:p>
      </dgm:t>
    </dgm:pt>
    <dgm:pt modelId="{BBB026A8-FD02-4FAB-94A2-B8E9EF12EA8B}" type="pres">
      <dgm:prSet presAssocID="{21EF2219-CB75-4559-B1B4-5B3BD7B0B895}" presName="spNode" presStyleCnt="0"/>
      <dgm:spPr/>
    </dgm:pt>
    <dgm:pt modelId="{290576A9-BBC6-4ACB-BC91-E58A9DE93C3B}" type="pres">
      <dgm:prSet presAssocID="{9DFBEC6D-505B-4D71-9B01-5157FFD96E61}" presName="sibTrans" presStyleLbl="sibTrans1D1" presStyleIdx="4" presStyleCnt="6"/>
      <dgm:spPr/>
      <dgm:t>
        <a:bodyPr/>
        <a:lstStyle/>
        <a:p>
          <a:endParaRPr lang="zh-CN" altLang="en-US"/>
        </a:p>
      </dgm:t>
    </dgm:pt>
    <dgm:pt modelId="{2B87A028-4AD3-4712-A6E0-F734DAA1A983}" type="pres">
      <dgm:prSet presAssocID="{604DF3BA-5F38-4B79-9E8B-AC152656665F}" presName="node" presStyleLbl="node1" presStyleIdx="5" presStyleCnt="6">
        <dgm:presLayoutVars>
          <dgm:bulletEnabled val="1"/>
        </dgm:presLayoutVars>
      </dgm:prSet>
      <dgm:spPr/>
      <dgm:t>
        <a:bodyPr/>
        <a:lstStyle/>
        <a:p>
          <a:endParaRPr lang="zh-CN" altLang="en-US"/>
        </a:p>
      </dgm:t>
    </dgm:pt>
    <dgm:pt modelId="{8ADAE79D-5256-459B-A73E-4F241DB78A67}" type="pres">
      <dgm:prSet presAssocID="{604DF3BA-5F38-4B79-9E8B-AC152656665F}" presName="spNode" presStyleCnt="0"/>
      <dgm:spPr/>
    </dgm:pt>
    <dgm:pt modelId="{59D16281-A954-4D3B-BE2F-69DF462A0E4C}" type="pres">
      <dgm:prSet presAssocID="{92DE5F04-0823-460B-9B08-3C86D7BC216C}" presName="sibTrans" presStyleLbl="sibTrans1D1" presStyleIdx="5" presStyleCnt="6"/>
      <dgm:spPr/>
      <dgm:t>
        <a:bodyPr/>
        <a:lstStyle/>
        <a:p>
          <a:endParaRPr lang="zh-CN" altLang="en-US"/>
        </a:p>
      </dgm:t>
    </dgm:pt>
  </dgm:ptLst>
  <dgm:cxnLst>
    <dgm:cxn modelId="{948A9C98-3A74-46E0-9C2D-F3E357D8E331}" type="presOf" srcId="{AAD30B2E-1EA3-4DFC-AC58-1548FDDA60D2}" destId="{1D54ED27-33CF-4E0A-A597-41E812E6A4EC}" srcOrd="0" destOrd="0" presId="urn:microsoft.com/office/officeart/2005/8/layout/cycle6"/>
    <dgm:cxn modelId="{53138297-0263-4C61-9206-BBE90F88374B}" type="presOf" srcId="{949FF1B4-AB76-4DB6-8466-5FCC60F43891}" destId="{B7743001-3376-4F57-8AD1-9B6B9BE21C43}" srcOrd="0" destOrd="0" presId="urn:microsoft.com/office/officeart/2005/8/layout/cycle6"/>
    <dgm:cxn modelId="{6DCA2FE1-C4CC-430D-B36D-E4E98F58EDB4}" type="presOf" srcId="{FCD0639B-9413-485C-BF4A-FE6FB7A7B1A4}" destId="{ACDF7377-80BD-42EE-B42C-FFB9AE418EFB}" srcOrd="0" destOrd="0" presId="urn:microsoft.com/office/officeart/2005/8/layout/cycle6"/>
    <dgm:cxn modelId="{43313A13-CDCC-4166-BAD2-6D372BBF3BA7}" srcId="{949FF1B4-AB76-4DB6-8466-5FCC60F43891}" destId="{E24D1556-C62B-4BCB-B22E-DCB7ECEACB8A}" srcOrd="2" destOrd="0" parTransId="{0C2FF1A7-65B0-403D-BEBA-8C02E0E65348}" sibTransId="{AAD30B2E-1EA3-4DFC-AC58-1548FDDA60D2}"/>
    <dgm:cxn modelId="{267341FA-3180-484B-A313-378D668AEB82}" type="presOf" srcId="{9DFBEC6D-505B-4D71-9B01-5157FFD96E61}" destId="{290576A9-BBC6-4ACB-BC91-E58A9DE93C3B}" srcOrd="0" destOrd="0" presId="urn:microsoft.com/office/officeart/2005/8/layout/cycle6"/>
    <dgm:cxn modelId="{29CA6AEE-E1E4-4C4D-80E1-858332C4AD5E}" srcId="{949FF1B4-AB76-4DB6-8466-5FCC60F43891}" destId="{7A3C054C-6464-412E-8B6D-365E6C1BF73B}" srcOrd="3" destOrd="0" parTransId="{D8E6F105-0AA2-4463-887D-00D95A4D216D}" sibTransId="{FCD0639B-9413-485C-BF4A-FE6FB7A7B1A4}"/>
    <dgm:cxn modelId="{2FE9132C-DE9D-4B54-9962-79A8F5303250}" srcId="{949FF1B4-AB76-4DB6-8466-5FCC60F43891}" destId="{26809EE0-3755-4A38-8819-E0C25B66573D}" srcOrd="0" destOrd="0" parTransId="{9299948A-8387-4020-846D-B8F5CA35EE6C}" sibTransId="{C7FB6FD2-5535-4999-8A40-6EDD24B08F91}"/>
    <dgm:cxn modelId="{21654535-4EA3-476A-BD04-861B4AB3202B}" type="presOf" srcId="{3A49498C-7EA7-4BC9-8D14-588D304A23FE}" destId="{3A5F5389-3C35-4F10-A83B-136666CA99B7}" srcOrd="0" destOrd="0" presId="urn:microsoft.com/office/officeart/2005/8/layout/cycle6"/>
    <dgm:cxn modelId="{F0FA1C09-F45D-418F-8CA5-C8D24BDA9788}" srcId="{949FF1B4-AB76-4DB6-8466-5FCC60F43891}" destId="{21EF2219-CB75-4559-B1B4-5B3BD7B0B895}" srcOrd="4" destOrd="0" parTransId="{6A2F89BD-BFA5-4A78-80AF-B50FAEB6A839}" sibTransId="{9DFBEC6D-505B-4D71-9B01-5157FFD96E61}"/>
    <dgm:cxn modelId="{C4B54E17-90C8-42C3-8850-10C837E0CC1B}" type="presOf" srcId="{7A3C054C-6464-412E-8B6D-365E6C1BF73B}" destId="{451F381F-1780-41AB-B7B4-EAD7975D84B6}" srcOrd="0" destOrd="0" presId="urn:microsoft.com/office/officeart/2005/8/layout/cycle6"/>
    <dgm:cxn modelId="{D82535A9-7BEC-454A-94CC-089D7B891056}" type="presOf" srcId="{604DF3BA-5F38-4B79-9E8B-AC152656665F}" destId="{2B87A028-4AD3-4712-A6E0-F734DAA1A983}" srcOrd="0" destOrd="0" presId="urn:microsoft.com/office/officeart/2005/8/layout/cycle6"/>
    <dgm:cxn modelId="{37913C9D-0731-4E41-9587-C6D06B691BF5}" type="presOf" srcId="{92DE5F04-0823-460B-9B08-3C86D7BC216C}" destId="{59D16281-A954-4D3B-BE2F-69DF462A0E4C}" srcOrd="0" destOrd="0" presId="urn:microsoft.com/office/officeart/2005/8/layout/cycle6"/>
    <dgm:cxn modelId="{AB7E4D9A-6884-4EC6-B6C5-F3A5D61F8DE2}" srcId="{949FF1B4-AB76-4DB6-8466-5FCC60F43891}" destId="{3A49498C-7EA7-4BC9-8D14-588D304A23FE}" srcOrd="1" destOrd="0" parTransId="{B3266F14-3543-463E-97AA-13E228E12F74}" sibTransId="{696C2D3E-5939-485A-9431-2AA6F32AF6AD}"/>
    <dgm:cxn modelId="{4AC14F99-4BBC-4240-996C-8B0F73A308AC}" type="presOf" srcId="{696C2D3E-5939-485A-9431-2AA6F32AF6AD}" destId="{8E670E40-182A-4A5C-82DB-9FB1EDB6179A}" srcOrd="0" destOrd="0" presId="urn:microsoft.com/office/officeart/2005/8/layout/cycle6"/>
    <dgm:cxn modelId="{5A55F633-95A1-4B4F-80DF-E1305F6DC80B}" type="presOf" srcId="{C7FB6FD2-5535-4999-8A40-6EDD24B08F91}" destId="{054D83A7-5DB8-4311-9413-A982FC00A9E6}" srcOrd="0" destOrd="0" presId="urn:microsoft.com/office/officeart/2005/8/layout/cycle6"/>
    <dgm:cxn modelId="{BEE500A6-5100-411E-9CEA-63F70704F1BC}" type="presOf" srcId="{21EF2219-CB75-4559-B1B4-5B3BD7B0B895}" destId="{3DD58613-A8D4-4E9A-BB2C-FE64ADC032CB}" srcOrd="0" destOrd="0" presId="urn:microsoft.com/office/officeart/2005/8/layout/cycle6"/>
    <dgm:cxn modelId="{FDF1E6FB-ED61-4A77-8EDB-6B9BAEA5B121}" type="presOf" srcId="{E24D1556-C62B-4BCB-B22E-DCB7ECEACB8A}" destId="{7D657718-C398-4624-A383-AFBD88DD79A9}" srcOrd="0" destOrd="0" presId="urn:microsoft.com/office/officeart/2005/8/layout/cycle6"/>
    <dgm:cxn modelId="{FA638726-7A11-4C56-899E-B6F33254A8A2}" type="presOf" srcId="{26809EE0-3755-4A38-8819-E0C25B66573D}" destId="{9B1A0162-762A-4B92-B479-8F740698804B}" srcOrd="0" destOrd="0" presId="urn:microsoft.com/office/officeart/2005/8/layout/cycle6"/>
    <dgm:cxn modelId="{3CBC2D7D-6B6A-48D1-BDC1-44B8B850E2B6}" srcId="{949FF1B4-AB76-4DB6-8466-5FCC60F43891}" destId="{604DF3BA-5F38-4B79-9E8B-AC152656665F}" srcOrd="5" destOrd="0" parTransId="{71883AD9-1C33-4346-A360-0B6929FB9673}" sibTransId="{92DE5F04-0823-460B-9B08-3C86D7BC216C}"/>
    <dgm:cxn modelId="{9916106C-97C5-4690-8C82-CF3B16916C2E}" type="presParOf" srcId="{B7743001-3376-4F57-8AD1-9B6B9BE21C43}" destId="{9B1A0162-762A-4B92-B479-8F740698804B}" srcOrd="0" destOrd="0" presId="urn:microsoft.com/office/officeart/2005/8/layout/cycle6"/>
    <dgm:cxn modelId="{7E85B910-FF49-45DB-A195-C611554439AC}" type="presParOf" srcId="{B7743001-3376-4F57-8AD1-9B6B9BE21C43}" destId="{A77493FA-87A8-4DA1-BE94-FD7174CF0E33}" srcOrd="1" destOrd="0" presId="urn:microsoft.com/office/officeart/2005/8/layout/cycle6"/>
    <dgm:cxn modelId="{C1110644-AC2E-4C60-8B58-3CC46A691AD6}" type="presParOf" srcId="{B7743001-3376-4F57-8AD1-9B6B9BE21C43}" destId="{054D83A7-5DB8-4311-9413-A982FC00A9E6}" srcOrd="2" destOrd="0" presId="urn:microsoft.com/office/officeart/2005/8/layout/cycle6"/>
    <dgm:cxn modelId="{B3268644-604C-40FF-B55A-0432C2E48C20}" type="presParOf" srcId="{B7743001-3376-4F57-8AD1-9B6B9BE21C43}" destId="{3A5F5389-3C35-4F10-A83B-136666CA99B7}" srcOrd="3" destOrd="0" presId="urn:microsoft.com/office/officeart/2005/8/layout/cycle6"/>
    <dgm:cxn modelId="{6613965F-747A-473B-B364-15D8FA2ADF56}" type="presParOf" srcId="{B7743001-3376-4F57-8AD1-9B6B9BE21C43}" destId="{1B5F1C08-2DB1-4229-91C3-8ACCB434F94C}" srcOrd="4" destOrd="0" presId="urn:microsoft.com/office/officeart/2005/8/layout/cycle6"/>
    <dgm:cxn modelId="{FCC47AEA-0217-45AE-915E-5D9829AF0786}" type="presParOf" srcId="{B7743001-3376-4F57-8AD1-9B6B9BE21C43}" destId="{8E670E40-182A-4A5C-82DB-9FB1EDB6179A}" srcOrd="5" destOrd="0" presId="urn:microsoft.com/office/officeart/2005/8/layout/cycle6"/>
    <dgm:cxn modelId="{FF24C37B-8B64-4163-89D0-1B6339ADCB18}" type="presParOf" srcId="{B7743001-3376-4F57-8AD1-9B6B9BE21C43}" destId="{7D657718-C398-4624-A383-AFBD88DD79A9}" srcOrd="6" destOrd="0" presId="urn:microsoft.com/office/officeart/2005/8/layout/cycle6"/>
    <dgm:cxn modelId="{EC3D8B2B-1EEA-4770-BBA8-BFDBE83E29C2}" type="presParOf" srcId="{B7743001-3376-4F57-8AD1-9B6B9BE21C43}" destId="{D9BCD40F-8827-4995-A7CE-375FBB371182}" srcOrd="7" destOrd="0" presId="urn:microsoft.com/office/officeart/2005/8/layout/cycle6"/>
    <dgm:cxn modelId="{5B03D59B-E631-4FA9-8C76-B7ECA3B89303}" type="presParOf" srcId="{B7743001-3376-4F57-8AD1-9B6B9BE21C43}" destId="{1D54ED27-33CF-4E0A-A597-41E812E6A4EC}" srcOrd="8" destOrd="0" presId="urn:microsoft.com/office/officeart/2005/8/layout/cycle6"/>
    <dgm:cxn modelId="{B33E0A02-4CB7-4346-95F1-BAC0EDB57293}" type="presParOf" srcId="{B7743001-3376-4F57-8AD1-9B6B9BE21C43}" destId="{451F381F-1780-41AB-B7B4-EAD7975D84B6}" srcOrd="9" destOrd="0" presId="urn:microsoft.com/office/officeart/2005/8/layout/cycle6"/>
    <dgm:cxn modelId="{F3BEF6BC-C125-4B45-8479-0B999FA715C0}" type="presParOf" srcId="{B7743001-3376-4F57-8AD1-9B6B9BE21C43}" destId="{0C267778-6501-4589-892E-788BCD22C66B}" srcOrd="10" destOrd="0" presId="urn:microsoft.com/office/officeart/2005/8/layout/cycle6"/>
    <dgm:cxn modelId="{DDD99CEB-E75D-4CE6-8BAA-50BC89B3EEE0}" type="presParOf" srcId="{B7743001-3376-4F57-8AD1-9B6B9BE21C43}" destId="{ACDF7377-80BD-42EE-B42C-FFB9AE418EFB}" srcOrd="11" destOrd="0" presId="urn:microsoft.com/office/officeart/2005/8/layout/cycle6"/>
    <dgm:cxn modelId="{1BCF9C21-8518-4399-BF6A-F8744AE38A8B}" type="presParOf" srcId="{B7743001-3376-4F57-8AD1-9B6B9BE21C43}" destId="{3DD58613-A8D4-4E9A-BB2C-FE64ADC032CB}" srcOrd="12" destOrd="0" presId="urn:microsoft.com/office/officeart/2005/8/layout/cycle6"/>
    <dgm:cxn modelId="{0D603F02-007F-4A01-A8CC-FD388E589AC7}" type="presParOf" srcId="{B7743001-3376-4F57-8AD1-9B6B9BE21C43}" destId="{BBB026A8-FD02-4FAB-94A2-B8E9EF12EA8B}" srcOrd="13" destOrd="0" presId="urn:microsoft.com/office/officeart/2005/8/layout/cycle6"/>
    <dgm:cxn modelId="{980A176F-C921-4184-920F-E2009231DE73}" type="presParOf" srcId="{B7743001-3376-4F57-8AD1-9B6B9BE21C43}" destId="{290576A9-BBC6-4ACB-BC91-E58A9DE93C3B}" srcOrd="14" destOrd="0" presId="urn:microsoft.com/office/officeart/2005/8/layout/cycle6"/>
    <dgm:cxn modelId="{F530AD9C-7B45-4B23-8ADD-416746CD432E}" type="presParOf" srcId="{B7743001-3376-4F57-8AD1-9B6B9BE21C43}" destId="{2B87A028-4AD3-4712-A6E0-F734DAA1A983}" srcOrd="15" destOrd="0" presId="urn:microsoft.com/office/officeart/2005/8/layout/cycle6"/>
    <dgm:cxn modelId="{DDFA3A2D-C7D6-49C6-B4F4-D95FCBC2EB0B}" type="presParOf" srcId="{B7743001-3376-4F57-8AD1-9B6B9BE21C43}" destId="{8ADAE79D-5256-459B-A73E-4F241DB78A67}" srcOrd="16" destOrd="0" presId="urn:microsoft.com/office/officeart/2005/8/layout/cycle6"/>
    <dgm:cxn modelId="{8C30AA87-4BF9-4D7C-BBAC-FE254859AFB7}" type="presParOf" srcId="{B7743001-3376-4F57-8AD1-9B6B9BE21C43}" destId="{59D16281-A954-4D3B-BE2F-69DF462A0E4C}" srcOrd="17" destOrd="0" presId="urn:microsoft.com/office/officeart/2005/8/layout/cycle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FCD0982-855B-4C5C-B2E1-46C0E0A323F1}">
      <dsp:nvSpPr>
        <dsp:cNvPr id="0" name=""/>
        <dsp:cNvSpPr/>
      </dsp:nvSpPr>
      <dsp:spPr>
        <a:xfrm>
          <a:off x="0" y="217149"/>
          <a:ext cx="1327647" cy="796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zh-CN" sz="1800" kern="1200" dirty="0" smtClean="0">
              <a:latin typeface="黑体" pitchFamily="49" charset="-122"/>
              <a:ea typeface="黑体" pitchFamily="49" charset="-122"/>
            </a:rPr>
            <a:t>缺乏标</a:t>
          </a:r>
          <a:endParaRPr lang="en-US" altLang="zh-CN" sz="1800" kern="1200" dirty="0" smtClean="0">
            <a:latin typeface="黑体" pitchFamily="49" charset="-122"/>
            <a:ea typeface="黑体" pitchFamily="49" charset="-122"/>
          </a:endParaRPr>
        </a:p>
        <a:p>
          <a:pPr lvl="0" algn="ctr" defTabSz="800100">
            <a:lnSpc>
              <a:spcPct val="90000"/>
            </a:lnSpc>
            <a:spcBef>
              <a:spcPct val="0"/>
            </a:spcBef>
            <a:spcAft>
              <a:spcPct val="35000"/>
            </a:spcAft>
          </a:pPr>
          <a:r>
            <a:rPr lang="zh-CN" altLang="zh-CN" sz="1800" kern="1200" dirty="0" smtClean="0">
              <a:latin typeface="黑体" pitchFamily="49" charset="-122"/>
              <a:ea typeface="黑体" pitchFamily="49" charset="-122"/>
            </a:rPr>
            <a:t>准化</a:t>
          </a:r>
          <a:endParaRPr lang="zh-CN" altLang="en-US" sz="1800" kern="1200" dirty="0"/>
        </a:p>
      </dsp:txBody>
      <dsp:txXfrm>
        <a:off x="0" y="217149"/>
        <a:ext cx="1327647" cy="796588"/>
      </dsp:txXfrm>
    </dsp:sp>
    <dsp:sp modelId="{581CA09E-364B-4515-B36C-F04F7C11ADD5}">
      <dsp:nvSpPr>
        <dsp:cNvPr id="0" name=""/>
        <dsp:cNvSpPr/>
      </dsp:nvSpPr>
      <dsp:spPr>
        <a:xfrm>
          <a:off x="1460412" y="217149"/>
          <a:ext cx="1327647" cy="796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zh-CN" sz="1800" kern="1200" dirty="0" smtClean="0">
              <a:latin typeface="黑体" pitchFamily="49" charset="-122"/>
              <a:ea typeface="黑体" pitchFamily="49" charset="-122"/>
            </a:rPr>
            <a:t>组织不良</a:t>
          </a:r>
          <a:endParaRPr lang="zh-CN" altLang="en-US" sz="1800" kern="1200" dirty="0"/>
        </a:p>
      </dsp:txBody>
      <dsp:txXfrm>
        <a:off x="1460412" y="217149"/>
        <a:ext cx="1327647" cy="796588"/>
      </dsp:txXfrm>
    </dsp:sp>
    <dsp:sp modelId="{18397D6B-E725-471D-8698-50CA229C9342}">
      <dsp:nvSpPr>
        <dsp:cNvPr id="0" name=""/>
        <dsp:cNvSpPr/>
      </dsp:nvSpPr>
      <dsp:spPr>
        <a:xfrm>
          <a:off x="2920824" y="217149"/>
          <a:ext cx="1327647" cy="796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zh-CN" sz="1800" kern="1200" dirty="0" smtClean="0">
              <a:latin typeface="黑体" pitchFamily="49" charset="-122"/>
              <a:ea typeface="黑体" pitchFamily="49" charset="-122"/>
            </a:rPr>
            <a:t>员工素质</a:t>
          </a:r>
          <a:endParaRPr lang="en-US" altLang="zh-CN" sz="1800" kern="1200" dirty="0" smtClean="0">
            <a:latin typeface="黑体" pitchFamily="49" charset="-122"/>
            <a:ea typeface="黑体" pitchFamily="49" charset="-122"/>
          </a:endParaRPr>
        </a:p>
        <a:p>
          <a:pPr lvl="0" algn="ctr" defTabSz="800100">
            <a:lnSpc>
              <a:spcPct val="90000"/>
            </a:lnSpc>
            <a:spcBef>
              <a:spcPct val="0"/>
            </a:spcBef>
            <a:spcAft>
              <a:spcPct val="35000"/>
            </a:spcAft>
          </a:pPr>
          <a:r>
            <a:rPr lang="zh-CN" altLang="zh-CN" sz="1800" kern="1200" dirty="0" smtClean="0">
              <a:latin typeface="黑体" pitchFamily="49" charset="-122"/>
              <a:ea typeface="黑体" pitchFamily="49" charset="-122"/>
            </a:rPr>
            <a:t>较低</a:t>
          </a:r>
          <a:endParaRPr lang="zh-CN" altLang="en-US" sz="1800" kern="1200" dirty="0"/>
        </a:p>
      </dsp:txBody>
      <dsp:txXfrm>
        <a:off x="2920824" y="217149"/>
        <a:ext cx="1327647" cy="796588"/>
      </dsp:txXfrm>
    </dsp:sp>
    <dsp:sp modelId="{2777BA82-10C1-4B65-B0F3-D40CCDC370C7}">
      <dsp:nvSpPr>
        <dsp:cNvPr id="0" name=""/>
        <dsp:cNvSpPr/>
      </dsp:nvSpPr>
      <dsp:spPr>
        <a:xfrm>
          <a:off x="730206" y="1146502"/>
          <a:ext cx="1327647" cy="796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zh-CN" sz="1800" kern="1200" dirty="0" smtClean="0">
              <a:latin typeface="黑体" pitchFamily="49" charset="-122"/>
              <a:ea typeface="黑体" pitchFamily="49" charset="-122"/>
            </a:rPr>
            <a:t>缺乏计划性</a:t>
          </a:r>
          <a:endParaRPr lang="zh-CN" altLang="en-US" sz="1800" kern="1200" dirty="0"/>
        </a:p>
      </dsp:txBody>
      <dsp:txXfrm>
        <a:off x="730206" y="1146502"/>
        <a:ext cx="1327647" cy="796588"/>
      </dsp:txXfrm>
    </dsp:sp>
    <dsp:sp modelId="{73564FD3-E623-44E6-BD17-CCA980C9266D}">
      <dsp:nvSpPr>
        <dsp:cNvPr id="0" name=""/>
        <dsp:cNvSpPr/>
      </dsp:nvSpPr>
      <dsp:spPr>
        <a:xfrm>
          <a:off x="2190618" y="1146502"/>
          <a:ext cx="1327647" cy="796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zh-CN" altLang="zh-CN" sz="1800" kern="1200" dirty="0" smtClean="0">
              <a:latin typeface="黑体" pitchFamily="49" charset="-122"/>
              <a:ea typeface="黑体" pitchFamily="49" charset="-122"/>
            </a:rPr>
            <a:t>控制工作</a:t>
          </a:r>
          <a:endParaRPr lang="en-US" altLang="zh-CN" sz="1800" kern="1200" dirty="0" smtClean="0">
            <a:latin typeface="黑体" pitchFamily="49" charset="-122"/>
            <a:ea typeface="黑体" pitchFamily="49" charset="-122"/>
          </a:endParaRPr>
        </a:p>
        <a:p>
          <a:pPr lvl="0" algn="ctr" defTabSz="800100">
            <a:lnSpc>
              <a:spcPct val="90000"/>
            </a:lnSpc>
            <a:spcBef>
              <a:spcPct val="0"/>
            </a:spcBef>
            <a:spcAft>
              <a:spcPct val="35000"/>
            </a:spcAft>
          </a:pPr>
          <a:r>
            <a:rPr lang="zh-CN" altLang="zh-CN" sz="1800" kern="1200" dirty="0" smtClean="0">
              <a:latin typeface="黑体" pitchFamily="49" charset="-122"/>
              <a:ea typeface="黑体" pitchFamily="49" charset="-122"/>
            </a:rPr>
            <a:t>不良</a:t>
          </a:r>
          <a:endParaRPr lang="zh-CN" altLang="en-US" sz="1800" kern="1200" dirty="0"/>
        </a:p>
      </dsp:txBody>
      <dsp:txXfrm>
        <a:off x="2190618" y="1146502"/>
        <a:ext cx="1327647" cy="79658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A0162-762A-4B92-B479-8F740698804B}">
      <dsp:nvSpPr>
        <dsp:cNvPr id="0" name=""/>
        <dsp:cNvSpPr/>
      </dsp:nvSpPr>
      <dsp:spPr>
        <a:xfrm>
          <a:off x="2214392" y="1840"/>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mj-lt"/>
            <a:buAutoNum type="arabicPeriod"/>
          </a:pPr>
          <a:r>
            <a:rPr lang="zh-CN" sz="1200" kern="1200" dirty="0"/>
            <a:t>运输管理</a:t>
          </a:r>
          <a:endParaRPr lang="zh-CN" altLang="en-US" sz="1200" kern="1200" dirty="0"/>
        </a:p>
      </dsp:txBody>
      <dsp:txXfrm>
        <a:off x="2214392" y="1840"/>
        <a:ext cx="779455" cy="506646"/>
      </dsp:txXfrm>
    </dsp:sp>
    <dsp:sp modelId="{054D83A7-5DB8-4311-9413-A982FC00A9E6}">
      <dsp:nvSpPr>
        <dsp:cNvPr id="0" name=""/>
        <dsp:cNvSpPr/>
      </dsp:nvSpPr>
      <dsp:spPr>
        <a:xfrm>
          <a:off x="1411235" y="255163"/>
          <a:ext cx="2385768" cy="2385768"/>
        </a:xfrm>
        <a:custGeom>
          <a:avLst/>
          <a:gdLst/>
          <a:ahLst/>
          <a:cxnLst/>
          <a:rect l="0" t="0" r="0" b="0"/>
          <a:pathLst>
            <a:path>
              <a:moveTo>
                <a:pt x="1587585" y="67191"/>
              </a:moveTo>
              <a:arcTo wR="1192884" hR="1192884" stAng="17359331" swAng="1499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5F5389-3C35-4F10-A83B-136666CA99B7}">
      <dsp:nvSpPr>
        <dsp:cNvPr id="0" name=""/>
        <dsp:cNvSpPr/>
      </dsp:nvSpPr>
      <dsp:spPr>
        <a:xfrm>
          <a:off x="3247460" y="598282"/>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mj-lt"/>
            <a:buNone/>
          </a:pPr>
          <a:r>
            <a:rPr lang="en-US" altLang="zh-CN" sz="1200" kern="1200" dirty="0"/>
            <a:t>2.</a:t>
          </a:r>
          <a:r>
            <a:rPr lang="zh-CN" sz="1200" kern="1200" dirty="0"/>
            <a:t>入库准备</a:t>
          </a:r>
          <a:endParaRPr lang="zh-CN" altLang="en-US" sz="1200" kern="1200" dirty="0"/>
        </a:p>
      </dsp:txBody>
      <dsp:txXfrm>
        <a:off x="3247460" y="598282"/>
        <a:ext cx="779455" cy="506646"/>
      </dsp:txXfrm>
    </dsp:sp>
    <dsp:sp modelId="{8E670E40-182A-4A5C-82DB-9FB1EDB6179A}">
      <dsp:nvSpPr>
        <dsp:cNvPr id="0" name=""/>
        <dsp:cNvSpPr/>
      </dsp:nvSpPr>
      <dsp:spPr>
        <a:xfrm>
          <a:off x="1411235" y="255163"/>
          <a:ext cx="2385768" cy="2385768"/>
        </a:xfrm>
        <a:custGeom>
          <a:avLst/>
          <a:gdLst/>
          <a:ahLst/>
          <a:cxnLst/>
          <a:rect l="0" t="0" r="0" b="0"/>
          <a:pathLst>
            <a:path>
              <a:moveTo>
                <a:pt x="2337311" y="856343"/>
              </a:moveTo>
              <a:arcTo wR="1192884" hR="1192884" stAng="20616780" swAng="1966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657718-C398-4624-A383-AFBD88DD79A9}">
      <dsp:nvSpPr>
        <dsp:cNvPr id="0" name=""/>
        <dsp:cNvSpPr/>
      </dsp:nvSpPr>
      <dsp:spPr>
        <a:xfrm>
          <a:off x="3247460" y="1791166"/>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mj-lt"/>
            <a:buNone/>
          </a:pPr>
          <a:r>
            <a:rPr lang="en-US" altLang="zh-CN" sz="1200" kern="1200" dirty="0"/>
            <a:t>3.</a:t>
          </a:r>
          <a:r>
            <a:rPr lang="zh-CN" sz="1200" kern="1200" dirty="0"/>
            <a:t>入库接受</a:t>
          </a:r>
          <a:endParaRPr lang="zh-CN" altLang="en-US" sz="1200" kern="1200" dirty="0"/>
        </a:p>
      </dsp:txBody>
      <dsp:txXfrm>
        <a:off x="3247460" y="1791166"/>
        <a:ext cx="779455" cy="506646"/>
      </dsp:txXfrm>
    </dsp:sp>
    <dsp:sp modelId="{1D54ED27-33CF-4E0A-A597-41E812E6A4EC}">
      <dsp:nvSpPr>
        <dsp:cNvPr id="0" name=""/>
        <dsp:cNvSpPr/>
      </dsp:nvSpPr>
      <dsp:spPr>
        <a:xfrm>
          <a:off x="1411235" y="255163"/>
          <a:ext cx="2385768" cy="2385768"/>
        </a:xfrm>
        <a:custGeom>
          <a:avLst/>
          <a:gdLst/>
          <a:ahLst/>
          <a:cxnLst/>
          <a:rect l="0" t="0" r="0" b="0"/>
          <a:pathLst>
            <a:path>
              <a:moveTo>
                <a:pt x="2026305" y="2046336"/>
              </a:moveTo>
              <a:arcTo wR="1192884" hR="1192884" stAng="2740821" swAng="1499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1F381F-1780-41AB-B7B4-EAD7975D84B6}">
      <dsp:nvSpPr>
        <dsp:cNvPr id="0" name=""/>
        <dsp:cNvSpPr/>
      </dsp:nvSpPr>
      <dsp:spPr>
        <a:xfrm>
          <a:off x="2214392" y="2387609"/>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mj-lt"/>
            <a:buNone/>
          </a:pPr>
          <a:r>
            <a:rPr lang="en-US" altLang="zh-CN" sz="1200" kern="1200" dirty="0"/>
            <a:t>4.</a:t>
          </a:r>
          <a:r>
            <a:rPr lang="zh-CN" sz="1200" kern="1200" dirty="0"/>
            <a:t>搬运卸货</a:t>
          </a:r>
          <a:endParaRPr lang="zh-CN" altLang="en-US" sz="1200" kern="1200" dirty="0"/>
        </a:p>
      </dsp:txBody>
      <dsp:txXfrm>
        <a:off x="2214392" y="2387609"/>
        <a:ext cx="779455" cy="506646"/>
      </dsp:txXfrm>
    </dsp:sp>
    <dsp:sp modelId="{ACDF7377-80BD-42EE-B42C-FFB9AE418EFB}">
      <dsp:nvSpPr>
        <dsp:cNvPr id="0" name=""/>
        <dsp:cNvSpPr/>
      </dsp:nvSpPr>
      <dsp:spPr>
        <a:xfrm>
          <a:off x="1411235" y="255163"/>
          <a:ext cx="2385768" cy="2385768"/>
        </a:xfrm>
        <a:custGeom>
          <a:avLst/>
          <a:gdLst/>
          <a:ahLst/>
          <a:cxnLst/>
          <a:rect l="0" t="0" r="0" b="0"/>
          <a:pathLst>
            <a:path>
              <a:moveTo>
                <a:pt x="798183" y="2318576"/>
              </a:moveTo>
              <a:arcTo wR="1192884" hR="1192884" stAng="6559331" swAng="1499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D58613-A8D4-4E9A-BB2C-FE64ADC032CB}">
      <dsp:nvSpPr>
        <dsp:cNvPr id="0" name=""/>
        <dsp:cNvSpPr/>
      </dsp:nvSpPr>
      <dsp:spPr>
        <a:xfrm>
          <a:off x="1181324" y="1791166"/>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mj-lt"/>
            <a:buNone/>
          </a:pPr>
          <a:r>
            <a:rPr lang="en-US" altLang="zh-CN" sz="1200" kern="1200" dirty="0"/>
            <a:t>5.</a:t>
          </a:r>
          <a:r>
            <a:rPr lang="zh-CN" sz="1200" kern="1200" dirty="0"/>
            <a:t>物资出库</a:t>
          </a:r>
          <a:endParaRPr lang="zh-CN" altLang="en-US" sz="1200" kern="1200" dirty="0"/>
        </a:p>
      </dsp:txBody>
      <dsp:txXfrm>
        <a:off x="1181324" y="1791166"/>
        <a:ext cx="779455" cy="506646"/>
      </dsp:txXfrm>
    </dsp:sp>
    <dsp:sp modelId="{290576A9-BBC6-4ACB-BC91-E58A9DE93C3B}">
      <dsp:nvSpPr>
        <dsp:cNvPr id="0" name=""/>
        <dsp:cNvSpPr/>
      </dsp:nvSpPr>
      <dsp:spPr>
        <a:xfrm>
          <a:off x="1411235" y="255163"/>
          <a:ext cx="2385768" cy="2385768"/>
        </a:xfrm>
        <a:custGeom>
          <a:avLst/>
          <a:gdLst/>
          <a:ahLst/>
          <a:cxnLst/>
          <a:rect l="0" t="0" r="0" b="0"/>
          <a:pathLst>
            <a:path>
              <a:moveTo>
                <a:pt x="48457" y="1529425"/>
              </a:moveTo>
              <a:arcTo wR="1192884" hR="1192884" stAng="9816780" swAng="1966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87A028-4AD3-4712-A6E0-F734DAA1A983}">
      <dsp:nvSpPr>
        <dsp:cNvPr id="0" name=""/>
        <dsp:cNvSpPr/>
      </dsp:nvSpPr>
      <dsp:spPr>
        <a:xfrm>
          <a:off x="1181324" y="598282"/>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buFont typeface="+mj-lt"/>
            <a:buNone/>
          </a:pPr>
          <a:r>
            <a:rPr lang="en-US" altLang="zh-CN" sz="1200" kern="1200" dirty="0"/>
            <a:t>6.</a:t>
          </a:r>
          <a:r>
            <a:rPr lang="zh-CN" sz="1200" kern="1200" dirty="0"/>
            <a:t>退补物资</a:t>
          </a:r>
          <a:endParaRPr lang="zh-CN" altLang="en-US" sz="1200" kern="1200" dirty="0"/>
        </a:p>
      </dsp:txBody>
      <dsp:txXfrm>
        <a:off x="1181324" y="598282"/>
        <a:ext cx="779455" cy="506646"/>
      </dsp:txXfrm>
    </dsp:sp>
    <dsp:sp modelId="{59D16281-A954-4D3B-BE2F-69DF462A0E4C}">
      <dsp:nvSpPr>
        <dsp:cNvPr id="0" name=""/>
        <dsp:cNvSpPr/>
      </dsp:nvSpPr>
      <dsp:spPr>
        <a:xfrm>
          <a:off x="1411235" y="255163"/>
          <a:ext cx="2385768" cy="2385768"/>
        </a:xfrm>
        <a:custGeom>
          <a:avLst/>
          <a:gdLst/>
          <a:ahLst/>
          <a:cxnLst/>
          <a:rect l="0" t="0" r="0" b="0"/>
          <a:pathLst>
            <a:path>
              <a:moveTo>
                <a:pt x="359462" y="339431"/>
              </a:moveTo>
              <a:arcTo wR="1192884" hR="1192884" stAng="13540821" swAng="1499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EF9266-E7B7-4B0D-A898-5AE9365CCF71}">
      <dsp:nvSpPr>
        <dsp:cNvPr id="0" name=""/>
        <dsp:cNvSpPr/>
      </dsp:nvSpPr>
      <dsp:spPr>
        <a:xfrm>
          <a:off x="448" y="35"/>
          <a:ext cx="3911198" cy="7036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buFont typeface="+mj-lt"/>
            <a:buAutoNum type="arabicPeriod"/>
          </a:pPr>
          <a:r>
            <a:rPr lang="zh-CN" sz="2900" kern="1200" dirty="0"/>
            <a:t>销售费用预算</a:t>
          </a:r>
          <a:endParaRPr lang="zh-CN" altLang="en-US" sz="2900" kern="1200" dirty="0"/>
        </a:p>
      </dsp:txBody>
      <dsp:txXfrm>
        <a:off x="448" y="35"/>
        <a:ext cx="3911198" cy="703605"/>
      </dsp:txXfrm>
    </dsp:sp>
    <dsp:sp modelId="{3B4AEE96-3FDE-42AA-B207-DD83A377494B}">
      <dsp:nvSpPr>
        <dsp:cNvPr id="0" name=""/>
        <dsp:cNvSpPr/>
      </dsp:nvSpPr>
      <dsp:spPr>
        <a:xfrm>
          <a:off x="448" y="772209"/>
          <a:ext cx="2554915" cy="7036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2.</a:t>
          </a:r>
          <a:r>
            <a:rPr lang="zh-CN" sz="1700" kern="1200" dirty="0"/>
            <a:t>控制市场推广费</a:t>
          </a:r>
          <a:endParaRPr lang="zh-CN" altLang="en-US" sz="1700" kern="1200" dirty="0"/>
        </a:p>
      </dsp:txBody>
      <dsp:txXfrm>
        <a:off x="448" y="772209"/>
        <a:ext cx="2554915" cy="703605"/>
      </dsp:txXfrm>
    </dsp:sp>
    <dsp:sp modelId="{5BC6A09B-52AD-4670-92AF-4B2ABC82E508}">
      <dsp:nvSpPr>
        <dsp:cNvPr id="0" name=""/>
        <dsp:cNvSpPr/>
      </dsp:nvSpPr>
      <dsp:spPr>
        <a:xfrm>
          <a:off x="448" y="1544383"/>
          <a:ext cx="1251183" cy="7036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4.</a:t>
          </a:r>
          <a:r>
            <a:rPr lang="zh-CN" sz="1700" kern="1200" dirty="0"/>
            <a:t>减少售后服务费用</a:t>
          </a:r>
          <a:endParaRPr lang="zh-CN" altLang="en-US" sz="1700" kern="1200" dirty="0"/>
        </a:p>
      </dsp:txBody>
      <dsp:txXfrm>
        <a:off x="448" y="1544383"/>
        <a:ext cx="1251183" cy="703605"/>
      </dsp:txXfrm>
    </dsp:sp>
    <dsp:sp modelId="{9D1B092F-9F9D-494C-B3A5-D9E6231327CE}">
      <dsp:nvSpPr>
        <dsp:cNvPr id="0" name=""/>
        <dsp:cNvSpPr/>
      </dsp:nvSpPr>
      <dsp:spPr>
        <a:xfrm>
          <a:off x="1304181" y="1544383"/>
          <a:ext cx="1251183" cy="7036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5.</a:t>
          </a:r>
          <a:r>
            <a:rPr lang="zh-CN" sz="1700" kern="1200" dirty="0"/>
            <a:t>销售人员费用控制</a:t>
          </a:r>
          <a:endParaRPr lang="zh-CN" altLang="en-US" sz="1700" kern="1200" dirty="0"/>
        </a:p>
      </dsp:txBody>
      <dsp:txXfrm>
        <a:off x="1304181" y="1544383"/>
        <a:ext cx="1251183" cy="703605"/>
      </dsp:txXfrm>
    </dsp:sp>
    <dsp:sp modelId="{8A9DA121-9633-4582-879F-83B1265D0A4C}">
      <dsp:nvSpPr>
        <dsp:cNvPr id="0" name=""/>
        <dsp:cNvSpPr/>
      </dsp:nvSpPr>
      <dsp:spPr>
        <a:xfrm>
          <a:off x="2660464" y="772209"/>
          <a:ext cx="1251183" cy="7036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3.</a:t>
          </a:r>
          <a:r>
            <a:rPr lang="zh-CN" sz="1700" kern="1200" dirty="0"/>
            <a:t>降低仓储物流成本</a:t>
          </a:r>
          <a:endParaRPr lang="zh-CN" altLang="en-US" sz="1700" kern="1200" dirty="0"/>
        </a:p>
      </dsp:txBody>
      <dsp:txXfrm>
        <a:off x="2660464" y="772209"/>
        <a:ext cx="1251183" cy="703605"/>
      </dsp:txXfrm>
    </dsp:sp>
    <dsp:sp modelId="{60F29ACA-CB5F-4638-AEBC-2064EB2DD646}">
      <dsp:nvSpPr>
        <dsp:cNvPr id="0" name=""/>
        <dsp:cNvSpPr/>
      </dsp:nvSpPr>
      <dsp:spPr>
        <a:xfrm>
          <a:off x="2660464" y="1544383"/>
          <a:ext cx="1251183" cy="7036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6.</a:t>
          </a:r>
          <a:r>
            <a:rPr lang="zh-CN" sz="1700" kern="1200" dirty="0"/>
            <a:t>提高货款的回笼率</a:t>
          </a:r>
          <a:endParaRPr lang="zh-CN" altLang="en-US" sz="1700" kern="1200" dirty="0"/>
        </a:p>
      </dsp:txBody>
      <dsp:txXfrm>
        <a:off x="2660464" y="1544383"/>
        <a:ext cx="1251183" cy="70360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0EF9266-E7B7-4B0D-A898-5AE9365CCF71}">
      <dsp:nvSpPr>
        <dsp:cNvPr id="0" name=""/>
        <dsp:cNvSpPr/>
      </dsp:nvSpPr>
      <dsp:spPr>
        <a:xfrm>
          <a:off x="465" y="1026"/>
          <a:ext cx="4055181" cy="701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buFont typeface="+mj-lt"/>
            <a:buAutoNum type="arabicPeriod"/>
          </a:pPr>
          <a:r>
            <a:rPr lang="zh-CN" sz="2900" kern="1200" dirty="0"/>
            <a:t>办公自动化系统</a:t>
          </a:r>
          <a:endParaRPr lang="zh-CN" altLang="en-US" sz="2900" kern="1200" dirty="0"/>
        </a:p>
      </dsp:txBody>
      <dsp:txXfrm>
        <a:off x="465" y="1026"/>
        <a:ext cx="4055181" cy="701409"/>
      </dsp:txXfrm>
    </dsp:sp>
    <dsp:sp modelId="{3B4AEE96-3FDE-42AA-B207-DD83A377494B}">
      <dsp:nvSpPr>
        <dsp:cNvPr id="0" name=""/>
        <dsp:cNvSpPr/>
      </dsp:nvSpPr>
      <dsp:spPr>
        <a:xfrm>
          <a:off x="465" y="773307"/>
          <a:ext cx="2648969" cy="701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2.</a:t>
          </a:r>
          <a:r>
            <a:rPr lang="zh-CN" sz="1700" kern="1200" dirty="0"/>
            <a:t>企业资源规划系统</a:t>
          </a:r>
          <a:endParaRPr lang="zh-CN" altLang="en-US" sz="1700" kern="1200" dirty="0"/>
        </a:p>
      </dsp:txBody>
      <dsp:txXfrm>
        <a:off x="465" y="773307"/>
        <a:ext cx="2648969" cy="701409"/>
      </dsp:txXfrm>
    </dsp:sp>
    <dsp:sp modelId="{5BC6A09B-52AD-4670-92AF-4B2ABC82E508}">
      <dsp:nvSpPr>
        <dsp:cNvPr id="0" name=""/>
        <dsp:cNvSpPr/>
      </dsp:nvSpPr>
      <dsp:spPr>
        <a:xfrm>
          <a:off x="465" y="1545587"/>
          <a:ext cx="1297242" cy="701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4.</a:t>
          </a:r>
          <a:r>
            <a:rPr lang="zh-CN" sz="1700" kern="1200" dirty="0"/>
            <a:t>供应链管理系统</a:t>
          </a:r>
          <a:endParaRPr lang="zh-CN" altLang="en-US" sz="1700" kern="1200" dirty="0"/>
        </a:p>
      </dsp:txBody>
      <dsp:txXfrm>
        <a:off x="465" y="1545587"/>
        <a:ext cx="1297242" cy="701409"/>
      </dsp:txXfrm>
    </dsp:sp>
    <dsp:sp modelId="{9D1B092F-9F9D-494C-B3A5-D9E6231327CE}">
      <dsp:nvSpPr>
        <dsp:cNvPr id="0" name=""/>
        <dsp:cNvSpPr/>
      </dsp:nvSpPr>
      <dsp:spPr>
        <a:xfrm>
          <a:off x="1352192" y="1545587"/>
          <a:ext cx="1297242" cy="701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5.</a:t>
          </a:r>
          <a:r>
            <a:rPr lang="zh-CN" sz="1700" kern="1200" dirty="0"/>
            <a:t>企业资产管理系统</a:t>
          </a:r>
          <a:endParaRPr lang="zh-CN" altLang="en-US" sz="1700" kern="1200" dirty="0"/>
        </a:p>
      </dsp:txBody>
      <dsp:txXfrm>
        <a:off x="1352192" y="1545587"/>
        <a:ext cx="1297242" cy="701409"/>
      </dsp:txXfrm>
    </dsp:sp>
    <dsp:sp modelId="{8A9DA121-9633-4582-879F-83B1265D0A4C}">
      <dsp:nvSpPr>
        <dsp:cNvPr id="0" name=""/>
        <dsp:cNvSpPr/>
      </dsp:nvSpPr>
      <dsp:spPr>
        <a:xfrm>
          <a:off x="2758403" y="773307"/>
          <a:ext cx="1297242" cy="701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3.</a:t>
          </a:r>
          <a:r>
            <a:rPr lang="zh-CN" sz="1700" kern="1200" dirty="0"/>
            <a:t>客户关系管理系统</a:t>
          </a:r>
          <a:endParaRPr lang="zh-CN" altLang="en-US" sz="1700" kern="1200" dirty="0"/>
        </a:p>
      </dsp:txBody>
      <dsp:txXfrm>
        <a:off x="2758403" y="773307"/>
        <a:ext cx="1297242" cy="701409"/>
      </dsp:txXfrm>
    </dsp:sp>
    <dsp:sp modelId="{60F29ACA-CB5F-4638-AEBC-2064EB2DD646}">
      <dsp:nvSpPr>
        <dsp:cNvPr id="0" name=""/>
        <dsp:cNvSpPr/>
      </dsp:nvSpPr>
      <dsp:spPr>
        <a:xfrm>
          <a:off x="2758403" y="1545587"/>
          <a:ext cx="1297242" cy="701409"/>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buFont typeface="+mj-lt"/>
            <a:buNone/>
          </a:pPr>
          <a:r>
            <a:rPr lang="en-US" altLang="zh-CN" sz="1700" kern="1200" dirty="0"/>
            <a:t>6.</a:t>
          </a:r>
          <a:r>
            <a:rPr lang="zh-CN" sz="1700" kern="1200" dirty="0"/>
            <a:t>进销存管理系统</a:t>
          </a:r>
          <a:endParaRPr lang="zh-CN" altLang="en-US" sz="1700" kern="1200" dirty="0"/>
        </a:p>
      </dsp:txBody>
      <dsp:txXfrm>
        <a:off x="2758403" y="1545587"/>
        <a:ext cx="1297242" cy="7014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344E36-B0C9-4E64-BDF1-2285F5F00C28}">
      <dsp:nvSpPr>
        <dsp:cNvPr id="0" name=""/>
        <dsp:cNvSpPr/>
      </dsp:nvSpPr>
      <dsp:spPr>
        <a:xfrm>
          <a:off x="72017" y="0"/>
          <a:ext cx="3569633" cy="2067694"/>
        </a:xfrm>
        <a:prstGeom prst="swooshArrow">
          <a:avLst>
            <a:gd name="adj1" fmla="val 25000"/>
            <a:gd name="adj2" fmla="val 2500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E4D3F93-2CDE-4C8B-8EAE-5502AEC29104}">
      <dsp:nvSpPr>
        <dsp:cNvPr id="0" name=""/>
        <dsp:cNvSpPr/>
      </dsp:nvSpPr>
      <dsp:spPr>
        <a:xfrm>
          <a:off x="661872" y="1427122"/>
          <a:ext cx="86016" cy="86016"/>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959CC565-CFB9-4155-A001-80870FF2167D}">
      <dsp:nvSpPr>
        <dsp:cNvPr id="0" name=""/>
        <dsp:cNvSpPr/>
      </dsp:nvSpPr>
      <dsp:spPr>
        <a:xfrm>
          <a:off x="704880" y="1470130"/>
          <a:ext cx="770836" cy="597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578" tIns="0" rIns="0" bIns="0" numCol="1" spcCol="1270" anchor="t" anchorCtr="0">
          <a:noAutofit/>
        </a:bodyPr>
        <a:lstStyle/>
        <a:p>
          <a:pPr lvl="0" algn="l" defTabSz="800100">
            <a:lnSpc>
              <a:spcPct val="90000"/>
            </a:lnSpc>
            <a:spcBef>
              <a:spcPct val="0"/>
            </a:spcBef>
            <a:spcAft>
              <a:spcPct val="35000"/>
            </a:spcAft>
          </a:pPr>
          <a:r>
            <a:rPr lang="zh-CN" sz="1800" kern="1200" dirty="0" smtClean="0">
              <a:latin typeface="黑体" pitchFamily="49" charset="-122"/>
              <a:ea typeface="黑体" pitchFamily="49" charset="-122"/>
            </a:rPr>
            <a:t>经验管理模式</a:t>
          </a:r>
          <a:endParaRPr lang="zh-CN" altLang="en-US" sz="1800" kern="1200" dirty="0">
            <a:latin typeface="黑体" pitchFamily="49" charset="-122"/>
            <a:ea typeface="黑体" pitchFamily="49" charset="-122"/>
          </a:endParaRPr>
        </a:p>
      </dsp:txBody>
      <dsp:txXfrm>
        <a:off x="704880" y="1470130"/>
        <a:ext cx="770836" cy="597563"/>
      </dsp:txXfrm>
    </dsp:sp>
    <dsp:sp modelId="{5E9B28B1-AD58-48D6-AF32-5F2CDFF9D5D0}">
      <dsp:nvSpPr>
        <dsp:cNvPr id="0" name=""/>
        <dsp:cNvSpPr/>
      </dsp:nvSpPr>
      <dsp:spPr>
        <a:xfrm>
          <a:off x="1421129" y="865123"/>
          <a:ext cx="155490" cy="15549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7DE01B8E-5CE8-4468-8B92-3AA5E03ED7C4}">
      <dsp:nvSpPr>
        <dsp:cNvPr id="0" name=""/>
        <dsp:cNvSpPr/>
      </dsp:nvSpPr>
      <dsp:spPr>
        <a:xfrm>
          <a:off x="1512166" y="942868"/>
          <a:ext cx="793994" cy="112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391" tIns="0" rIns="0" bIns="0" numCol="1" spcCol="1270" anchor="t" anchorCtr="0">
          <a:noAutofit/>
        </a:bodyPr>
        <a:lstStyle/>
        <a:p>
          <a:pPr lvl="0" algn="l" defTabSz="800100">
            <a:lnSpc>
              <a:spcPct val="90000"/>
            </a:lnSpc>
            <a:spcBef>
              <a:spcPct val="0"/>
            </a:spcBef>
            <a:spcAft>
              <a:spcPct val="35000"/>
            </a:spcAft>
          </a:pPr>
          <a:r>
            <a:rPr lang="zh-CN" sz="1800" kern="1200" dirty="0" smtClean="0">
              <a:latin typeface="黑体" pitchFamily="49" charset="-122"/>
              <a:ea typeface="黑体" pitchFamily="49" charset="-122"/>
            </a:rPr>
            <a:t>规范化管理模式</a:t>
          </a:r>
          <a:endParaRPr lang="zh-CN" altLang="en-US" sz="1800" kern="1200" dirty="0" smtClean="0">
            <a:latin typeface="黑体" pitchFamily="49" charset="-122"/>
            <a:ea typeface="黑体" pitchFamily="49" charset="-122"/>
          </a:endParaRPr>
        </a:p>
      </dsp:txBody>
      <dsp:txXfrm>
        <a:off x="1512166" y="942868"/>
        <a:ext cx="793994" cy="1124825"/>
      </dsp:txXfrm>
    </dsp:sp>
    <dsp:sp modelId="{3A3E249C-19C7-448A-AEB0-BB2CAB784E3D}">
      <dsp:nvSpPr>
        <dsp:cNvPr id="0" name=""/>
        <dsp:cNvSpPr/>
      </dsp:nvSpPr>
      <dsp:spPr>
        <a:xfrm>
          <a:off x="2334223" y="523126"/>
          <a:ext cx="215040" cy="21504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DBC3C1E-34ED-4754-8D0D-D2D0475FE2E3}">
      <dsp:nvSpPr>
        <dsp:cNvPr id="0" name=""/>
        <dsp:cNvSpPr/>
      </dsp:nvSpPr>
      <dsp:spPr>
        <a:xfrm>
          <a:off x="2448273" y="630646"/>
          <a:ext cx="947259" cy="14370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45" tIns="0" rIns="0" bIns="0" numCol="1" spcCol="1270" anchor="t" anchorCtr="0">
          <a:noAutofit/>
        </a:bodyPr>
        <a:lstStyle/>
        <a:p>
          <a:pPr lvl="0" algn="l" defTabSz="800100">
            <a:lnSpc>
              <a:spcPct val="90000"/>
            </a:lnSpc>
            <a:spcBef>
              <a:spcPct val="0"/>
            </a:spcBef>
            <a:spcAft>
              <a:spcPct val="35000"/>
            </a:spcAft>
          </a:pPr>
          <a:r>
            <a:rPr lang="zh-CN" sz="1800" kern="1200" dirty="0" smtClean="0">
              <a:latin typeface="黑体" pitchFamily="49" charset="-122"/>
              <a:ea typeface="黑体" pitchFamily="49" charset="-122"/>
            </a:rPr>
            <a:t>精细化管理模式</a:t>
          </a:r>
          <a:endParaRPr lang="zh-CN" altLang="en-US" sz="1800" kern="1200" dirty="0" smtClean="0">
            <a:latin typeface="黑体" pitchFamily="49" charset="-122"/>
            <a:ea typeface="黑体" pitchFamily="49" charset="-122"/>
          </a:endParaRPr>
        </a:p>
      </dsp:txBody>
      <dsp:txXfrm>
        <a:off x="2448273" y="630646"/>
        <a:ext cx="947259" cy="143704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046CAA-9506-484E-B9ED-58B8BE6E69E6}">
      <dsp:nvSpPr>
        <dsp:cNvPr id="0" name=""/>
        <dsp:cNvSpPr/>
      </dsp:nvSpPr>
      <dsp:spPr>
        <a:xfrm>
          <a:off x="1785" y="1673621"/>
          <a:ext cx="1791890" cy="716756"/>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4676" tIns="37338" rIns="18669" bIns="37338" numCol="1" spcCol="1270" anchor="ctr" anchorCtr="0">
          <a:noAutofit/>
        </a:bodyPr>
        <a:lstStyle/>
        <a:p>
          <a:pPr lvl="0" algn="ctr" defTabSz="622300">
            <a:lnSpc>
              <a:spcPct val="90000"/>
            </a:lnSpc>
            <a:spcBef>
              <a:spcPct val="0"/>
            </a:spcBef>
            <a:spcAft>
              <a:spcPct val="35000"/>
            </a:spcAft>
            <a:buFont typeface="+mj-lt"/>
            <a:buAutoNum type="arabicPeriod"/>
          </a:pPr>
          <a:r>
            <a:rPr lang="zh-CN" sz="1400" kern="1200" dirty="0"/>
            <a:t>人力资源取得成本管理</a:t>
          </a:r>
          <a:endParaRPr lang="zh-CN" altLang="en-US" sz="1400" kern="1200" dirty="0"/>
        </a:p>
      </dsp:txBody>
      <dsp:txXfrm>
        <a:off x="1785" y="1673621"/>
        <a:ext cx="1791890" cy="716756"/>
      </dsp:txXfrm>
    </dsp:sp>
    <dsp:sp modelId="{C5951252-6F2D-44C6-8759-1E1216BE6CF4}">
      <dsp:nvSpPr>
        <dsp:cNvPr id="0" name=""/>
        <dsp:cNvSpPr/>
      </dsp:nvSpPr>
      <dsp:spPr>
        <a:xfrm>
          <a:off x="1435298" y="1673621"/>
          <a:ext cx="1791890" cy="716756"/>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buFont typeface="+mj-lt"/>
            <a:buNone/>
          </a:pPr>
          <a:r>
            <a:rPr lang="en-US" altLang="zh-CN" sz="1400" kern="1200" dirty="0"/>
            <a:t>2.</a:t>
          </a:r>
          <a:r>
            <a:rPr lang="zh-CN" sz="1400" kern="1200" dirty="0"/>
            <a:t>人力资源开发成本管理</a:t>
          </a:r>
          <a:endParaRPr lang="zh-CN" altLang="en-US" sz="1400" kern="1200" dirty="0"/>
        </a:p>
      </dsp:txBody>
      <dsp:txXfrm>
        <a:off x="1435298" y="1673621"/>
        <a:ext cx="1791890" cy="716756"/>
      </dsp:txXfrm>
    </dsp:sp>
    <dsp:sp modelId="{E86D27B6-19FD-461E-85CB-E730F7906727}">
      <dsp:nvSpPr>
        <dsp:cNvPr id="0" name=""/>
        <dsp:cNvSpPr/>
      </dsp:nvSpPr>
      <dsp:spPr>
        <a:xfrm>
          <a:off x="2868810" y="1673621"/>
          <a:ext cx="1791890" cy="716756"/>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buFont typeface="+mj-lt"/>
            <a:buNone/>
          </a:pPr>
          <a:r>
            <a:rPr lang="en-US" altLang="zh-CN" sz="1400" kern="1200" dirty="0"/>
            <a:t>3.</a:t>
          </a:r>
          <a:r>
            <a:rPr lang="zh-CN" sz="1400" kern="1200" dirty="0"/>
            <a:t>人力资源使用成本管理</a:t>
          </a:r>
          <a:endParaRPr lang="zh-CN" altLang="en-US" sz="1400" kern="1200" dirty="0"/>
        </a:p>
      </dsp:txBody>
      <dsp:txXfrm>
        <a:off x="2868810" y="1673621"/>
        <a:ext cx="1791890" cy="716756"/>
      </dsp:txXfrm>
    </dsp:sp>
    <dsp:sp modelId="{8FBE1B75-A896-4C68-86B6-0F9D44204D21}">
      <dsp:nvSpPr>
        <dsp:cNvPr id="0" name=""/>
        <dsp:cNvSpPr/>
      </dsp:nvSpPr>
      <dsp:spPr>
        <a:xfrm>
          <a:off x="4302323" y="1673621"/>
          <a:ext cx="1791890" cy="716756"/>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6007" tIns="37338" rIns="18669" bIns="37338" numCol="1" spcCol="1270" anchor="ctr" anchorCtr="0">
          <a:noAutofit/>
        </a:bodyPr>
        <a:lstStyle/>
        <a:p>
          <a:pPr lvl="0" algn="ctr" defTabSz="622300">
            <a:lnSpc>
              <a:spcPct val="90000"/>
            </a:lnSpc>
            <a:spcBef>
              <a:spcPct val="0"/>
            </a:spcBef>
            <a:spcAft>
              <a:spcPct val="35000"/>
            </a:spcAft>
            <a:buFont typeface="+mj-lt"/>
            <a:buNone/>
          </a:pPr>
          <a:r>
            <a:rPr lang="en-US" altLang="zh-CN" sz="1400" kern="1200" dirty="0"/>
            <a:t>4.</a:t>
          </a:r>
          <a:r>
            <a:rPr lang="zh-CN" sz="1400" kern="1200" dirty="0"/>
            <a:t>人力资源使用成本管理</a:t>
          </a:r>
          <a:endParaRPr lang="zh-CN" altLang="en-US" sz="1400" kern="1200" dirty="0"/>
        </a:p>
      </dsp:txBody>
      <dsp:txXfrm>
        <a:off x="4302323" y="1673621"/>
        <a:ext cx="1791890" cy="71675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8046CAA-9506-484E-B9ED-58B8BE6E69E6}">
      <dsp:nvSpPr>
        <dsp:cNvPr id="0" name=""/>
        <dsp:cNvSpPr/>
      </dsp:nvSpPr>
      <dsp:spPr>
        <a:xfrm>
          <a:off x="1785" y="1673621"/>
          <a:ext cx="1791890" cy="716756"/>
        </a:xfrm>
        <a:prstGeom prst="homePlat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buFont typeface="+mj-lt"/>
            <a:buAutoNum type="arabicPeriod"/>
          </a:pPr>
          <a:r>
            <a:rPr lang="zh-CN" sz="1500" kern="1200" dirty="0"/>
            <a:t>企业决策成本的管理</a:t>
          </a:r>
          <a:endParaRPr lang="zh-CN" altLang="en-US" sz="1500" kern="1200" dirty="0"/>
        </a:p>
      </dsp:txBody>
      <dsp:txXfrm>
        <a:off x="1785" y="1673621"/>
        <a:ext cx="1791890" cy="716756"/>
      </dsp:txXfrm>
    </dsp:sp>
    <dsp:sp modelId="{C5951252-6F2D-44C6-8759-1E1216BE6CF4}">
      <dsp:nvSpPr>
        <dsp:cNvPr id="0" name=""/>
        <dsp:cNvSpPr/>
      </dsp:nvSpPr>
      <dsp:spPr>
        <a:xfrm>
          <a:off x="1435298" y="1673621"/>
          <a:ext cx="1791890" cy="716756"/>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buFont typeface="+mj-lt"/>
            <a:buNone/>
          </a:pPr>
          <a:r>
            <a:rPr lang="en-US" altLang="zh-CN" sz="1500" kern="1200" dirty="0"/>
            <a:t>2.</a:t>
          </a:r>
          <a:r>
            <a:rPr lang="zh-CN" sz="1500" kern="1200" dirty="0"/>
            <a:t>企业内控成本的管理</a:t>
          </a:r>
          <a:endParaRPr lang="zh-CN" altLang="en-US" sz="1500" kern="1200" dirty="0"/>
        </a:p>
      </dsp:txBody>
      <dsp:txXfrm>
        <a:off x="1435298" y="1673621"/>
        <a:ext cx="1791890" cy="716756"/>
      </dsp:txXfrm>
    </dsp:sp>
    <dsp:sp modelId="{E86D27B6-19FD-461E-85CB-E730F7906727}">
      <dsp:nvSpPr>
        <dsp:cNvPr id="0" name=""/>
        <dsp:cNvSpPr/>
      </dsp:nvSpPr>
      <dsp:spPr>
        <a:xfrm>
          <a:off x="2868810" y="1673621"/>
          <a:ext cx="1791890" cy="716756"/>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buFont typeface="+mj-lt"/>
            <a:buNone/>
          </a:pPr>
          <a:r>
            <a:rPr lang="en-US" altLang="zh-CN" sz="1500" kern="1200" dirty="0"/>
            <a:t>3.</a:t>
          </a:r>
          <a:r>
            <a:rPr lang="zh-CN" sz="1500" kern="1200" dirty="0"/>
            <a:t>企业责任成本的管理</a:t>
          </a:r>
          <a:endParaRPr lang="zh-CN" altLang="en-US" sz="1500" kern="1200" dirty="0"/>
        </a:p>
      </dsp:txBody>
      <dsp:txXfrm>
        <a:off x="2868810" y="1673621"/>
        <a:ext cx="1791890" cy="716756"/>
      </dsp:txXfrm>
    </dsp:sp>
    <dsp:sp modelId="{8FBE1B75-A896-4C68-86B6-0F9D44204D21}">
      <dsp:nvSpPr>
        <dsp:cNvPr id="0" name=""/>
        <dsp:cNvSpPr/>
      </dsp:nvSpPr>
      <dsp:spPr>
        <a:xfrm>
          <a:off x="4302323" y="1673621"/>
          <a:ext cx="1791890" cy="716756"/>
        </a:xfrm>
        <a:prstGeom prst="chevron">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buFont typeface="+mj-lt"/>
            <a:buNone/>
          </a:pPr>
          <a:r>
            <a:rPr lang="en-US" altLang="zh-CN" sz="1500" kern="1200" dirty="0"/>
            <a:t>4.</a:t>
          </a:r>
          <a:r>
            <a:rPr lang="zh-CN" sz="1500" kern="1200" dirty="0"/>
            <a:t>经营成本控制的方法</a:t>
          </a:r>
          <a:endParaRPr lang="zh-CN" altLang="en-US" sz="1500" kern="1200" dirty="0"/>
        </a:p>
      </dsp:txBody>
      <dsp:txXfrm>
        <a:off x="4302323" y="1673621"/>
        <a:ext cx="1791890" cy="71675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521DCE-8DB0-4F8D-941F-D2DEF1B52942}">
      <dsp:nvSpPr>
        <dsp:cNvPr id="0" name=""/>
        <dsp:cNvSpPr/>
      </dsp:nvSpPr>
      <dsp:spPr>
        <a:xfrm>
          <a:off x="2827"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buFont typeface="+mj-lt"/>
            <a:buAutoNum type="arabicPeriod"/>
          </a:pPr>
          <a:r>
            <a:rPr lang="zh-CN" sz="1700" kern="1200" dirty="0"/>
            <a:t>薪酬体系设计</a:t>
          </a:r>
          <a:endParaRPr lang="zh-CN" altLang="en-US" sz="1700" kern="1200" dirty="0"/>
        </a:p>
      </dsp:txBody>
      <dsp:txXfrm>
        <a:off x="2827" y="1702792"/>
        <a:ext cx="1646039" cy="658415"/>
      </dsp:txXfrm>
    </dsp:sp>
    <dsp:sp modelId="{CB19F26F-5D7B-44A6-AB8B-DE22294DC1EF}">
      <dsp:nvSpPr>
        <dsp:cNvPr id="0" name=""/>
        <dsp:cNvSpPr/>
      </dsp:nvSpPr>
      <dsp:spPr>
        <a:xfrm>
          <a:off x="1484262"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buFont typeface="+mj-lt"/>
            <a:buAutoNum type="arabicPeriod"/>
          </a:pPr>
          <a:r>
            <a:rPr lang="zh-CN" sz="1700" kern="1200" dirty="0"/>
            <a:t>提高薪酬满意度</a:t>
          </a:r>
          <a:endParaRPr lang="zh-CN" altLang="en-US" sz="1700" kern="1200" dirty="0"/>
        </a:p>
      </dsp:txBody>
      <dsp:txXfrm>
        <a:off x="1484262" y="1702792"/>
        <a:ext cx="1646039" cy="658415"/>
      </dsp:txXfrm>
    </dsp:sp>
    <dsp:sp modelId="{2174BAED-E92A-4A8F-B0FE-C4F49DD130E1}">
      <dsp:nvSpPr>
        <dsp:cNvPr id="0" name=""/>
        <dsp:cNvSpPr/>
      </dsp:nvSpPr>
      <dsp:spPr>
        <a:xfrm>
          <a:off x="2965698"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buFont typeface="+mj-lt"/>
            <a:buAutoNum type="arabicPeriod"/>
          </a:pPr>
          <a:r>
            <a:rPr lang="zh-CN" sz="1700" kern="1200" dirty="0"/>
            <a:t>制定福利政策</a:t>
          </a:r>
          <a:endParaRPr lang="zh-CN" altLang="en-US" sz="1700" kern="1200" dirty="0"/>
        </a:p>
      </dsp:txBody>
      <dsp:txXfrm>
        <a:off x="2965698" y="1702792"/>
        <a:ext cx="1646039" cy="658415"/>
      </dsp:txXfrm>
    </dsp:sp>
    <dsp:sp modelId="{F48B39B5-D31D-40A1-B830-9D11B9DC2180}">
      <dsp:nvSpPr>
        <dsp:cNvPr id="0" name=""/>
        <dsp:cNvSpPr/>
      </dsp:nvSpPr>
      <dsp:spPr>
        <a:xfrm>
          <a:off x="4447133"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buFont typeface="+mj-lt"/>
            <a:buAutoNum type="arabicPeriod"/>
          </a:pPr>
          <a:r>
            <a:rPr lang="zh-CN" sz="1700" kern="1200" dirty="0"/>
            <a:t>控制福利成本</a:t>
          </a:r>
          <a:endParaRPr lang="zh-CN" altLang="en-US" sz="1700" kern="1200" dirty="0"/>
        </a:p>
      </dsp:txBody>
      <dsp:txXfrm>
        <a:off x="4447133" y="1702792"/>
        <a:ext cx="1646039" cy="65841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D521DCE-8DB0-4F8D-941F-D2DEF1B52942}">
      <dsp:nvSpPr>
        <dsp:cNvPr id="0" name=""/>
        <dsp:cNvSpPr/>
      </dsp:nvSpPr>
      <dsp:spPr>
        <a:xfrm>
          <a:off x="2827"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buFont typeface="+mj-lt"/>
            <a:buAutoNum type="arabicPeriod"/>
          </a:pPr>
          <a:r>
            <a:rPr lang="zh-CN" sz="1800" kern="1200" dirty="0"/>
            <a:t>确定采购数量</a:t>
          </a:r>
          <a:endParaRPr lang="zh-CN" altLang="en-US" sz="1800" kern="1200" dirty="0"/>
        </a:p>
      </dsp:txBody>
      <dsp:txXfrm>
        <a:off x="2827" y="1702792"/>
        <a:ext cx="1646039" cy="658415"/>
      </dsp:txXfrm>
    </dsp:sp>
    <dsp:sp modelId="{CB19F26F-5D7B-44A6-AB8B-DE22294DC1EF}">
      <dsp:nvSpPr>
        <dsp:cNvPr id="0" name=""/>
        <dsp:cNvSpPr/>
      </dsp:nvSpPr>
      <dsp:spPr>
        <a:xfrm>
          <a:off x="1484262"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buFont typeface="+mj-lt"/>
            <a:buAutoNum type="arabicPeriod"/>
          </a:pPr>
          <a:r>
            <a:rPr lang="zh-CN" sz="1800" kern="1200" dirty="0"/>
            <a:t>控制采购价格</a:t>
          </a:r>
          <a:endParaRPr lang="zh-CN" altLang="en-US" sz="1800" kern="1200" dirty="0"/>
        </a:p>
      </dsp:txBody>
      <dsp:txXfrm>
        <a:off x="1484262" y="1702792"/>
        <a:ext cx="1646039" cy="658415"/>
      </dsp:txXfrm>
    </dsp:sp>
    <dsp:sp modelId="{2174BAED-E92A-4A8F-B0FE-C4F49DD130E1}">
      <dsp:nvSpPr>
        <dsp:cNvPr id="0" name=""/>
        <dsp:cNvSpPr/>
      </dsp:nvSpPr>
      <dsp:spPr>
        <a:xfrm>
          <a:off x="2965698"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buFont typeface="+mj-lt"/>
            <a:buAutoNum type="arabicPeriod"/>
          </a:pPr>
          <a:r>
            <a:rPr lang="zh-CN" sz="1800" kern="1200" dirty="0"/>
            <a:t>把握采购质量</a:t>
          </a:r>
          <a:endParaRPr lang="zh-CN" altLang="en-US" sz="1800" kern="1200" dirty="0"/>
        </a:p>
      </dsp:txBody>
      <dsp:txXfrm>
        <a:off x="2965698" y="1702792"/>
        <a:ext cx="1646039" cy="658415"/>
      </dsp:txXfrm>
    </dsp:sp>
    <dsp:sp modelId="{F48B39B5-D31D-40A1-B830-9D11B9DC2180}">
      <dsp:nvSpPr>
        <dsp:cNvPr id="0" name=""/>
        <dsp:cNvSpPr/>
      </dsp:nvSpPr>
      <dsp:spPr>
        <a:xfrm>
          <a:off x="4447133" y="1702792"/>
          <a:ext cx="1646039" cy="65841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buFont typeface="+mj-lt"/>
            <a:buAutoNum type="arabicPeriod"/>
          </a:pPr>
          <a:r>
            <a:rPr lang="zh-CN" sz="1800" kern="1200" dirty="0"/>
            <a:t>交货期的跟催</a:t>
          </a:r>
          <a:endParaRPr lang="zh-CN" altLang="en-US" sz="1800" kern="1200" dirty="0"/>
        </a:p>
      </dsp:txBody>
      <dsp:txXfrm>
        <a:off x="4447133" y="1702792"/>
        <a:ext cx="1646039" cy="658415"/>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F9F3E5-EF6F-4D32-9F8E-4346E7B7EDF9}">
      <dsp:nvSpPr>
        <dsp:cNvPr id="0" name=""/>
        <dsp:cNvSpPr/>
      </dsp:nvSpPr>
      <dsp:spPr>
        <a:xfrm>
          <a:off x="439936" y="0"/>
          <a:ext cx="2911872" cy="291187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F8B40-E84C-4BCD-9261-6B523EF59FC7}">
      <dsp:nvSpPr>
        <dsp:cNvPr id="0" name=""/>
        <dsp:cNvSpPr/>
      </dsp:nvSpPr>
      <dsp:spPr>
        <a:xfrm>
          <a:off x="629207" y="189271"/>
          <a:ext cx="1164748" cy="1164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AutoNum type="arabicPeriod"/>
          </a:pPr>
          <a:r>
            <a:rPr lang="zh-CN" sz="2000" kern="1200" dirty="0"/>
            <a:t>研发预算管理</a:t>
          </a:r>
          <a:endParaRPr lang="zh-CN" altLang="en-US" sz="2000" kern="1200" dirty="0"/>
        </a:p>
      </dsp:txBody>
      <dsp:txXfrm>
        <a:off x="629207" y="189271"/>
        <a:ext cx="1164748" cy="1164748"/>
      </dsp:txXfrm>
    </dsp:sp>
    <dsp:sp modelId="{B219A485-40BE-4606-AA7B-B82FB777315E}">
      <dsp:nvSpPr>
        <dsp:cNvPr id="0" name=""/>
        <dsp:cNvSpPr/>
      </dsp:nvSpPr>
      <dsp:spPr>
        <a:xfrm>
          <a:off x="1997787" y="189271"/>
          <a:ext cx="1164748" cy="1164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None/>
          </a:pPr>
          <a:r>
            <a:rPr lang="en-US" altLang="zh-CN" sz="2000" kern="1200" dirty="0"/>
            <a:t>2.</a:t>
          </a:r>
          <a:r>
            <a:rPr lang="zh-CN" sz="2000" kern="1200" dirty="0"/>
            <a:t>产品生命周期管理</a:t>
          </a:r>
          <a:endParaRPr lang="zh-CN" altLang="en-US" sz="2000" kern="1200" dirty="0"/>
        </a:p>
      </dsp:txBody>
      <dsp:txXfrm>
        <a:off x="1997787" y="189271"/>
        <a:ext cx="1164748" cy="1164748"/>
      </dsp:txXfrm>
    </dsp:sp>
    <dsp:sp modelId="{FF4EC853-1B74-4BB9-BFF5-07341A15E2DF}">
      <dsp:nvSpPr>
        <dsp:cNvPr id="0" name=""/>
        <dsp:cNvSpPr/>
      </dsp:nvSpPr>
      <dsp:spPr>
        <a:xfrm>
          <a:off x="629207" y="1557851"/>
          <a:ext cx="1164748" cy="1164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None/>
          </a:pPr>
          <a:r>
            <a:rPr lang="en-US" altLang="zh-CN" sz="2000" kern="1200" dirty="0"/>
            <a:t>3.</a:t>
          </a:r>
          <a:r>
            <a:rPr lang="zh-CN" sz="2000" kern="1200" dirty="0"/>
            <a:t>价值工程分析</a:t>
          </a:r>
          <a:endParaRPr lang="zh-CN" altLang="en-US" sz="2000" kern="1200" dirty="0"/>
        </a:p>
      </dsp:txBody>
      <dsp:txXfrm>
        <a:off x="629207" y="1557851"/>
        <a:ext cx="1164748" cy="1164748"/>
      </dsp:txXfrm>
    </dsp:sp>
    <dsp:sp modelId="{135992A2-A1A0-4984-84E5-8A1374520565}">
      <dsp:nvSpPr>
        <dsp:cNvPr id="0" name=""/>
        <dsp:cNvSpPr/>
      </dsp:nvSpPr>
      <dsp:spPr>
        <a:xfrm>
          <a:off x="1997787" y="1557851"/>
          <a:ext cx="1164748" cy="1164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None/>
          </a:pPr>
          <a:r>
            <a:rPr lang="en-US" altLang="zh-CN" sz="2000" kern="1200" dirty="0"/>
            <a:t>4.</a:t>
          </a:r>
          <a:r>
            <a:rPr lang="zh-CN" sz="2000" kern="1200" dirty="0"/>
            <a:t>改进研发方案</a:t>
          </a:r>
          <a:endParaRPr lang="zh-CN" altLang="en-US" sz="2000" kern="1200" dirty="0"/>
        </a:p>
      </dsp:txBody>
      <dsp:txXfrm>
        <a:off x="1997787" y="1557851"/>
        <a:ext cx="1164748" cy="116474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F9F3E5-EF6F-4D32-9F8E-4346E7B7EDF9}">
      <dsp:nvSpPr>
        <dsp:cNvPr id="0" name=""/>
        <dsp:cNvSpPr/>
      </dsp:nvSpPr>
      <dsp:spPr>
        <a:xfrm>
          <a:off x="439936" y="0"/>
          <a:ext cx="2911872" cy="2911872"/>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F8B40-E84C-4BCD-9261-6B523EF59FC7}">
      <dsp:nvSpPr>
        <dsp:cNvPr id="0" name=""/>
        <dsp:cNvSpPr/>
      </dsp:nvSpPr>
      <dsp:spPr>
        <a:xfrm>
          <a:off x="629207" y="189271"/>
          <a:ext cx="1164748" cy="1164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AutoNum type="arabicPeriod"/>
          </a:pPr>
          <a:r>
            <a:rPr lang="zh-CN" sz="2000" kern="1200" dirty="0"/>
            <a:t>物料计划管理</a:t>
          </a:r>
          <a:endParaRPr lang="zh-CN" altLang="en-US" sz="2000" kern="1200" dirty="0"/>
        </a:p>
      </dsp:txBody>
      <dsp:txXfrm>
        <a:off x="629207" y="189271"/>
        <a:ext cx="1164748" cy="1164748"/>
      </dsp:txXfrm>
    </dsp:sp>
    <dsp:sp modelId="{B219A485-40BE-4606-AA7B-B82FB777315E}">
      <dsp:nvSpPr>
        <dsp:cNvPr id="0" name=""/>
        <dsp:cNvSpPr/>
      </dsp:nvSpPr>
      <dsp:spPr>
        <a:xfrm>
          <a:off x="1997787" y="189271"/>
          <a:ext cx="1164748" cy="1164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None/>
          </a:pPr>
          <a:r>
            <a:rPr lang="en-US" altLang="zh-CN" sz="2000" kern="1200" dirty="0"/>
            <a:t>2.</a:t>
          </a:r>
          <a:r>
            <a:rPr lang="zh-CN" sz="2000" kern="1200" dirty="0"/>
            <a:t>实施</a:t>
          </a:r>
          <a:r>
            <a:rPr lang="en-US" sz="1600" kern="1200" dirty="0"/>
            <a:t>MRP</a:t>
          </a:r>
          <a:r>
            <a:rPr lang="zh-CN" sz="2000" kern="1200" dirty="0"/>
            <a:t>管理</a:t>
          </a:r>
          <a:endParaRPr lang="zh-CN" altLang="en-US" sz="2000" kern="1200" dirty="0"/>
        </a:p>
      </dsp:txBody>
      <dsp:txXfrm>
        <a:off x="1997787" y="189271"/>
        <a:ext cx="1164748" cy="1164748"/>
      </dsp:txXfrm>
    </dsp:sp>
    <dsp:sp modelId="{FF4EC853-1B74-4BB9-BFF5-07341A15E2DF}">
      <dsp:nvSpPr>
        <dsp:cNvPr id="0" name=""/>
        <dsp:cNvSpPr/>
      </dsp:nvSpPr>
      <dsp:spPr>
        <a:xfrm>
          <a:off x="629207" y="1557851"/>
          <a:ext cx="1164748" cy="1164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None/>
          </a:pPr>
          <a:r>
            <a:rPr lang="en-US" sz="2000" kern="1200" dirty="0"/>
            <a:t>3.</a:t>
          </a:r>
          <a:r>
            <a:rPr lang="en-US" sz="1600" kern="1200" dirty="0"/>
            <a:t>A</a:t>
          </a:r>
          <a:r>
            <a:rPr lang="zh-CN" sz="1600" kern="1200" dirty="0"/>
            <a:t>、</a:t>
          </a:r>
          <a:r>
            <a:rPr lang="en-US" sz="1600" kern="1200" dirty="0"/>
            <a:t>B</a:t>
          </a:r>
          <a:r>
            <a:rPr lang="zh-CN" sz="1600" kern="1200" dirty="0"/>
            <a:t>、</a:t>
          </a:r>
          <a:r>
            <a:rPr lang="en-US" sz="1600" kern="1200" dirty="0"/>
            <a:t>C</a:t>
          </a:r>
          <a:r>
            <a:rPr lang="zh-CN" sz="2000" kern="1200" dirty="0"/>
            <a:t>分类控制</a:t>
          </a:r>
          <a:endParaRPr lang="zh-CN" altLang="en-US" sz="2000" kern="1200" dirty="0"/>
        </a:p>
      </dsp:txBody>
      <dsp:txXfrm>
        <a:off x="629207" y="1557851"/>
        <a:ext cx="1164748" cy="1164748"/>
      </dsp:txXfrm>
    </dsp:sp>
    <dsp:sp modelId="{135992A2-A1A0-4984-84E5-8A1374520565}">
      <dsp:nvSpPr>
        <dsp:cNvPr id="0" name=""/>
        <dsp:cNvSpPr/>
      </dsp:nvSpPr>
      <dsp:spPr>
        <a:xfrm>
          <a:off x="1997787" y="1557851"/>
          <a:ext cx="1164748" cy="116474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Font typeface="+mj-lt"/>
            <a:buNone/>
          </a:pPr>
          <a:r>
            <a:rPr lang="en-US" altLang="zh-CN" sz="2000" kern="1200" dirty="0"/>
            <a:t>4.</a:t>
          </a:r>
          <a:r>
            <a:rPr lang="zh-CN" sz="2000" kern="1200" dirty="0"/>
            <a:t>完善库存管理</a:t>
          </a:r>
          <a:endParaRPr lang="zh-CN" altLang="en-US" sz="2000" kern="1200" dirty="0"/>
        </a:p>
      </dsp:txBody>
      <dsp:txXfrm>
        <a:off x="1997787" y="1557851"/>
        <a:ext cx="1164748" cy="116474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A0162-762A-4B92-B479-8F740698804B}">
      <dsp:nvSpPr>
        <dsp:cNvPr id="0" name=""/>
        <dsp:cNvSpPr/>
      </dsp:nvSpPr>
      <dsp:spPr>
        <a:xfrm>
          <a:off x="2214392" y="1840"/>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Font typeface="+mj-lt"/>
            <a:buAutoNum type="arabicPeriod"/>
          </a:pPr>
          <a:r>
            <a:rPr lang="zh-CN" sz="1000" kern="1200" dirty="0"/>
            <a:t>改进财务分析体系</a:t>
          </a:r>
          <a:endParaRPr lang="zh-CN" altLang="en-US" sz="1000" kern="1200" dirty="0"/>
        </a:p>
      </dsp:txBody>
      <dsp:txXfrm>
        <a:off x="2214392" y="1840"/>
        <a:ext cx="779455" cy="506646"/>
      </dsp:txXfrm>
    </dsp:sp>
    <dsp:sp modelId="{054D83A7-5DB8-4311-9413-A982FC00A9E6}">
      <dsp:nvSpPr>
        <dsp:cNvPr id="0" name=""/>
        <dsp:cNvSpPr/>
      </dsp:nvSpPr>
      <dsp:spPr>
        <a:xfrm>
          <a:off x="1411235" y="255163"/>
          <a:ext cx="2385768" cy="2385768"/>
        </a:xfrm>
        <a:custGeom>
          <a:avLst/>
          <a:gdLst/>
          <a:ahLst/>
          <a:cxnLst/>
          <a:rect l="0" t="0" r="0" b="0"/>
          <a:pathLst>
            <a:path>
              <a:moveTo>
                <a:pt x="1587585" y="67191"/>
              </a:moveTo>
              <a:arcTo wR="1192884" hR="1192884" stAng="17359331" swAng="1499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A5F5389-3C35-4F10-A83B-136666CA99B7}">
      <dsp:nvSpPr>
        <dsp:cNvPr id="0" name=""/>
        <dsp:cNvSpPr/>
      </dsp:nvSpPr>
      <dsp:spPr>
        <a:xfrm>
          <a:off x="3247460" y="598282"/>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Font typeface="+mj-lt"/>
            <a:buNone/>
          </a:pPr>
          <a:r>
            <a:rPr lang="en-US" altLang="zh-CN" sz="1000" kern="1200" dirty="0"/>
            <a:t>2.</a:t>
          </a:r>
          <a:r>
            <a:rPr lang="zh-CN" sz="1000" kern="1200" dirty="0"/>
            <a:t>企业筹资成本控制</a:t>
          </a:r>
          <a:endParaRPr lang="zh-CN" altLang="en-US" sz="1000" kern="1200" dirty="0"/>
        </a:p>
      </dsp:txBody>
      <dsp:txXfrm>
        <a:off x="3247460" y="598282"/>
        <a:ext cx="779455" cy="506646"/>
      </dsp:txXfrm>
    </dsp:sp>
    <dsp:sp modelId="{8E670E40-182A-4A5C-82DB-9FB1EDB6179A}">
      <dsp:nvSpPr>
        <dsp:cNvPr id="0" name=""/>
        <dsp:cNvSpPr/>
      </dsp:nvSpPr>
      <dsp:spPr>
        <a:xfrm>
          <a:off x="1411235" y="255163"/>
          <a:ext cx="2385768" cy="2385768"/>
        </a:xfrm>
        <a:custGeom>
          <a:avLst/>
          <a:gdLst/>
          <a:ahLst/>
          <a:cxnLst/>
          <a:rect l="0" t="0" r="0" b="0"/>
          <a:pathLst>
            <a:path>
              <a:moveTo>
                <a:pt x="2337311" y="856343"/>
              </a:moveTo>
              <a:arcTo wR="1192884" hR="1192884" stAng="20616780" swAng="1966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D657718-C398-4624-A383-AFBD88DD79A9}">
      <dsp:nvSpPr>
        <dsp:cNvPr id="0" name=""/>
        <dsp:cNvSpPr/>
      </dsp:nvSpPr>
      <dsp:spPr>
        <a:xfrm>
          <a:off x="3247460" y="1791166"/>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Font typeface="+mj-lt"/>
            <a:buNone/>
          </a:pPr>
          <a:r>
            <a:rPr lang="en-US" altLang="zh-CN" sz="1000" kern="1200" dirty="0"/>
            <a:t>3.</a:t>
          </a:r>
          <a:r>
            <a:rPr lang="zh-CN" sz="1000" kern="1200" dirty="0"/>
            <a:t>加强利息支出控制</a:t>
          </a:r>
          <a:endParaRPr lang="zh-CN" altLang="en-US" sz="1000" kern="1200" dirty="0"/>
        </a:p>
      </dsp:txBody>
      <dsp:txXfrm>
        <a:off x="3247460" y="1791166"/>
        <a:ext cx="779455" cy="506646"/>
      </dsp:txXfrm>
    </dsp:sp>
    <dsp:sp modelId="{1D54ED27-33CF-4E0A-A597-41E812E6A4EC}">
      <dsp:nvSpPr>
        <dsp:cNvPr id="0" name=""/>
        <dsp:cNvSpPr/>
      </dsp:nvSpPr>
      <dsp:spPr>
        <a:xfrm>
          <a:off x="1411235" y="255163"/>
          <a:ext cx="2385768" cy="2385768"/>
        </a:xfrm>
        <a:custGeom>
          <a:avLst/>
          <a:gdLst/>
          <a:ahLst/>
          <a:cxnLst/>
          <a:rect l="0" t="0" r="0" b="0"/>
          <a:pathLst>
            <a:path>
              <a:moveTo>
                <a:pt x="2026305" y="2046336"/>
              </a:moveTo>
              <a:arcTo wR="1192884" hR="1192884" stAng="2740821" swAng="1499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51F381F-1780-41AB-B7B4-EAD7975D84B6}">
      <dsp:nvSpPr>
        <dsp:cNvPr id="0" name=""/>
        <dsp:cNvSpPr/>
      </dsp:nvSpPr>
      <dsp:spPr>
        <a:xfrm>
          <a:off x="2214392" y="2387609"/>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Font typeface="+mj-lt"/>
            <a:buNone/>
          </a:pPr>
          <a:r>
            <a:rPr lang="en-US" altLang="zh-CN" sz="1000" kern="1200" dirty="0"/>
            <a:t>4.</a:t>
          </a:r>
          <a:r>
            <a:rPr lang="zh-CN" sz="1000" kern="1200" dirty="0"/>
            <a:t>应收账款管理</a:t>
          </a:r>
          <a:endParaRPr lang="zh-CN" altLang="en-US" sz="1000" kern="1200" dirty="0"/>
        </a:p>
      </dsp:txBody>
      <dsp:txXfrm>
        <a:off x="2214392" y="2387609"/>
        <a:ext cx="779455" cy="506646"/>
      </dsp:txXfrm>
    </dsp:sp>
    <dsp:sp modelId="{ACDF7377-80BD-42EE-B42C-FFB9AE418EFB}">
      <dsp:nvSpPr>
        <dsp:cNvPr id="0" name=""/>
        <dsp:cNvSpPr/>
      </dsp:nvSpPr>
      <dsp:spPr>
        <a:xfrm>
          <a:off x="1411235" y="255163"/>
          <a:ext cx="2385768" cy="2385768"/>
        </a:xfrm>
        <a:custGeom>
          <a:avLst/>
          <a:gdLst/>
          <a:ahLst/>
          <a:cxnLst/>
          <a:rect l="0" t="0" r="0" b="0"/>
          <a:pathLst>
            <a:path>
              <a:moveTo>
                <a:pt x="798183" y="2318576"/>
              </a:moveTo>
              <a:arcTo wR="1192884" hR="1192884" stAng="6559331" swAng="1499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DD58613-A8D4-4E9A-BB2C-FE64ADC032CB}">
      <dsp:nvSpPr>
        <dsp:cNvPr id="0" name=""/>
        <dsp:cNvSpPr/>
      </dsp:nvSpPr>
      <dsp:spPr>
        <a:xfrm>
          <a:off x="1181324" y="1791166"/>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Font typeface="+mj-lt"/>
            <a:buNone/>
          </a:pPr>
          <a:r>
            <a:rPr lang="en-US" altLang="zh-CN" sz="1000" kern="1200" dirty="0"/>
            <a:t>5.</a:t>
          </a:r>
          <a:r>
            <a:rPr lang="zh-CN" sz="1000" kern="1200" dirty="0"/>
            <a:t>标准成本差异控制</a:t>
          </a:r>
          <a:endParaRPr lang="zh-CN" altLang="en-US" sz="1000" kern="1200" dirty="0"/>
        </a:p>
      </dsp:txBody>
      <dsp:txXfrm>
        <a:off x="1181324" y="1791166"/>
        <a:ext cx="779455" cy="506646"/>
      </dsp:txXfrm>
    </dsp:sp>
    <dsp:sp modelId="{290576A9-BBC6-4ACB-BC91-E58A9DE93C3B}">
      <dsp:nvSpPr>
        <dsp:cNvPr id="0" name=""/>
        <dsp:cNvSpPr/>
      </dsp:nvSpPr>
      <dsp:spPr>
        <a:xfrm>
          <a:off x="1411235" y="255163"/>
          <a:ext cx="2385768" cy="2385768"/>
        </a:xfrm>
        <a:custGeom>
          <a:avLst/>
          <a:gdLst/>
          <a:ahLst/>
          <a:cxnLst/>
          <a:rect l="0" t="0" r="0" b="0"/>
          <a:pathLst>
            <a:path>
              <a:moveTo>
                <a:pt x="48457" y="1529425"/>
              </a:moveTo>
              <a:arcTo wR="1192884" hR="1192884" stAng="9816780" swAng="19664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B87A028-4AD3-4712-A6E0-F734DAA1A983}">
      <dsp:nvSpPr>
        <dsp:cNvPr id="0" name=""/>
        <dsp:cNvSpPr/>
      </dsp:nvSpPr>
      <dsp:spPr>
        <a:xfrm>
          <a:off x="1181324" y="598282"/>
          <a:ext cx="779455" cy="5066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Font typeface="+mj-lt"/>
            <a:buNone/>
          </a:pPr>
          <a:r>
            <a:rPr lang="en-US" altLang="zh-CN" sz="1000" kern="1200" dirty="0"/>
            <a:t>6.</a:t>
          </a:r>
          <a:r>
            <a:rPr lang="zh-CN" sz="1000" kern="1200" dirty="0"/>
            <a:t>财务报表分析</a:t>
          </a:r>
          <a:endParaRPr lang="zh-CN" altLang="en-US" sz="1000" kern="1200" dirty="0"/>
        </a:p>
      </dsp:txBody>
      <dsp:txXfrm>
        <a:off x="1181324" y="598282"/>
        <a:ext cx="779455" cy="506646"/>
      </dsp:txXfrm>
    </dsp:sp>
    <dsp:sp modelId="{59D16281-A954-4D3B-BE2F-69DF462A0E4C}">
      <dsp:nvSpPr>
        <dsp:cNvPr id="0" name=""/>
        <dsp:cNvSpPr/>
      </dsp:nvSpPr>
      <dsp:spPr>
        <a:xfrm>
          <a:off x="1411235" y="255163"/>
          <a:ext cx="2385768" cy="2385768"/>
        </a:xfrm>
        <a:custGeom>
          <a:avLst/>
          <a:gdLst/>
          <a:ahLst/>
          <a:cxnLst/>
          <a:rect l="0" t="0" r="0" b="0"/>
          <a:pathLst>
            <a:path>
              <a:moveTo>
                <a:pt x="359462" y="339431"/>
              </a:moveTo>
              <a:arcTo wR="1192884" hR="1192884" stAng="13540821" swAng="1499849"/>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pPr/>
              <a:t>2020/12/11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pPr/>
              <a:t>2020/12/11</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16</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17</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19</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34</a:t>
            </a:fld>
            <a:endParaRPr lang="zh-CN" altLang="en-US"/>
          </a:p>
        </p:txBody>
      </p:sp>
    </p:spTree>
    <p:extLst>
      <p:ext uri="{BB962C8B-B14F-4D97-AF65-F5344CB8AC3E}">
        <p14:creationId xmlns:p14="http://schemas.microsoft.com/office/powerpoint/2010/main" xmlns="" val="749875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39</a:t>
            </a:fld>
            <a:endParaRPr lang="zh-CN" altLang="en-US"/>
          </a:p>
        </p:txBody>
      </p:sp>
    </p:spTree>
    <p:extLst>
      <p:ext uri="{BB962C8B-B14F-4D97-AF65-F5344CB8AC3E}">
        <p14:creationId xmlns:p14="http://schemas.microsoft.com/office/powerpoint/2010/main" xmlns="" val="4263178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40</a:t>
            </a:fld>
            <a:endParaRPr lang="zh-CN" altLang="en-US"/>
          </a:p>
        </p:txBody>
      </p:sp>
    </p:spTree>
    <p:extLst>
      <p:ext uri="{BB962C8B-B14F-4D97-AF65-F5344CB8AC3E}">
        <p14:creationId xmlns:p14="http://schemas.microsoft.com/office/powerpoint/2010/main" xmlns="" val="301968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58</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62</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DA27ED-71C2-4374-9DD5-1618B5BD4790}" type="slidenum">
              <a:rPr lang="zh-CN" altLang="en-US" smtClean="0"/>
              <a:pPr/>
              <a:t>63</a:t>
            </a:fld>
            <a:endParaRPr lang="zh-CN" altLang="en-US"/>
          </a:p>
        </p:txBody>
      </p:sp>
    </p:spTree>
    <p:extLst>
      <p:ext uri="{BB962C8B-B14F-4D97-AF65-F5344CB8AC3E}">
        <p14:creationId xmlns:p14="http://schemas.microsoft.com/office/powerpoint/2010/main" xmlns="" val="2083645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65</a:t>
            </a:fld>
            <a:endParaRPr lang="zh-CN" altLang="en-US" dirty="0"/>
          </a:p>
        </p:txBody>
      </p:sp>
    </p:spTree>
    <p:extLst>
      <p:ext uri="{BB962C8B-B14F-4D97-AF65-F5344CB8AC3E}">
        <p14:creationId xmlns:p14="http://schemas.microsoft.com/office/powerpoint/2010/main" xmlns="" val="1811725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71</a:t>
            </a:fld>
            <a:endParaRPr lang="zh-CN" altLang="en-US"/>
          </a:p>
        </p:txBody>
      </p:sp>
    </p:spTree>
    <p:extLst>
      <p:ext uri="{BB962C8B-B14F-4D97-AF65-F5344CB8AC3E}">
        <p14:creationId xmlns:p14="http://schemas.microsoft.com/office/powerpoint/2010/main" xmlns="" val="3009896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74</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75</a:t>
            </a:fld>
            <a:endParaRPr lang="zh-CN" altLang="en-US"/>
          </a:p>
        </p:txBody>
      </p:sp>
    </p:spTree>
    <p:extLst>
      <p:ext uri="{BB962C8B-B14F-4D97-AF65-F5344CB8AC3E}">
        <p14:creationId xmlns:p14="http://schemas.microsoft.com/office/powerpoint/2010/main" xmlns="" val="10950622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77</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80</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8</a:t>
            </a:fld>
            <a:endParaRPr lang="zh-CN" altLang="en-US"/>
          </a:p>
        </p:txBody>
      </p:sp>
    </p:spTree>
    <p:extLst>
      <p:ext uri="{BB962C8B-B14F-4D97-AF65-F5344CB8AC3E}">
        <p14:creationId xmlns:p14="http://schemas.microsoft.com/office/powerpoint/2010/main" xmlns="" val="1000371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12</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13</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14</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xmlns="" w="9525">
                  <a:solidFill>
                    <a:srgbClr val="000000"/>
                  </a:solidFill>
                  <a:round/>
                </a14:hiddenLine>
              </a:ext>
            </a:extLst>
          </p:spPr>
          <p:txBody>
            <a:bodyPr/>
            <a:lstStyle/>
            <a:p>
              <a:endParaRPr lang="zh-CN" altLang="en-US"/>
            </a:p>
          </p:txBody>
        </p:sp>
      </p:grpSp>
      <p:sp>
        <p:nvSpPr>
          <p:cNvPr id="2" name="矩形 1">
            <a:extLst>
              <a:ext uri="{FF2B5EF4-FFF2-40B4-BE49-F238E27FC236}">
                <a16:creationId xmlns:a16="http://schemas.microsoft.com/office/drawing/2014/main" xmlns="" id="{BAF9ABBD-21DD-4ED4-BA3F-0E154B227738}"/>
              </a:ext>
            </a:extLst>
          </p:cNvPr>
          <p:cNvSpPr/>
          <p:nvPr userDrawn="1"/>
        </p:nvSpPr>
        <p:spPr>
          <a:xfrm rot="19904420">
            <a:off x="6666300" y="4597986"/>
            <a:ext cx="4041001" cy="338554"/>
          </a:xfrm>
          <a:prstGeom prst="rect">
            <a:avLst/>
          </a:prstGeom>
          <a:noFill/>
        </p:spPr>
        <p:txBody>
          <a:bodyPr wrap="square" lIns="91440" tIns="45720" rIns="91440" bIns="45720">
            <a:spAutoFit/>
          </a:bodyPr>
          <a:lstStyle/>
          <a:p>
            <a:pPr algn="ctr"/>
            <a:r>
              <a:rPr lang="zh-CN" altLang="en-US" sz="1600" b="1" cap="none" spc="50" dirty="0">
                <a:ln w="0"/>
                <a:solidFill>
                  <a:schemeClr val="bg2"/>
                </a:solidFill>
                <a:effectLst>
                  <a:innerShdw blurRad="63500" dist="50800" dir="13500000">
                    <a:srgbClr val="000000">
                      <a:alpha val="50000"/>
                    </a:srgbClr>
                  </a:innerShdw>
                </a:effectLst>
                <a:latin typeface="华文行楷" panose="02010800040101010101" pitchFamily="2" charset="-122"/>
                <a:ea typeface="华文行楷" panose="02010800040101010101" pitchFamily="2" charset="-122"/>
              </a:rPr>
              <a:t>小参谋</a:t>
            </a:r>
          </a:p>
        </p:txBody>
      </p:sp>
      <p:sp>
        <p:nvSpPr>
          <p:cNvPr id="3" name="日期占位符 2">
            <a:extLst>
              <a:ext uri="{FF2B5EF4-FFF2-40B4-BE49-F238E27FC236}">
                <a16:creationId xmlns:a16="http://schemas.microsoft.com/office/drawing/2014/main" xmlns="" id="{BFF95B32-012C-4D48-AC22-B61D7A2BB07C}"/>
              </a:ext>
            </a:extLst>
          </p:cNvPr>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4" name="页脚占位符 3">
            <a:extLst>
              <a:ext uri="{FF2B5EF4-FFF2-40B4-BE49-F238E27FC236}">
                <a16:creationId xmlns:a16="http://schemas.microsoft.com/office/drawing/2014/main" xmlns="" id="{FFB82446-D5C2-47DC-BCBE-314938DD3BC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5B6EAA04-A5EA-4305-99A8-581C45442104}"/>
              </a:ext>
            </a:extLst>
          </p:cNvPr>
          <p:cNvSpPr>
            <a:spLocks noGrp="1"/>
          </p:cNvSpPr>
          <p:nvPr>
            <p:ph type="sldNum" sz="quarter" idx="12"/>
          </p:nvPr>
        </p:nvSpPr>
        <p:spPr/>
        <p:txBody>
          <a:bodyPr/>
          <a:lstStyle/>
          <a:p>
            <a:fld id="{0C913308-F349-4B6D-A68A-DD1791B4A57B}" type="slidenum">
              <a:rPr lang="zh-CN" altLang="en-US" smtClean="0"/>
              <a:pPr/>
              <a:t>‹#›</a:t>
            </a:fld>
            <a:endParaRPr lang="zh-CN" altLang="en-US" dirty="0"/>
          </a:p>
        </p:txBody>
      </p:sp>
      <p:pic>
        <p:nvPicPr>
          <p:cNvPr id="16" name="Picture 2" descr="F:\兼职项目20200918\小参谋企业项目20200918\企业简介\20201108171055.gif"/>
          <p:cNvPicPr>
            <a:picLocks noChangeAspect="1" noChangeArrowheads="1"/>
          </p:cNvPicPr>
          <p:nvPr userDrawn="1"/>
        </p:nvPicPr>
        <p:blipFill>
          <a:blip r:embed="rId2" cstate="print"/>
          <a:srcRect/>
          <a:stretch>
            <a:fillRect/>
          </a:stretch>
        </p:blipFill>
        <p:spPr bwMode="auto">
          <a:xfrm>
            <a:off x="7812360" y="123478"/>
            <a:ext cx="861134" cy="43960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2020/12/11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2020/12/11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baike.so.com/doc/9860427-10207433.html" TargetMode="External"/><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s://baike.so.com/doc/4813823-5030319.html"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4.xml.rels><?xml version="1.0" encoding="UTF-8" standalone="yes"?>
<Relationships xmlns="http://schemas.openxmlformats.org/package/2006/relationships"><Relationship Id="rId2" Type="http://schemas.openxmlformats.org/officeDocument/2006/relationships/hyperlink" Target="http://www.shangwuppt.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diagramLayout" Target="../diagrams/layout3.xml"/><Relationship Id="rId7" Type="http://schemas.openxmlformats.org/officeDocument/2006/relationships/diagramLayout" Target="../diagrams/layout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Data" Target="../diagrams/data4.xml"/><Relationship Id="rId11" Type="http://schemas.microsoft.com/office/2007/relationships/diagramDrawing" Target="../diagrams/drawing4.xml"/><Relationship Id="rId5" Type="http://schemas.openxmlformats.org/officeDocument/2006/relationships/diagramColors" Target="../diagrams/colors3.xml"/><Relationship Id="rId10" Type="http://schemas.microsoft.com/office/2007/relationships/diagramDrawing" Target="../diagrams/drawing3.xml"/><Relationship Id="rId4" Type="http://schemas.openxmlformats.org/officeDocument/2006/relationships/diagramQuickStyle" Target="../diagrams/quickStyle3.xml"/><Relationship Id="rId9" Type="http://schemas.openxmlformats.org/officeDocument/2006/relationships/diagramColors" Target="../diagrams/colors4.xml"/></Relationships>
</file>

<file path=ppt/slides/_rels/slide6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diagramLayout" Target="../diagrams/layout5.xml"/><Relationship Id="rId7" Type="http://schemas.openxmlformats.org/officeDocument/2006/relationships/diagramLayout" Target="../diagrams/layout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openxmlformats.org/officeDocument/2006/relationships/diagramData" Target="../diagrams/data6.xml"/><Relationship Id="rId11" Type="http://schemas.microsoft.com/office/2007/relationships/diagramDrawing" Target="../diagrams/drawing6.xml"/><Relationship Id="rId5" Type="http://schemas.openxmlformats.org/officeDocument/2006/relationships/diagramColors" Target="../diagrams/colors5.xml"/><Relationship Id="rId10" Type="http://schemas.microsoft.com/office/2007/relationships/diagramDrawing" Target="../diagrams/drawing5.xml"/><Relationship Id="rId4" Type="http://schemas.openxmlformats.org/officeDocument/2006/relationships/diagramQuickStyle" Target="../diagrams/quickStyle5.xml"/><Relationship Id="rId9" Type="http://schemas.openxmlformats.org/officeDocument/2006/relationships/diagramColors" Target="../diagrams/colors6.xml"/></Relationships>
</file>

<file path=ppt/slides/_rels/slide68.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diagramLayout" Target="../diagrams/layout7.xml"/><Relationship Id="rId7" Type="http://schemas.openxmlformats.org/officeDocument/2006/relationships/diagramLayout" Target="../diagrams/layout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openxmlformats.org/officeDocument/2006/relationships/diagramData" Target="../diagrams/data8.xml"/><Relationship Id="rId11" Type="http://schemas.microsoft.com/office/2007/relationships/diagramDrawing" Target="../diagrams/drawing8.xml"/><Relationship Id="rId5" Type="http://schemas.openxmlformats.org/officeDocument/2006/relationships/diagramColors" Target="../diagrams/colors7.xml"/><Relationship Id="rId10" Type="http://schemas.microsoft.com/office/2007/relationships/diagramDrawing" Target="../diagrams/drawing7.xml"/><Relationship Id="rId4" Type="http://schemas.openxmlformats.org/officeDocument/2006/relationships/diagramQuickStyle" Target="../diagrams/quickStyle7.xml"/><Relationship Id="rId9" Type="http://schemas.openxmlformats.org/officeDocument/2006/relationships/diagramColors" Target="../diagrams/colors8.xml"/></Relationships>
</file>

<file path=ppt/slides/_rels/slide69.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diagramLayout" Target="../diagrams/layout9.xml"/><Relationship Id="rId7" Type="http://schemas.openxmlformats.org/officeDocument/2006/relationships/diagramLayout" Target="../diagrams/layout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openxmlformats.org/officeDocument/2006/relationships/diagramData" Target="../diagrams/data10.xml"/><Relationship Id="rId11" Type="http://schemas.microsoft.com/office/2007/relationships/diagramDrawing" Target="../diagrams/drawing10.xml"/><Relationship Id="rId5" Type="http://schemas.openxmlformats.org/officeDocument/2006/relationships/diagramColors" Target="../diagrams/colors9.xml"/><Relationship Id="rId10" Type="http://schemas.microsoft.com/office/2007/relationships/diagramDrawing" Target="../diagrams/drawing9.xml"/><Relationship Id="rId4" Type="http://schemas.openxmlformats.org/officeDocument/2006/relationships/diagramQuickStyle" Target="../diagrams/quickStyle9.xml"/><Relationship Id="rId9" Type="http://schemas.openxmlformats.org/officeDocument/2006/relationships/diagramColors" Target="../diagrams/colors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diagramLayout" Target="../diagrams/layout11.xml"/><Relationship Id="rId7" Type="http://schemas.openxmlformats.org/officeDocument/2006/relationships/diagramLayout" Target="../diagrams/layout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openxmlformats.org/officeDocument/2006/relationships/diagramData" Target="../diagrams/data12.xml"/><Relationship Id="rId11" Type="http://schemas.microsoft.com/office/2007/relationships/diagramDrawing" Target="../diagrams/drawing12.xml"/><Relationship Id="rId5" Type="http://schemas.openxmlformats.org/officeDocument/2006/relationships/diagramColors" Target="../diagrams/colors11.xml"/><Relationship Id="rId10" Type="http://schemas.microsoft.com/office/2007/relationships/diagramDrawing" Target="../diagrams/drawing11.xml"/><Relationship Id="rId4" Type="http://schemas.openxmlformats.org/officeDocument/2006/relationships/diagramQuickStyle" Target="../diagrams/quickStyle11.xml"/><Relationship Id="rId9" Type="http://schemas.openxmlformats.org/officeDocument/2006/relationships/diagramColors" Target="../diagrams/colors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4143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3" name="Rectangle 3"/>
          <p:cNvSpPr txBox="1">
            <a:spLocks noChangeArrowheads="1"/>
          </p:cNvSpPr>
          <p:nvPr/>
        </p:nvSpPr>
        <p:spPr>
          <a:xfrm>
            <a:off x="1928794" y="785800"/>
            <a:ext cx="4429156" cy="18573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zh-CN" sz="2400" b="1" dirty="0">
                <a:solidFill>
                  <a:schemeClr val="bg1"/>
                </a:solidFill>
                <a:latin typeface="微软雅黑" panose="020B0503020204020204" pitchFamily="34" charset="-122"/>
                <a:ea typeface="微软雅黑" panose="020B0503020204020204" pitchFamily="34" charset="-122"/>
              </a:rPr>
              <a:t>精细化企业运营</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zh-CN" sz="2400" b="1" dirty="0">
                <a:solidFill>
                  <a:schemeClr val="bg1"/>
                </a:solidFill>
                <a:latin typeface="微软雅黑" panose="020B0503020204020204" pitchFamily="34" charset="-122"/>
                <a:ea typeface="微软雅黑" panose="020B0503020204020204" pitchFamily="34" charset="-122"/>
              </a:rPr>
              <a:t>管理辅导</a:t>
            </a:r>
          </a:p>
          <a:p>
            <a:pPr algn="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44" name="Rectangle 4"/>
          <p:cNvSpPr txBox="1">
            <a:spLocks noChangeArrowheads="1"/>
          </p:cNvSpPr>
          <p:nvPr/>
        </p:nvSpPr>
        <p:spPr>
          <a:xfrm>
            <a:off x="3829300" y="2644480"/>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46" name="直接连接符 5"/>
          <p:cNvCxnSpPr>
            <a:cxnSpLocks noChangeShapeType="1"/>
          </p:cNvCxnSpPr>
          <p:nvPr/>
        </p:nvCxnSpPr>
        <p:spPr bwMode="auto">
          <a:xfrm>
            <a:off x="9501222" y="3143254"/>
            <a:ext cx="571504" cy="1588"/>
          </a:xfrm>
          <a:prstGeom prst="line">
            <a:avLst/>
          </a:prstGeom>
          <a:noFill/>
          <a:ln w="12700">
            <a:solidFill>
              <a:schemeClr val="accent1"/>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2" name="文本框 1">
            <a:extLst>
              <a:ext uri="{FF2B5EF4-FFF2-40B4-BE49-F238E27FC236}">
                <a16:creationId xmlns:a16="http://schemas.microsoft.com/office/drawing/2014/main" xmlns="" id="{2606C426-AD00-4F60-9559-7835F01EA9D5}"/>
              </a:ext>
            </a:extLst>
          </p:cNvPr>
          <p:cNvSpPr txBox="1"/>
          <p:nvPr/>
        </p:nvSpPr>
        <p:spPr>
          <a:xfrm>
            <a:off x="3643306" y="1785932"/>
            <a:ext cx="4071966"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cs typeface="+mj-cs"/>
              </a:rPr>
              <a:t> </a:t>
            </a:r>
            <a:r>
              <a:rPr lang="zh-CN" altLang="en-US" sz="1600" dirty="0" smtClean="0">
                <a:solidFill>
                  <a:schemeClr val="bg1"/>
                </a:solidFill>
                <a:latin typeface="微软雅黑" panose="020B0503020204020204" pitchFamily="34" charset="-122"/>
                <a:ea typeface="微软雅黑" panose="020B0503020204020204" pitchFamily="34" charset="-122"/>
                <a:cs typeface="+mj-cs"/>
              </a:rPr>
              <a:t> </a:t>
            </a:r>
            <a:r>
              <a:rPr lang="zh-CN" altLang="en-US" sz="1600" dirty="0" smtClean="0">
                <a:solidFill>
                  <a:schemeClr val="bg1"/>
                </a:solidFill>
                <a:latin typeface="微软雅黑" panose="020B0503020204020204" pitchFamily="34" charset="-122"/>
                <a:ea typeface="微软雅黑" panose="020B0503020204020204" pitchFamily="34" charset="-122"/>
                <a:cs typeface="+mj-cs"/>
              </a:rPr>
              <a:t>小参谋商学院</a:t>
            </a:r>
            <a:endParaRPr lang="zh-CN" altLang="en-US" sz="1600" dirty="0">
              <a:solidFill>
                <a:schemeClr val="bg1"/>
              </a:solidFill>
              <a:latin typeface="微软雅黑" panose="020B0503020204020204" pitchFamily="34" charset="-122"/>
              <a:ea typeface="微软雅黑" panose="020B0503020204020204" pitchFamily="34" charset="-122"/>
              <a:cs typeface="+mj-cs"/>
            </a:endParaRPr>
          </a:p>
        </p:txBody>
      </p:sp>
      <p:pic>
        <p:nvPicPr>
          <p:cNvPr id="1026" name="Picture 2" descr="F:\兼职项目20200918\小参谋企业项目20200918\企业简介\20201108171041.gif"/>
          <p:cNvPicPr>
            <a:picLocks noChangeAspect="1" noChangeArrowheads="1"/>
          </p:cNvPicPr>
          <p:nvPr/>
        </p:nvPicPr>
        <p:blipFill>
          <a:blip r:embed="rId3" cstate="print"/>
          <a:srcRect/>
          <a:stretch>
            <a:fillRect/>
          </a:stretch>
        </p:blipFill>
        <p:spPr bwMode="auto">
          <a:xfrm>
            <a:off x="2214546" y="928676"/>
            <a:ext cx="428628" cy="64294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2285984" y="4500576"/>
            <a:ext cx="1643074" cy="276999"/>
          </a:xfrm>
          <a:prstGeom prst="rect">
            <a:avLst/>
          </a:prstGeom>
          <a:noFill/>
        </p:spPr>
        <p:txBody>
          <a:bodyPr wrap="square" rtlCol="0">
            <a:spAutoFit/>
          </a:bodyPr>
          <a:lstStyle/>
          <a:p>
            <a:r>
              <a:rPr lang="en-US" altLang="zh-CN" sz="1200" b="1" dirty="0" smtClean="0">
                <a:latin typeface="微软雅黑" panose="020B0503020204020204" pitchFamily="34" charset="-122"/>
                <a:ea typeface="微软雅黑" panose="020B0503020204020204" pitchFamily="34" charset="-122"/>
              </a:rPr>
              <a:t>18452756487</a:t>
            </a:r>
            <a:endParaRPr lang="zh-CN" altLang="en-US" sz="1200" b="1" dirty="0" smtClean="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5c87d35276537.jpg"/>
          <p:cNvPicPr>
            <a:picLocks noChangeAspect="1" noChangeArrowheads="1"/>
          </p:cNvPicPr>
          <p:nvPr/>
        </p:nvPicPr>
        <p:blipFill>
          <a:blip r:embed="rId2" cstate="print"/>
          <a:srcRect/>
          <a:stretch>
            <a:fillRect/>
          </a:stretch>
        </p:blipFill>
        <p:spPr bwMode="auto">
          <a:xfrm>
            <a:off x="0" y="2286001"/>
            <a:ext cx="9144000" cy="2857499"/>
          </a:xfrm>
          <a:prstGeom prst="rect">
            <a:avLst/>
          </a:prstGeom>
          <a:noFill/>
        </p:spPr>
      </p:pic>
      <p:sp>
        <p:nvSpPr>
          <p:cNvPr id="2" name="矩形 1"/>
          <p:cNvSpPr/>
          <p:nvPr/>
        </p:nvSpPr>
        <p:spPr>
          <a:xfrm>
            <a:off x="1043608" y="2355726"/>
            <a:ext cx="6851556" cy="1118255"/>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ts val="4000"/>
              </a:lnSpc>
            </a:pPr>
            <a:r>
              <a:rPr lang="zh-CN" altLang="en-US"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itchFamily="49" charset="-122"/>
                <a:ea typeface="黑体" pitchFamily="49" charset="-122"/>
              </a:rPr>
              <a:t>大家随我一起想想</a:t>
            </a:r>
            <a:endParaRPr lang="en-US" altLang="zh-CN"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itchFamily="49" charset="-122"/>
              <a:ea typeface="黑体" pitchFamily="49" charset="-122"/>
            </a:endParaRPr>
          </a:p>
          <a:p>
            <a:pPr algn="ctr">
              <a:lnSpc>
                <a:spcPts val="4000"/>
              </a:lnSpc>
            </a:pPr>
            <a:r>
              <a:rPr lang="en-US" altLang="zh-CN" sz="2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itchFamily="49" charset="-122"/>
                <a:ea typeface="黑体" pitchFamily="49" charset="-122"/>
              </a:rPr>
              <a:t> </a:t>
            </a:r>
            <a:r>
              <a:rPr lang="zh-CN" altLang="en-US" sz="36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itchFamily="49" charset="-122"/>
                <a:ea typeface="黑体" pitchFamily="49" charset="-122"/>
              </a:rPr>
              <a:t>我们企业当前所面临那些问题？</a:t>
            </a:r>
            <a:endParaRPr lang="zh-CN" altLang="en-US" sz="2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黑体" pitchFamily="49" charset="-122"/>
              <a:ea typeface="黑体" pitchFamily="49"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59632" y="1347614"/>
            <a:ext cx="7200800" cy="1693352"/>
            <a:chOff x="1259632" y="987574"/>
            <a:chExt cx="7200800" cy="1693352"/>
          </a:xfrm>
        </p:grpSpPr>
        <p:sp>
          <p:nvSpPr>
            <p:cNvPr id="6" name="流程图: 资料带 5"/>
            <p:cNvSpPr/>
            <p:nvPr/>
          </p:nvSpPr>
          <p:spPr>
            <a:xfrm>
              <a:off x="1259632" y="987574"/>
              <a:ext cx="7200800" cy="1584176"/>
            </a:xfrm>
            <a:prstGeom prst="flowChartPunchedTap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solidFill>
                <a:srgbClr val="005D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TextBox 2"/>
            <p:cNvSpPr txBox="1"/>
            <p:nvPr/>
          </p:nvSpPr>
          <p:spPr>
            <a:xfrm>
              <a:off x="1403648" y="1203598"/>
              <a:ext cx="6984776" cy="1477328"/>
            </a:xfrm>
            <a:prstGeom prst="rect">
              <a:avLst/>
            </a:prstGeom>
            <a:noFill/>
          </p:spPr>
          <p:txBody>
            <a:bodyPr wrap="square" rtlCol="0">
              <a:spAutoFit/>
            </a:bodyPr>
            <a:lstStyle/>
            <a:p>
              <a:r>
                <a:rPr lang="zh-CN" altLang="zh-CN" dirty="0" smtClean="0">
                  <a:latin typeface="黑体" pitchFamily="49" charset="-122"/>
                  <a:ea typeface="黑体" pitchFamily="49" charset="-122"/>
                </a:rPr>
                <a:t>小企业长不大，大企业活不长，老企业过不好，好企业又折腾。通过调查以后发现，中国企业的平均寿命是</a:t>
              </a:r>
              <a:r>
                <a:rPr lang="en-US" altLang="zh-CN" dirty="0" smtClean="0">
                  <a:latin typeface="黑体" pitchFamily="49" charset="-122"/>
                  <a:ea typeface="黑体" pitchFamily="49" charset="-122"/>
                </a:rPr>
                <a:t>7.9</a:t>
              </a:r>
              <a:r>
                <a:rPr lang="zh-CN" altLang="zh-CN" dirty="0" smtClean="0">
                  <a:latin typeface="黑体" pitchFamily="49" charset="-122"/>
                  <a:ea typeface="黑体" pitchFamily="49" charset="-122"/>
                </a:rPr>
                <a:t>年，究其原因，由于中国企业的管理的先天不足所造成的现状。我们了解一下先天不足，企业的先天不足有五个部分：</a:t>
              </a:r>
            </a:p>
            <a:p>
              <a:endParaRPr lang="zh-CN" altLang="zh-CN" dirty="0">
                <a:latin typeface="黑体" pitchFamily="49" charset="-122"/>
                <a:ea typeface="黑体" pitchFamily="49" charset="-122"/>
              </a:endParaRPr>
            </a:p>
          </p:txBody>
        </p:sp>
      </p:grpSp>
      <p:graphicFrame>
        <p:nvGraphicFramePr>
          <p:cNvPr id="5" name="图示 4"/>
          <p:cNvGraphicFramePr/>
          <p:nvPr/>
        </p:nvGraphicFramePr>
        <p:xfrm>
          <a:off x="2699792" y="2983260"/>
          <a:ext cx="4248472" cy="2160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矩形 8"/>
          <p:cNvSpPr/>
          <p:nvPr/>
        </p:nvSpPr>
        <p:spPr>
          <a:xfrm>
            <a:off x="575238" y="843558"/>
            <a:ext cx="3070071" cy="523220"/>
          </a:xfrm>
          <a:prstGeom prst="rect">
            <a:avLst/>
          </a:prstGeom>
          <a:noFill/>
        </p:spPr>
        <p:txBody>
          <a:bodyPr wrap="none" lIns="91440" tIns="45720" rIns="91440" bIns="45720">
            <a:spAutoFit/>
          </a:bodyPr>
          <a:lstStyle/>
          <a:p>
            <a:pPr algn="ctr"/>
            <a:r>
              <a:rPr lang="zh-CN" alt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现代企业的现状：</a:t>
            </a:r>
            <a:endParaRPr lang="zh-CN" altLang="en-US" sz="2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971600" y="1131590"/>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b="1" dirty="0" smtClean="0">
                <a:solidFill>
                  <a:schemeClr val="accent1"/>
                </a:solidFill>
                <a:latin typeface="微软雅黑" panose="020B0503020204020204" pitchFamily="34" charset="-122"/>
                <a:ea typeface="微软雅黑" panose="020B0503020204020204" pitchFamily="34" charset="-122"/>
              </a:rPr>
              <a:t>缺乏标准化</a:t>
            </a:r>
            <a:endParaRPr lang="zh-CN" altLang="en-US" b="1" dirty="0" smtClean="0">
              <a:solidFill>
                <a:schemeClr val="accent1"/>
              </a:solidFill>
              <a:latin typeface="微软雅黑" panose="020B0503020204020204" pitchFamily="34" charset="-122"/>
              <a:ea typeface="微软雅黑" panose="020B0503020204020204" pitchFamily="34" charset="-122"/>
            </a:endParaRPr>
          </a:p>
          <a:p>
            <a:pPr marL="0" indent="0">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923678"/>
            <a:ext cx="5832648" cy="1454246"/>
          </a:xfrm>
          <a:prstGeom prst="rect">
            <a:avLst/>
          </a:prstGeom>
          <a:noFill/>
        </p:spPr>
        <p:txBody>
          <a:bodyPr wrap="square" lIns="68584" tIns="34291" rIns="68584" bIns="34291" rtlCol="0">
            <a:spAutoFit/>
          </a:bodyPr>
          <a:lstStyle/>
          <a:p>
            <a:pPr algn="just" eaLnBrk="0" hangingPunct="0">
              <a:lnSpc>
                <a:spcPct val="150000"/>
              </a:lnSpc>
            </a:pPr>
            <a:r>
              <a:rPr lang="en-US"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美国企业和日本企业，在建厂之初前六个月都不会做订单。中国企业建厂之初第一天开始做单，缺乏最重要的标准化。举个例子，一个新兵到部队，军官不会教他打枪消灭敌人，而是从立正稍息开始，这叫职业化标准化。所以中国企业普遍缺乏标准化的基础，所以被称为野蛮制造。说工作没有固定的程序，没有明确可行的步骤，缺乏行之有效的方法。 </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F:\兼职项目20200918\小参谋企业项目20200918\企业简介\20201108171055.gif"/>
          <p:cNvPicPr>
            <a:picLocks noChangeAspect="1" noChangeArrowheads="1"/>
          </p:cNvPicPr>
          <p:nvPr/>
        </p:nvPicPr>
        <p:blipFill>
          <a:blip r:embed="rId3" cstate="print"/>
          <a:srcRect/>
          <a:stretch>
            <a:fillRect/>
          </a:stretch>
        </p:blipFill>
        <p:spPr bwMode="auto">
          <a:xfrm>
            <a:off x="7740352" y="267494"/>
            <a:ext cx="861134" cy="439609"/>
          </a:xfrm>
          <a:prstGeom prst="rect">
            <a:avLst/>
          </a:prstGeom>
          <a:noFill/>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100"/>
                                        <p:tgtEl>
                                          <p:spTgt spid="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5"/>
                                        </p:tgtEl>
                                      </p:cBhvr>
                                      <p:to x="80000" y="100000"/>
                                    </p:animScale>
                                    <p:anim by="(#ppt_w*0.10)" calcmode="lin" valueType="num">
                                      <p:cBhvr>
                                        <p:cTn id="27" dur="50" autoRev="1" fill="hold">
                                          <p:stCondLst>
                                            <p:cond delay="0"/>
                                          </p:stCondLst>
                                        </p:cTn>
                                        <p:tgtEl>
                                          <p:spTgt spid="5"/>
                                        </p:tgtEl>
                                        <p:attrNameLst>
                                          <p:attrName>ppt_x</p:attrName>
                                        </p:attrNameLst>
                                      </p:cBhvr>
                                    </p:anim>
                                    <p:anim by="(-#ppt_w*0.10)" calcmode="lin" valueType="num">
                                      <p:cBhvr>
                                        <p:cTn id="28" dur="50" autoRev="1" fill="hold">
                                          <p:stCondLst>
                                            <p:cond delay="0"/>
                                          </p:stCondLst>
                                        </p:cTn>
                                        <p:tgtEl>
                                          <p:spTgt spid="5"/>
                                        </p:tgtEl>
                                        <p:attrNameLst>
                                          <p:attrName>ppt_y</p:attrName>
                                        </p:attrNameLst>
                                      </p:cBhvr>
                                    </p:anim>
                                    <p:animRot by="-480000">
                                      <p:cBhvr>
                                        <p:cTn id="29"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971600" y="483518"/>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b="1" dirty="0" smtClean="0">
                <a:solidFill>
                  <a:schemeClr val="accent1"/>
                </a:solidFill>
                <a:latin typeface="微软雅黑" panose="020B0503020204020204" pitchFamily="34" charset="-122"/>
                <a:ea typeface="微软雅黑" panose="020B0503020204020204" pitchFamily="34" charset="-122"/>
              </a:rPr>
              <a:t>组织不良</a:t>
            </a:r>
            <a:endParaRPr lang="zh-CN" altLang="en-US" b="1" dirty="0" smtClean="0">
              <a:solidFill>
                <a:schemeClr val="accent1"/>
              </a:solidFill>
              <a:latin typeface="微软雅黑" panose="020B0503020204020204" pitchFamily="34" charset="-122"/>
              <a:ea typeface="微软雅黑" panose="020B0503020204020204" pitchFamily="34" charset="-122"/>
            </a:endParaRPr>
          </a:p>
          <a:p>
            <a:pPr marL="0" indent="0">
              <a:buNone/>
            </a:pP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1600" y="843558"/>
            <a:ext cx="5472608"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71600" y="1923678"/>
            <a:ext cx="5328592" cy="3139321"/>
          </a:xfrm>
          <a:prstGeom prst="rect">
            <a:avLst/>
          </a:prstGeom>
          <a:noFill/>
        </p:spPr>
        <p:txBody>
          <a:bodyPr wrap="square" rtlCol="0">
            <a:spAutoFit/>
          </a:bodyPr>
          <a:lstStyle/>
          <a:p>
            <a:pPr algn="ctr"/>
            <a:r>
              <a:rPr lang="zh-CN" altLang="zh-CN"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什么叫越级指挥呢？</a:t>
            </a:r>
            <a:endParaRPr lang="en-US" altLang="zh-CN"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algn="ctr"/>
            <a:endParaRPr lang="en-US" altLang="zh-CN"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endParaRPr>
          </a:p>
          <a:p>
            <a:pPr indent="360000">
              <a:lnSpc>
                <a:spcPts val="2000"/>
              </a:lnSpc>
            </a:pP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案例：</a:t>
            </a: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某一个企业在某一天，生产部经理安排电工班班长。电工班长今天晚上要停电，大概发电机坏了，你安排维修一下</a:t>
            </a:r>
            <a:r>
              <a:rPr lang="zh-CN" altLang="en-US"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今天晚上加班。电工班长接到指令以后，于是安排小王。小王你将发动机修一下晚上加班。小王接到指令以后，于是维修发动机这个没错，这个叫逐级的原则。</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indent="360000">
              <a:lnSpc>
                <a:spcPts val="2000"/>
              </a:lnSpc>
            </a:pP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可是当小王把发电机拆开，放在地上的时候，突然接到一个电话，谁的？董事长的电话。董事长怎么说呢？小王这个天真热，我办公室的空调坏了，现在房间里有七八个客人，现在热得的汗流浃背，你现在什么活都不要干，抓紧快来帮我修空调。</a:t>
            </a:r>
            <a:endPar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endParaRPr lang="zh-CN" altLang="en-US"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 name="矩形 7"/>
          <p:cNvSpPr/>
          <p:nvPr/>
        </p:nvSpPr>
        <p:spPr>
          <a:xfrm>
            <a:off x="971600" y="915566"/>
            <a:ext cx="5616624" cy="923330"/>
          </a:xfrm>
          <a:prstGeom prst="rect">
            <a:avLst/>
          </a:prstGeom>
        </p:spPr>
        <p:txBody>
          <a:bodyPr wrap="square">
            <a:spAutoFit/>
          </a:bodyPr>
          <a:lstStyle/>
          <a:p>
            <a:pPr lvl="0" indent="360000"/>
            <a:r>
              <a:rPr lang="zh-CN"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架构不合理、工作职责不清晰、各部门权利义务责任不明确、无法组织有效的工作。组织不良的重要特征</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越级指挥</a:t>
            </a:r>
            <a:r>
              <a:rPr lang="en-US"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zh-CN"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双头指挥</a:t>
            </a:r>
          </a:p>
        </p:txBody>
      </p:sp>
      <p:pic>
        <p:nvPicPr>
          <p:cNvPr id="9" name="Picture 2" descr="F:\兼职项目20200918\小参谋企业项目20200918\企业简介\20201108171055.gif"/>
          <p:cNvPicPr>
            <a:picLocks noChangeAspect="1" noChangeArrowheads="1"/>
          </p:cNvPicPr>
          <p:nvPr/>
        </p:nvPicPr>
        <p:blipFill>
          <a:blip r:embed="rId3" cstate="print"/>
          <a:srcRect/>
          <a:stretch>
            <a:fillRect/>
          </a:stretch>
        </p:blipFill>
        <p:spPr bwMode="auto">
          <a:xfrm>
            <a:off x="7596336" y="267494"/>
            <a:ext cx="861134" cy="439609"/>
          </a:xfrm>
          <a:prstGeom prst="rect">
            <a:avLst/>
          </a:prstGeom>
          <a:noFill/>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971600" y="411510"/>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sz="2400" b="1" dirty="0" smtClean="0">
                <a:solidFill>
                  <a:schemeClr val="accent1"/>
                </a:solidFill>
                <a:latin typeface="微软雅黑" panose="020B0503020204020204" pitchFamily="34" charset="-122"/>
                <a:ea typeface="微软雅黑" panose="020B0503020204020204" pitchFamily="34" charset="-122"/>
              </a:rPr>
              <a:t>组织不良</a:t>
            </a:r>
            <a:endParaRPr lang="zh-CN" altLang="en-US" sz="2400" b="1" dirty="0" smtClean="0">
              <a:solidFill>
                <a:schemeClr val="accent1"/>
              </a:solidFill>
              <a:latin typeface="微软雅黑" panose="020B0503020204020204" pitchFamily="34" charset="-122"/>
              <a:ea typeface="微软雅黑" panose="020B0503020204020204" pitchFamily="34" charset="-122"/>
            </a:endParaRPr>
          </a:p>
          <a:p>
            <a:pPr marL="0" indent="0">
              <a:buNone/>
            </a:pPr>
            <a:endParaRPr lang="en-GB" sz="14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27584" y="946965"/>
            <a:ext cx="6408712" cy="4196535"/>
          </a:xfrm>
          <a:prstGeom prst="rect">
            <a:avLst/>
          </a:prstGeom>
          <a:noFill/>
        </p:spPr>
        <p:txBody>
          <a:bodyPr wrap="square" lIns="68584" tIns="34291" rIns="68584" bIns="34291" rtlCol="0">
            <a:spAutoFit/>
          </a:bodyPr>
          <a:lstStyle/>
          <a:p>
            <a:pPr indent="360000">
              <a:lnSpc>
                <a:spcPts val="1700"/>
              </a:lnSpc>
            </a:pPr>
            <a:r>
              <a:rPr lang="zh-CN" altLang="zh-CN" sz="13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那么请问大家，当小王接到董事长电话以后，他去还是不去呢？去不去 、去不去？他会去的。因为在民营企业当中 ，大多的员工始终认为给老板打工的，这叫给老板打工的文化渗透。小王会去的，因为每个人都会保护自己。比如让我去，我会去的。小王去了，小王去以后越级指挥所犯的错误存在了。到下午五点钟，生产经理着急了。哎，发电机呢？找电工班长，电子工班长，哎小王呢？找小王，到处找小王。为什么两个哎啊？ 两个主管都在哎，哎、发电机呢 ？哎、小王呢 ？ 因为中国管理者有一个最重要的毛病，喜欢安排工作，不喜欢检查工作。这时发现小王从董事长办公室出来了，是满头大汗双手油渍。小王你干什么去了？今天晚上不能加班你要负全责。小王怎么说，负全责，我才不负责呢。我给董事长修空调，至今饭都没吃。我去吃饭了去了，走了。电工班长不吭声了，在想董事长让他去的，董事长如果让我去，我也会去的。生产经理问了怎么回事？别提了，小王去给董事长修空调，所以发电机没修。生产经理也不吭声了。员工问了经理怎么办？今天晚上休息，任务呢？明天找董事长算账。一个越级指挥让一个企业造成资源的严重浪费。这种资源浪费是无法衡量的，这种现象在中国企业当中每天重复发生着，这种叫越级指挥。因为小王的上级是电工班长，而不是董事长。因此在避免越级指挥当中，有两条非常重要的原则大家不妨记一下。避免越级指挥的重要原则：上级对下级——可以越级检查，不能越级下命令；下级对上级——可以越级申诉，不能越级报告。</a:t>
            </a:r>
          </a:p>
          <a:p>
            <a:pPr indent="360000">
              <a:lnSpc>
                <a:spcPts val="1700"/>
              </a:lnSpc>
            </a:pPr>
            <a:r>
              <a:rPr lang="zh-CN" altLang="zh-CN" sz="1300" dirty="0" smtClean="0">
                <a:solidFill>
                  <a:srgbClr val="FF0000"/>
                </a:solidFill>
                <a:latin typeface="微软雅黑" panose="020B0503020204020204" pitchFamily="34" charset="-122"/>
                <a:ea typeface="微软雅黑" panose="020B0503020204020204" pitchFamily="34" charset="-122"/>
                <a:sym typeface="微软雅黑" panose="020B0503020204020204" pitchFamily="34" charset="-122"/>
              </a:rPr>
              <a:t>这是非常重要的组织原则，要违背这个原则就让资源严重浪费。第一 组织不良的特点；第二 双头指挥，两个上级管一个下级；</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 name="直接连接符 12"/>
          <p:cNvCxnSpPr/>
          <p:nvPr/>
        </p:nvCxnSpPr>
        <p:spPr>
          <a:xfrm>
            <a:off x="1043608" y="843558"/>
            <a:ext cx="5472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2" descr="F:\兼职项目20200918\小参谋企业项目20200918\企业简介\20201108171055.gif"/>
          <p:cNvPicPr>
            <a:picLocks noChangeAspect="1" noChangeArrowheads="1"/>
          </p:cNvPicPr>
          <p:nvPr/>
        </p:nvPicPr>
        <p:blipFill>
          <a:blip r:embed="rId3" cstate="print"/>
          <a:srcRect/>
          <a:stretch>
            <a:fillRect/>
          </a:stretch>
        </p:blipFill>
        <p:spPr bwMode="auto">
          <a:xfrm>
            <a:off x="7812360" y="267494"/>
            <a:ext cx="861134" cy="439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100"/>
                                        <p:tgtEl>
                                          <p:spTgt spid="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5"/>
                                        </p:tgtEl>
                                      </p:cBhvr>
                                      <p:to x="80000" y="100000"/>
                                    </p:animScale>
                                    <p:anim by="(#ppt_w*0.10)" calcmode="lin" valueType="num">
                                      <p:cBhvr>
                                        <p:cTn id="27" dur="50" autoRev="1" fill="hold">
                                          <p:stCondLst>
                                            <p:cond delay="0"/>
                                          </p:stCondLst>
                                        </p:cTn>
                                        <p:tgtEl>
                                          <p:spTgt spid="5"/>
                                        </p:tgtEl>
                                        <p:attrNameLst>
                                          <p:attrName>ppt_x</p:attrName>
                                        </p:attrNameLst>
                                      </p:cBhvr>
                                    </p:anim>
                                    <p:anim by="(-#ppt_w*0.10)" calcmode="lin" valueType="num">
                                      <p:cBhvr>
                                        <p:cTn id="28" dur="50" autoRev="1" fill="hold">
                                          <p:stCondLst>
                                            <p:cond delay="0"/>
                                          </p:stCondLst>
                                        </p:cTn>
                                        <p:tgtEl>
                                          <p:spTgt spid="5"/>
                                        </p:tgtEl>
                                        <p:attrNameLst>
                                          <p:attrName>ppt_y</p:attrName>
                                        </p:attrNameLst>
                                      </p:cBhvr>
                                    </p:anim>
                                    <p:animRot by="-480000">
                                      <p:cBhvr>
                                        <p:cTn id="29"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1259632" y="771550"/>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sz="2400" b="1" dirty="0" smtClean="0">
                <a:solidFill>
                  <a:schemeClr val="accent1"/>
                </a:solidFill>
                <a:latin typeface="微软雅黑" panose="020B0503020204020204" pitchFamily="34" charset="-122"/>
                <a:ea typeface="微软雅黑" panose="020B0503020204020204" pitchFamily="34" charset="-122"/>
              </a:rPr>
              <a:t>员工素质较低</a:t>
            </a:r>
            <a:endParaRPr lang="zh-CN" altLang="en-US" sz="2400" b="1" dirty="0" smtClean="0">
              <a:solidFill>
                <a:schemeClr val="accent1"/>
              </a:solidFill>
              <a:latin typeface="微软雅黑" panose="020B0503020204020204" pitchFamily="34" charset="-122"/>
              <a:ea typeface="微软雅黑" panose="020B0503020204020204" pitchFamily="34" charset="-122"/>
            </a:endParaRPr>
          </a:p>
          <a:p>
            <a:pPr marL="0" indent="0">
              <a:buNone/>
            </a:pPr>
            <a:endParaRPr lang="zh-CN" altLang="en-US" sz="2400" b="1" dirty="0" smtClean="0">
              <a:solidFill>
                <a:schemeClr val="accent1"/>
              </a:solidFill>
              <a:latin typeface="微软雅黑" panose="020B0503020204020204" pitchFamily="34" charset="-122"/>
              <a:ea typeface="微软雅黑" panose="020B0503020204020204" pitchFamily="34" charset="-122"/>
            </a:endParaRPr>
          </a:p>
          <a:p>
            <a:pPr marL="0" indent="0">
              <a:buNone/>
            </a:pPr>
            <a:endParaRPr lang="en-GB" sz="14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347614"/>
            <a:ext cx="5832648" cy="2808463"/>
          </a:xfrm>
          <a:prstGeom prst="rect">
            <a:avLst/>
          </a:prstGeom>
          <a:noFill/>
        </p:spPr>
        <p:txBody>
          <a:bodyPr wrap="square" lIns="68584" tIns="34291" rIns="68584" bIns="34291" rtlCol="0">
            <a:spAutoFit/>
          </a:bodyPr>
          <a:lstStyle/>
          <a:p>
            <a:pPr indent="360000">
              <a:lnSpc>
                <a:spcPts val="2000"/>
              </a:lnSpc>
            </a:pPr>
            <a:r>
              <a:rPr lang="zh-CN" altLang="zh-CN" sz="1400" dirty="0" smtClean="0">
                <a:latin typeface="微软雅黑" pitchFamily="34" charset="-122"/>
                <a:ea typeface="微软雅黑" pitchFamily="34" charset="-122"/>
              </a:rPr>
              <a:t>做工作的态度与与意识不强，缺乏敬业精神。中国员工质量意识淡薄。</a:t>
            </a:r>
            <a:endParaRPr lang="en-US" altLang="zh-CN" sz="1400" dirty="0" smtClean="0">
              <a:latin typeface="微软雅黑" pitchFamily="34" charset="-122"/>
              <a:ea typeface="微软雅黑" pitchFamily="34" charset="-122"/>
            </a:endParaRPr>
          </a:p>
          <a:p>
            <a:pPr indent="360000">
              <a:lnSpc>
                <a:spcPts val="2000"/>
              </a:lnSpc>
            </a:pPr>
            <a:r>
              <a:rPr lang="zh-CN" altLang="en-US" sz="1400" dirty="0" smtClean="0">
                <a:latin typeface="微软雅黑" pitchFamily="34" charset="-122"/>
                <a:ea typeface="微软雅黑" pitchFamily="34" charset="-122"/>
              </a:rPr>
              <a:t>举个例子</a:t>
            </a:r>
            <a:r>
              <a:rPr lang="zh-CN" altLang="zh-CN" sz="1400" dirty="0" smtClean="0">
                <a:latin typeface="微软雅黑" pitchFamily="34" charset="-122"/>
                <a:ea typeface="微软雅黑" pitchFamily="34" charset="-122"/>
              </a:rPr>
              <a:t>：我有个外国朋友叫松山，当年来中国，我陪他走访了国内一些企业。晚上回到酒店他跟我说这样一句话。说中国员工只能做产品而不能保证产品。我因此走访了我们国内很多的企业，员工、我访问员工，我说“你今天做的产品能保证明天做一样吗？”你知道我们员工怎么回答我吗？回答我三个字。请大家说说看，会说哪三个字。“不知道”你不要问我，我不知道。那么请问大家，谁最清楚员工的质量意识？检验员。我走访检验员，我说：“检验员你的检验工作在企业当中员工理解吗？”</a:t>
            </a:r>
            <a:r>
              <a:rPr lang="en-US" altLang="zh-CN" sz="1400" dirty="0" smtClean="0">
                <a:latin typeface="微软雅黑" pitchFamily="34" charset="-122"/>
                <a:ea typeface="微软雅黑" pitchFamily="34" charset="-122"/>
              </a:rPr>
              <a:t>  </a:t>
            </a:r>
            <a:r>
              <a:rPr lang="zh-CN" altLang="zh-CN" sz="1400" dirty="0" smtClean="0">
                <a:latin typeface="微软雅黑" pitchFamily="34" charset="-122"/>
                <a:ea typeface="微软雅黑" pitchFamily="34" charset="-122"/>
              </a:rPr>
              <a:t>不理解。</a:t>
            </a:r>
            <a:endParaRPr lang="en-US" altLang="zh-CN" sz="1400" dirty="0" smtClean="0">
              <a:latin typeface="微软雅黑" pitchFamily="34" charset="-122"/>
              <a:ea typeface="微软雅黑" pitchFamily="34" charset="-122"/>
            </a:endParaRPr>
          </a:p>
          <a:p>
            <a:pPr indent="360000"/>
            <a:endParaRPr lang="zh-CN" altLang="zh-CN" sz="1400" dirty="0" smtClean="0"/>
          </a:p>
          <a:p>
            <a:pPr indent="360000"/>
            <a:endParaRPr lang="zh-CN" altLang="en-US" sz="14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 name="直接连接符 12"/>
          <p:cNvCxnSpPr/>
          <p:nvPr/>
        </p:nvCxnSpPr>
        <p:spPr>
          <a:xfrm>
            <a:off x="1043608" y="843558"/>
            <a:ext cx="5472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F:\兼职项目20200918\小参谋企业项目20200918\企业简介\20201108171055.gif"/>
          <p:cNvPicPr>
            <a:picLocks noChangeAspect="1" noChangeArrowheads="1"/>
          </p:cNvPicPr>
          <p:nvPr/>
        </p:nvPicPr>
        <p:blipFill>
          <a:blip r:embed="rId3" cstate="print"/>
          <a:srcRect/>
          <a:stretch>
            <a:fillRect/>
          </a:stretch>
        </p:blipFill>
        <p:spPr bwMode="auto">
          <a:xfrm>
            <a:off x="7812360" y="267494"/>
            <a:ext cx="861134" cy="439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100"/>
                                        <p:tgtEl>
                                          <p:spTgt spid="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5"/>
                                        </p:tgtEl>
                                      </p:cBhvr>
                                      <p:to x="80000" y="100000"/>
                                    </p:animScale>
                                    <p:anim by="(#ppt_w*0.10)" calcmode="lin" valueType="num">
                                      <p:cBhvr>
                                        <p:cTn id="27" dur="50" autoRev="1" fill="hold">
                                          <p:stCondLst>
                                            <p:cond delay="0"/>
                                          </p:stCondLst>
                                        </p:cTn>
                                        <p:tgtEl>
                                          <p:spTgt spid="5"/>
                                        </p:tgtEl>
                                        <p:attrNameLst>
                                          <p:attrName>ppt_x</p:attrName>
                                        </p:attrNameLst>
                                      </p:cBhvr>
                                    </p:anim>
                                    <p:anim by="(-#ppt_w*0.10)" calcmode="lin" valueType="num">
                                      <p:cBhvr>
                                        <p:cTn id="28" dur="50" autoRev="1" fill="hold">
                                          <p:stCondLst>
                                            <p:cond delay="0"/>
                                          </p:stCondLst>
                                        </p:cTn>
                                        <p:tgtEl>
                                          <p:spTgt spid="5"/>
                                        </p:tgtEl>
                                        <p:attrNameLst>
                                          <p:attrName>ppt_y</p:attrName>
                                        </p:attrNameLst>
                                      </p:cBhvr>
                                    </p:anim>
                                    <p:animRot by="-480000">
                                      <p:cBhvr>
                                        <p:cTn id="29"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971600" y="771550"/>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sz="2400" b="1" dirty="0" smtClean="0">
                <a:solidFill>
                  <a:schemeClr val="accent1"/>
                </a:solidFill>
                <a:latin typeface="微软雅黑" panose="020B0503020204020204" pitchFamily="34" charset="-122"/>
                <a:ea typeface="微软雅黑" panose="020B0503020204020204" pitchFamily="34" charset="-122"/>
              </a:rPr>
              <a:t>员工素质较低</a:t>
            </a:r>
            <a:endParaRPr lang="zh-CN" altLang="en-US" sz="2400" b="1" dirty="0" smtClean="0">
              <a:solidFill>
                <a:schemeClr val="accent1"/>
              </a:solidFill>
              <a:latin typeface="微软雅黑" panose="020B0503020204020204" pitchFamily="34" charset="-122"/>
              <a:ea typeface="微软雅黑" panose="020B0503020204020204" pitchFamily="34" charset="-122"/>
            </a:endParaRPr>
          </a:p>
          <a:p>
            <a:pPr marL="0" indent="0">
              <a:buNone/>
            </a:pPr>
            <a:endParaRPr lang="zh-CN" altLang="en-US" sz="2400" b="1" dirty="0" smtClean="0">
              <a:solidFill>
                <a:schemeClr val="accent1"/>
              </a:solidFill>
              <a:latin typeface="微软雅黑" panose="020B0503020204020204" pitchFamily="34" charset="-122"/>
              <a:ea typeface="微软雅黑" panose="020B0503020204020204" pitchFamily="34" charset="-122"/>
            </a:endParaRPr>
          </a:p>
          <a:p>
            <a:pPr marL="0" indent="0">
              <a:buNone/>
            </a:pPr>
            <a:endParaRPr lang="en-GB" sz="14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55576" y="1059582"/>
            <a:ext cx="6408712" cy="3892734"/>
          </a:xfrm>
          <a:prstGeom prst="rect">
            <a:avLst/>
          </a:prstGeom>
          <a:noFill/>
        </p:spPr>
        <p:txBody>
          <a:bodyPr wrap="square" lIns="68584" tIns="34291" rIns="68584" bIns="34291" rtlCol="0">
            <a:spAutoFit/>
          </a:bodyPr>
          <a:lstStyle/>
          <a:p>
            <a:pPr indent="360000">
              <a:lnSpc>
                <a:spcPts val="2000"/>
              </a:lnSpc>
            </a:pPr>
            <a:r>
              <a:rPr lang="zh-CN" altLang="zh-CN" sz="1400" dirty="0" smtClean="0">
                <a:latin typeface="微软雅黑" pitchFamily="34" charset="-122"/>
                <a:ea typeface="微软雅黑" pitchFamily="34" charset="-122"/>
              </a:rPr>
              <a:t>举例说明：前两天我到某工序检验员工做产品不良的时候，让员工返工没有想到这个员工在恐吓我。怎么说的呢？你小子给我找茬，你晚上小心点。这是中国员工质量意识。我们得知道产品的质量是做出来，如果员工没有质量意识，我们的产品质量很难保证。所以员工质量意识是质量管理的最重要的工作内容。我们普遍较低，这里边一个最重要的一个理念，大家记一下。一个没有思想的产品，是不值钱的产品。有思想的产品，什么叫有思想的产品？劳斯莱斯在当今世界不是有钱人都能买得到的。买劳斯莱斯之前要申请，劳斯莱斯要调查申请问卷，你能把汽车当成自己的生命来看待吗？我们回去让我们员工用全部的情感和爱给你做爱的汽车。请问劳斯莱斯是流水线生产的吗？怎么做的 ？怎么做的？ 手工打造。它要经过两亿锤打造，用员工全身心的爱去投入。我接触过西门子的员工，德国员工把一个产品做完以后，他不会马上流到下道工序而是停留在手里</a:t>
            </a:r>
            <a:r>
              <a:rPr lang="en-US" altLang="zh-CN" sz="1400" dirty="0" smtClean="0">
                <a:latin typeface="微软雅黑" pitchFamily="34" charset="-122"/>
                <a:ea typeface="微软雅黑" pitchFamily="34" charset="-122"/>
              </a:rPr>
              <a:t>5</a:t>
            </a:r>
            <a:r>
              <a:rPr lang="zh-CN" altLang="zh-CN" sz="1400" dirty="0" smtClean="0">
                <a:latin typeface="微软雅黑" pitchFamily="34" charset="-122"/>
                <a:ea typeface="微软雅黑" pitchFamily="34" charset="-122"/>
              </a:rPr>
              <a:t>秒钟。为什么？他干嘛呢？产品做完了他不是马上流到下道工序去，而是停留在手里</a:t>
            </a:r>
            <a:r>
              <a:rPr lang="en-US" altLang="zh-CN" sz="1400" dirty="0" smtClean="0">
                <a:latin typeface="微软雅黑" pitchFamily="34" charset="-122"/>
                <a:ea typeface="微软雅黑" pitchFamily="34" charset="-122"/>
              </a:rPr>
              <a:t>5</a:t>
            </a:r>
            <a:r>
              <a:rPr lang="zh-CN" altLang="zh-CN" sz="1400" dirty="0" smtClean="0">
                <a:latin typeface="微软雅黑" pitchFamily="34" charset="-122"/>
                <a:ea typeface="微软雅黑" pitchFamily="34" charset="-122"/>
              </a:rPr>
              <a:t>秒钟。他要干嘛？自检吗？这个境界不高，欣赏。欣赏自己的作品珍爱自己的付出劳动和心血。思想、欣赏自己的作品，有思想的员工才会敬业。那么思想怎么来？要打造员工，打造员工的职业化。</a:t>
            </a:r>
            <a:endParaRPr lang="zh-CN" altLang="en-US" sz="1400" dirty="0" smtClean="0">
              <a:solidFill>
                <a:schemeClr val="tx1">
                  <a:lumMod val="75000"/>
                  <a:lumOff val="25000"/>
                </a:schemeClr>
              </a:solidFill>
              <a:latin typeface="微软雅黑" pitchFamily="34" charset="-122"/>
              <a:ea typeface="微软雅黑" pitchFamily="34" charset="-122"/>
            </a:endParaRP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 name="直接连接符 12"/>
          <p:cNvCxnSpPr/>
          <p:nvPr/>
        </p:nvCxnSpPr>
        <p:spPr>
          <a:xfrm>
            <a:off x="1043608" y="843558"/>
            <a:ext cx="5472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F:\兼职项目20200918\小参谋企业项目20200918\企业简介\20201108171055.gif"/>
          <p:cNvPicPr>
            <a:picLocks noChangeAspect="1" noChangeArrowheads="1"/>
          </p:cNvPicPr>
          <p:nvPr/>
        </p:nvPicPr>
        <p:blipFill>
          <a:blip r:embed="rId3" cstate="print"/>
          <a:srcRect/>
          <a:stretch>
            <a:fillRect/>
          </a:stretch>
        </p:blipFill>
        <p:spPr bwMode="auto">
          <a:xfrm>
            <a:off x="7812360" y="267494"/>
            <a:ext cx="861134" cy="439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100"/>
                                        <p:tgtEl>
                                          <p:spTgt spid="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5"/>
                                        </p:tgtEl>
                                      </p:cBhvr>
                                      <p:to x="80000" y="100000"/>
                                    </p:animScale>
                                    <p:anim by="(#ppt_w*0.10)" calcmode="lin" valueType="num">
                                      <p:cBhvr>
                                        <p:cTn id="27" dur="50" autoRev="1" fill="hold">
                                          <p:stCondLst>
                                            <p:cond delay="0"/>
                                          </p:stCondLst>
                                        </p:cTn>
                                        <p:tgtEl>
                                          <p:spTgt spid="5"/>
                                        </p:tgtEl>
                                        <p:attrNameLst>
                                          <p:attrName>ppt_x</p:attrName>
                                        </p:attrNameLst>
                                      </p:cBhvr>
                                    </p:anim>
                                    <p:anim by="(-#ppt_w*0.10)" calcmode="lin" valueType="num">
                                      <p:cBhvr>
                                        <p:cTn id="28" dur="50" autoRev="1" fill="hold">
                                          <p:stCondLst>
                                            <p:cond delay="0"/>
                                          </p:stCondLst>
                                        </p:cTn>
                                        <p:tgtEl>
                                          <p:spTgt spid="5"/>
                                        </p:tgtEl>
                                        <p:attrNameLst>
                                          <p:attrName>ppt_y</p:attrName>
                                        </p:attrNameLst>
                                      </p:cBhvr>
                                    </p:anim>
                                    <p:animRot by="-480000">
                                      <p:cBhvr>
                                        <p:cTn id="29"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971600" y="771550"/>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400" b="1" dirty="0" smtClean="0">
                <a:solidFill>
                  <a:schemeClr val="accent1"/>
                </a:solidFill>
                <a:latin typeface="微软雅黑" panose="020B0503020204020204" pitchFamily="34" charset="-122"/>
                <a:ea typeface="微软雅黑" panose="020B0503020204020204" pitchFamily="34" charset="-122"/>
              </a:rPr>
              <a:t>缺乏计划性</a:t>
            </a:r>
          </a:p>
          <a:p>
            <a:pPr marL="0" indent="0">
              <a:buNone/>
            </a:pPr>
            <a:endParaRPr lang="zh-CN" altLang="en-US" sz="2400" b="1" dirty="0" smtClean="0">
              <a:solidFill>
                <a:schemeClr val="accent1"/>
              </a:solidFill>
              <a:latin typeface="微软雅黑" panose="020B0503020204020204" pitchFamily="34" charset="-122"/>
              <a:ea typeface="微软雅黑" panose="020B0503020204020204" pitchFamily="34" charset="-122"/>
            </a:endParaRPr>
          </a:p>
          <a:p>
            <a:pPr marL="0" indent="0">
              <a:buNone/>
            </a:pPr>
            <a:endParaRPr lang="en-GB" sz="14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55576" y="1059582"/>
            <a:ext cx="5832648" cy="3147017"/>
          </a:xfrm>
          <a:prstGeom prst="rect">
            <a:avLst/>
          </a:prstGeom>
          <a:noFill/>
        </p:spPr>
        <p:txBody>
          <a:bodyPr wrap="square" lIns="68584" tIns="34291" rIns="68584" bIns="34291" rtlCol="0">
            <a:spAutoFit/>
          </a:bodyPr>
          <a:lstStyle/>
          <a:p>
            <a:pPr indent="360000">
              <a:lnSpc>
                <a:spcPts val="2000"/>
              </a:lnSpc>
            </a:pPr>
            <a:r>
              <a:rPr lang="zh-CN" altLang="zh-CN" sz="1400" dirty="0" smtClean="0">
                <a:latin typeface="微软雅黑" pitchFamily="34" charset="-122"/>
                <a:ea typeface="微软雅黑" pitchFamily="34" charset="-122"/>
              </a:rPr>
              <a:t>工作没有事先周密的计划，往往都是问题出现了才发现有些工作没有准备好。于是终日忙于救火总是事倍功半。没有计划，就有计划不够完整，缺乏相应的考核机制。第五、控制工作不良。控制过渡与不力，就会引起管理的混乱。不该花大力气去抓的事情，控制很严格、容易引起员工的不满，而应该给予支持、协助、监督的事情又没有顾及到，可能导致员工更大的怨恨。我们中国企业不能够得到迅速的发展做强做精，一个最重要的理由我们的先天不足所造成的，所以被称为野蛮制造。那么野蛮制造下中国制造业有什么现场现状我们来感受一下。由于先天不足但是企业还要发展，这种矛盾的过程当中我们中国企业制造业的现场出现哪些问题？通过我多年对中国制造业的了解和走访，然后整合出来最具代表中国制造业现场问题的内容整合在一起做顺口溜拿来分享。大家可以对照内容来了解一下你们企业有没有问题。</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13" name="直接连接符 12"/>
          <p:cNvCxnSpPr/>
          <p:nvPr/>
        </p:nvCxnSpPr>
        <p:spPr>
          <a:xfrm>
            <a:off x="1043608" y="843558"/>
            <a:ext cx="5472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F:\兼职项目20200918\小参谋企业项目20200918\企业简介\20201108171055.gif"/>
          <p:cNvPicPr>
            <a:picLocks noChangeAspect="1" noChangeArrowheads="1"/>
          </p:cNvPicPr>
          <p:nvPr/>
        </p:nvPicPr>
        <p:blipFill>
          <a:blip r:embed="rId3" cstate="print"/>
          <a:srcRect/>
          <a:stretch>
            <a:fillRect/>
          </a:stretch>
        </p:blipFill>
        <p:spPr bwMode="auto">
          <a:xfrm>
            <a:off x="7812360" y="267494"/>
            <a:ext cx="861134" cy="439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100"/>
                                        <p:tgtEl>
                                          <p:spTgt spid="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5"/>
                                        </p:tgtEl>
                                      </p:cBhvr>
                                      <p:to x="80000" y="100000"/>
                                    </p:animScale>
                                    <p:anim by="(#ppt_w*0.10)" calcmode="lin" valueType="num">
                                      <p:cBhvr>
                                        <p:cTn id="27" dur="50" autoRev="1" fill="hold">
                                          <p:stCondLst>
                                            <p:cond delay="0"/>
                                          </p:stCondLst>
                                        </p:cTn>
                                        <p:tgtEl>
                                          <p:spTgt spid="5"/>
                                        </p:tgtEl>
                                        <p:attrNameLst>
                                          <p:attrName>ppt_x</p:attrName>
                                        </p:attrNameLst>
                                      </p:cBhvr>
                                    </p:anim>
                                    <p:anim by="(-#ppt_w*0.10)" calcmode="lin" valueType="num">
                                      <p:cBhvr>
                                        <p:cTn id="28" dur="50" autoRev="1" fill="hold">
                                          <p:stCondLst>
                                            <p:cond delay="0"/>
                                          </p:stCondLst>
                                        </p:cTn>
                                        <p:tgtEl>
                                          <p:spTgt spid="5"/>
                                        </p:tgtEl>
                                        <p:attrNameLst>
                                          <p:attrName>ppt_y</p:attrName>
                                        </p:attrNameLst>
                                      </p:cBhvr>
                                    </p:anim>
                                    <p:animRot by="-480000">
                                      <p:cBhvr>
                                        <p:cTn id="29"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0" y="1491630"/>
            <a:ext cx="9144000" cy="26642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zh-CN" altLang="en-US"/>
          </a:p>
        </p:txBody>
      </p:sp>
      <p:sp>
        <p:nvSpPr>
          <p:cNvPr id="3" name="TextBox 2"/>
          <p:cNvSpPr txBox="1"/>
          <p:nvPr/>
        </p:nvSpPr>
        <p:spPr>
          <a:xfrm>
            <a:off x="-396552" y="1707654"/>
            <a:ext cx="9674443" cy="4011910"/>
          </a:xfrm>
          <a:prstGeom prst="rect">
            <a:avLst/>
          </a:prstGeom>
          <a:noFill/>
        </p:spPr>
        <p:txBody>
          <a:bodyPr vert="eaVert" wrap="square" rtlCol="0">
            <a:spAutoFit/>
          </a:bodyPr>
          <a:lstStyle/>
          <a:p>
            <a:pPr>
              <a:lnSpc>
                <a:spcPts val="2000"/>
              </a:lnSpc>
            </a:pPr>
            <a:r>
              <a:rPr lang="zh-CN" altLang="zh-CN" sz="1300" dirty="0" smtClean="0">
                <a:latin typeface="微软雅黑" pitchFamily="34" charset="-122"/>
                <a:ea typeface="微软雅黑" pitchFamily="34" charset="-122"/>
              </a:rPr>
              <a:t>任务吃不了，能力吃不饱。 </a:t>
            </a:r>
          </a:p>
          <a:p>
            <a:pPr>
              <a:lnSpc>
                <a:spcPts val="2000"/>
              </a:lnSpc>
            </a:pPr>
            <a:r>
              <a:rPr lang="zh-CN" altLang="zh-CN" sz="1300" dirty="0" smtClean="0">
                <a:latin typeface="微软雅黑" pitchFamily="34" charset="-122"/>
                <a:ea typeface="微软雅黑" pitchFamily="34" charset="-122"/>
              </a:rPr>
              <a:t>生产不均衡，无休加班耗。</a:t>
            </a:r>
          </a:p>
          <a:p>
            <a:pPr>
              <a:lnSpc>
                <a:spcPts val="2000"/>
              </a:lnSpc>
            </a:pPr>
            <a:r>
              <a:rPr lang="zh-CN" altLang="zh-CN" sz="1300" dirty="0" smtClean="0">
                <a:latin typeface="微软雅黑" pitchFamily="34" charset="-122"/>
                <a:ea typeface="微软雅黑" pitchFamily="34" charset="-122"/>
              </a:rPr>
              <a:t>销售无预测，只等客户要。</a:t>
            </a:r>
          </a:p>
          <a:p>
            <a:pPr>
              <a:lnSpc>
                <a:spcPts val="2000"/>
              </a:lnSpc>
            </a:pPr>
            <a:r>
              <a:rPr lang="zh-CN" altLang="zh-CN" sz="1300" dirty="0" smtClean="0">
                <a:latin typeface="微软雅黑" pitchFamily="34" charset="-122"/>
                <a:ea typeface="微软雅黑" pitchFamily="34" charset="-122"/>
              </a:rPr>
              <a:t>旺季忙趴下，淡季员工逃。</a:t>
            </a:r>
          </a:p>
          <a:p>
            <a:pPr>
              <a:lnSpc>
                <a:spcPts val="2000"/>
              </a:lnSpc>
            </a:pPr>
            <a:r>
              <a:rPr lang="zh-CN" altLang="zh-CN" sz="1300" dirty="0" smtClean="0">
                <a:latin typeface="微软雅黑" pitchFamily="34" charset="-122"/>
                <a:ea typeface="微软雅黑" pitchFamily="34" charset="-122"/>
              </a:rPr>
              <a:t>订单品种多，数量相对少。</a:t>
            </a:r>
          </a:p>
          <a:p>
            <a:pPr>
              <a:lnSpc>
                <a:spcPts val="2000"/>
              </a:lnSpc>
            </a:pPr>
            <a:r>
              <a:rPr lang="zh-CN" altLang="zh-CN" sz="1300" dirty="0" smtClean="0">
                <a:latin typeface="微软雅黑" pitchFamily="34" charset="-122"/>
                <a:ea typeface="微软雅黑" pitchFamily="34" charset="-122"/>
              </a:rPr>
              <a:t>交期速度快，无法适应了。</a:t>
            </a:r>
          </a:p>
          <a:p>
            <a:pPr>
              <a:lnSpc>
                <a:spcPts val="2000"/>
              </a:lnSpc>
            </a:pPr>
            <a:r>
              <a:rPr lang="zh-CN" altLang="zh-CN" sz="1300" dirty="0" smtClean="0">
                <a:latin typeface="微软雅黑" pitchFamily="34" charset="-122"/>
                <a:ea typeface="微软雅黑" pitchFamily="34" charset="-122"/>
              </a:rPr>
              <a:t>插单经常事</a:t>
            </a:r>
            <a:r>
              <a:rPr lang="en-US" altLang="zh-CN" sz="1300" dirty="0" smtClean="0">
                <a:latin typeface="微软雅黑" pitchFamily="34" charset="-122"/>
                <a:ea typeface="微软雅黑" pitchFamily="34" charset="-122"/>
              </a:rPr>
              <a:t>  </a:t>
            </a:r>
            <a:r>
              <a:rPr lang="zh-CN" altLang="zh-CN" sz="1300" dirty="0" smtClean="0">
                <a:latin typeface="微软雅黑" pitchFamily="34" charset="-122"/>
                <a:ea typeface="微软雅黑" pitchFamily="34" charset="-122"/>
              </a:rPr>
              <a:t>计划总被搅。</a:t>
            </a:r>
          </a:p>
          <a:p>
            <a:pPr>
              <a:lnSpc>
                <a:spcPts val="2000"/>
              </a:lnSpc>
            </a:pPr>
            <a:r>
              <a:rPr lang="zh-CN" altLang="zh-CN" sz="1300" dirty="0" smtClean="0">
                <a:latin typeface="微软雅黑" pitchFamily="34" charset="-122"/>
                <a:ea typeface="微软雅黑" pitchFamily="34" charset="-122"/>
              </a:rPr>
              <a:t>变化成计划，全程乱糟糟。</a:t>
            </a:r>
          </a:p>
          <a:p>
            <a:pPr>
              <a:lnSpc>
                <a:spcPts val="2000"/>
              </a:lnSpc>
            </a:pPr>
            <a:r>
              <a:rPr lang="zh-CN" altLang="zh-CN" sz="1300" dirty="0" smtClean="0">
                <a:latin typeface="微软雅黑" pitchFamily="34" charset="-122"/>
                <a:ea typeface="微软雅黑" pitchFamily="34" charset="-122"/>
              </a:rPr>
              <a:t>物流无依靠，短缺不配套。</a:t>
            </a:r>
          </a:p>
          <a:p>
            <a:pPr>
              <a:lnSpc>
                <a:spcPts val="2000"/>
              </a:lnSpc>
            </a:pPr>
            <a:r>
              <a:rPr lang="zh-CN" altLang="zh-CN" sz="1300" dirty="0" smtClean="0">
                <a:latin typeface="微软雅黑" pitchFamily="34" charset="-122"/>
                <a:ea typeface="微软雅黑" pitchFamily="34" charset="-122"/>
              </a:rPr>
              <a:t>库存堆又高，资金占不少。</a:t>
            </a:r>
          </a:p>
          <a:p>
            <a:pPr>
              <a:lnSpc>
                <a:spcPts val="2000"/>
              </a:lnSpc>
            </a:pPr>
            <a:r>
              <a:rPr lang="zh-CN" altLang="zh-CN" sz="1300" dirty="0" smtClean="0">
                <a:latin typeface="微软雅黑" pitchFamily="34" charset="-122"/>
                <a:ea typeface="微软雅黑" pitchFamily="34" charset="-122"/>
              </a:rPr>
              <a:t>工装布置乱，搬运工耗高。</a:t>
            </a:r>
          </a:p>
          <a:p>
            <a:pPr>
              <a:lnSpc>
                <a:spcPts val="2000"/>
              </a:lnSpc>
            </a:pPr>
            <a:r>
              <a:rPr lang="zh-CN" altLang="zh-CN" sz="1300" dirty="0" smtClean="0">
                <a:latin typeface="微软雅黑" pitchFamily="34" charset="-122"/>
                <a:ea typeface="微软雅黑" pitchFamily="34" charset="-122"/>
              </a:rPr>
              <a:t>设备无保养，全凭维修了。</a:t>
            </a:r>
          </a:p>
          <a:p>
            <a:pPr>
              <a:lnSpc>
                <a:spcPts val="2000"/>
              </a:lnSpc>
            </a:pPr>
            <a:r>
              <a:rPr lang="zh-CN" altLang="zh-CN" sz="1300" dirty="0" smtClean="0">
                <a:latin typeface="微软雅黑" pitchFamily="34" charset="-122"/>
                <a:ea typeface="微软雅黑" pitchFamily="34" charset="-122"/>
              </a:rPr>
              <a:t>九千认证过，标准文本好。</a:t>
            </a:r>
          </a:p>
          <a:p>
            <a:pPr>
              <a:lnSpc>
                <a:spcPts val="2000"/>
              </a:lnSpc>
            </a:pPr>
            <a:r>
              <a:rPr lang="zh-CN" altLang="zh-CN" sz="1300" dirty="0" smtClean="0">
                <a:latin typeface="微软雅黑" pitchFamily="34" charset="-122"/>
                <a:ea typeface="微软雅黑" pitchFamily="34" charset="-122"/>
              </a:rPr>
              <a:t>实施难度大，堆在柜里瞧。</a:t>
            </a:r>
          </a:p>
          <a:p>
            <a:pPr>
              <a:lnSpc>
                <a:spcPts val="2000"/>
              </a:lnSpc>
            </a:pPr>
            <a:r>
              <a:rPr lang="zh-CN" altLang="zh-CN" sz="1300" dirty="0" smtClean="0">
                <a:latin typeface="微软雅黑" pitchFamily="34" charset="-122"/>
                <a:ea typeface="微软雅黑" pitchFamily="34" charset="-122"/>
              </a:rPr>
              <a:t>员工意识弱，质量保不了。</a:t>
            </a:r>
          </a:p>
          <a:p>
            <a:pPr>
              <a:lnSpc>
                <a:spcPts val="2000"/>
              </a:lnSpc>
            </a:pPr>
            <a:r>
              <a:rPr lang="zh-CN" altLang="zh-CN" sz="1300" dirty="0" smtClean="0">
                <a:latin typeface="微软雅黑" pitchFamily="34" charset="-122"/>
                <a:ea typeface="微软雅黑" pitchFamily="34" charset="-122"/>
              </a:rPr>
              <a:t>返工靠检验，质量成本高。</a:t>
            </a:r>
          </a:p>
          <a:p>
            <a:pPr>
              <a:lnSpc>
                <a:spcPts val="2000"/>
              </a:lnSpc>
            </a:pPr>
            <a:r>
              <a:rPr lang="zh-CN" altLang="zh-CN" sz="1300" dirty="0" smtClean="0">
                <a:latin typeface="微软雅黑" pitchFamily="34" charset="-122"/>
                <a:ea typeface="微软雅黑" pitchFamily="34" charset="-122"/>
              </a:rPr>
              <a:t>流程不改进，制程距离遥。</a:t>
            </a:r>
          </a:p>
          <a:p>
            <a:pPr>
              <a:lnSpc>
                <a:spcPts val="2000"/>
              </a:lnSpc>
            </a:pPr>
            <a:r>
              <a:rPr lang="zh-CN" altLang="zh-CN" sz="1300" dirty="0" smtClean="0">
                <a:latin typeface="微软雅黑" pitchFamily="34" charset="-122"/>
                <a:ea typeface="微软雅黑" pitchFamily="34" charset="-122"/>
              </a:rPr>
              <a:t>生产周期长，效率往下掉。</a:t>
            </a:r>
          </a:p>
          <a:p>
            <a:pPr>
              <a:lnSpc>
                <a:spcPts val="2000"/>
              </a:lnSpc>
            </a:pPr>
            <a:r>
              <a:rPr lang="zh-CN" altLang="zh-CN" sz="1300" dirty="0" smtClean="0">
                <a:latin typeface="微软雅黑" pitchFamily="34" charset="-122"/>
                <a:ea typeface="微软雅黑" pitchFamily="34" charset="-122"/>
              </a:rPr>
              <a:t>换模时间久，能效浪费掉。</a:t>
            </a:r>
          </a:p>
          <a:p>
            <a:pPr>
              <a:lnSpc>
                <a:spcPts val="2000"/>
              </a:lnSpc>
            </a:pPr>
            <a:r>
              <a:rPr lang="zh-CN" altLang="zh-CN" sz="1300" dirty="0" smtClean="0">
                <a:latin typeface="微软雅黑" pitchFamily="34" charset="-122"/>
                <a:ea typeface="微软雅黑" pitchFamily="34" charset="-122"/>
              </a:rPr>
              <a:t>瓶颈现象多，精益找不到。</a:t>
            </a:r>
          </a:p>
          <a:p>
            <a:pPr>
              <a:lnSpc>
                <a:spcPts val="2000"/>
              </a:lnSpc>
            </a:pPr>
            <a:r>
              <a:rPr lang="zh-CN" altLang="zh-CN" sz="1300" dirty="0" smtClean="0">
                <a:latin typeface="微软雅黑" pitchFamily="34" charset="-122"/>
                <a:ea typeface="微软雅黑" pitchFamily="34" charset="-122"/>
              </a:rPr>
              <a:t>节约是形式，浪费真的高。</a:t>
            </a:r>
          </a:p>
          <a:p>
            <a:pPr>
              <a:lnSpc>
                <a:spcPts val="2000"/>
              </a:lnSpc>
            </a:pPr>
            <a:r>
              <a:rPr lang="zh-CN" altLang="zh-CN" sz="1300" dirty="0" smtClean="0">
                <a:latin typeface="微软雅黑" pitchFamily="34" charset="-122"/>
                <a:ea typeface="微软雅黑" pitchFamily="34" charset="-122"/>
              </a:rPr>
              <a:t>成本失调控，盈亏不知道。 </a:t>
            </a:r>
          </a:p>
          <a:p>
            <a:pPr>
              <a:lnSpc>
                <a:spcPts val="2000"/>
              </a:lnSpc>
            </a:pPr>
            <a:r>
              <a:rPr lang="en-US" altLang="zh-CN" sz="1300" dirty="0" smtClean="0">
                <a:latin typeface="微软雅黑" pitchFamily="34" charset="-122"/>
                <a:ea typeface="微软雅黑" pitchFamily="34" charset="-122"/>
              </a:rPr>
              <a:t>5S</a:t>
            </a:r>
            <a:r>
              <a:rPr lang="zh-CN" altLang="zh-CN" sz="1300" dirty="0" smtClean="0">
                <a:latin typeface="微软雅黑" pitchFamily="34" charset="-122"/>
                <a:ea typeface="微软雅黑" pitchFamily="34" charset="-122"/>
              </a:rPr>
              <a:t>虽推行，</a:t>
            </a:r>
            <a:r>
              <a:rPr lang="en-US" altLang="zh-CN" sz="1300" dirty="0" smtClean="0">
                <a:latin typeface="微软雅黑" pitchFamily="34" charset="-122"/>
                <a:ea typeface="微软雅黑" pitchFamily="34" charset="-122"/>
              </a:rPr>
              <a:t>    </a:t>
            </a:r>
            <a:r>
              <a:rPr lang="zh-CN" altLang="zh-CN" sz="1300" dirty="0" smtClean="0">
                <a:latin typeface="微软雅黑" pitchFamily="34" charset="-122"/>
                <a:ea typeface="微软雅黑" pitchFamily="34" charset="-122"/>
              </a:rPr>
              <a:t>好处看不到。</a:t>
            </a:r>
          </a:p>
          <a:p>
            <a:pPr>
              <a:lnSpc>
                <a:spcPts val="2000"/>
              </a:lnSpc>
            </a:pPr>
            <a:r>
              <a:rPr lang="zh-CN" altLang="zh-CN" sz="1300" dirty="0" smtClean="0">
                <a:latin typeface="微软雅黑" pitchFamily="34" charset="-122"/>
                <a:ea typeface="微软雅黑" pitchFamily="34" charset="-122"/>
              </a:rPr>
              <a:t>都是大扫除，员工怨声高。</a:t>
            </a:r>
          </a:p>
          <a:p>
            <a:pPr>
              <a:lnSpc>
                <a:spcPts val="2000"/>
              </a:lnSpc>
            </a:pPr>
            <a:r>
              <a:rPr lang="zh-CN" altLang="zh-CN" sz="1300" dirty="0" smtClean="0">
                <a:latin typeface="微软雅黑" pitchFamily="34" charset="-122"/>
                <a:ea typeface="微软雅黑" pitchFamily="34" charset="-122"/>
              </a:rPr>
              <a:t>沟通不到位，协调不周到。</a:t>
            </a:r>
          </a:p>
          <a:p>
            <a:pPr>
              <a:lnSpc>
                <a:spcPts val="2000"/>
              </a:lnSpc>
            </a:pPr>
            <a:r>
              <a:rPr lang="zh-CN" altLang="zh-CN" sz="1300" dirty="0" smtClean="0">
                <a:latin typeface="微软雅黑" pitchFamily="34" charset="-122"/>
                <a:ea typeface="微软雅黑" pitchFamily="34" charset="-122"/>
              </a:rPr>
              <a:t>信息不够强，数据到处找。</a:t>
            </a:r>
          </a:p>
          <a:p>
            <a:pPr>
              <a:lnSpc>
                <a:spcPts val="2000"/>
              </a:lnSpc>
            </a:pPr>
            <a:r>
              <a:rPr lang="zh-CN" altLang="zh-CN" sz="1300" dirty="0" smtClean="0">
                <a:latin typeface="微软雅黑" pitchFamily="34" charset="-122"/>
                <a:ea typeface="微软雅黑" pitchFamily="34" charset="-122"/>
              </a:rPr>
              <a:t>班组基础差，员工士气消。</a:t>
            </a:r>
          </a:p>
          <a:p>
            <a:pPr>
              <a:lnSpc>
                <a:spcPts val="2000"/>
              </a:lnSpc>
            </a:pPr>
            <a:r>
              <a:rPr lang="zh-CN" altLang="zh-CN" sz="1300" dirty="0" smtClean="0">
                <a:latin typeface="微软雅黑" pitchFamily="34" charset="-122"/>
                <a:ea typeface="微软雅黑" pitchFamily="34" charset="-122"/>
              </a:rPr>
              <a:t>主管方法错，现场无绩效。</a:t>
            </a:r>
          </a:p>
          <a:p>
            <a:pPr>
              <a:lnSpc>
                <a:spcPts val="2000"/>
              </a:lnSpc>
            </a:pPr>
            <a:r>
              <a:rPr lang="zh-CN" altLang="zh-CN" sz="1300" dirty="0" smtClean="0">
                <a:latin typeface="微软雅黑" pitchFamily="34" charset="-122"/>
                <a:ea typeface="微软雅黑" pitchFamily="34" charset="-122"/>
              </a:rPr>
              <a:t>技能差异大，员工流动高。</a:t>
            </a:r>
          </a:p>
          <a:p>
            <a:pPr>
              <a:lnSpc>
                <a:spcPts val="2000"/>
              </a:lnSpc>
            </a:pPr>
            <a:r>
              <a:rPr lang="zh-CN" altLang="zh-CN" sz="1300" dirty="0" smtClean="0">
                <a:latin typeface="微软雅黑" pitchFamily="34" charset="-122"/>
                <a:ea typeface="微软雅黑" pitchFamily="34" charset="-122"/>
              </a:rPr>
              <a:t>新老更替慢，产能得不到。 </a:t>
            </a:r>
          </a:p>
          <a:p>
            <a:pPr>
              <a:lnSpc>
                <a:spcPts val="2000"/>
              </a:lnSpc>
            </a:pPr>
            <a:r>
              <a:rPr lang="zh-CN" altLang="zh-CN" sz="1300" dirty="0" smtClean="0">
                <a:latin typeface="微软雅黑" pitchFamily="34" charset="-122"/>
                <a:ea typeface="微软雅黑" pitchFamily="34" charset="-122"/>
              </a:rPr>
              <a:t>管理有真空，执行中无效。</a:t>
            </a:r>
          </a:p>
          <a:p>
            <a:pPr>
              <a:lnSpc>
                <a:spcPts val="2000"/>
              </a:lnSpc>
            </a:pPr>
            <a:r>
              <a:rPr lang="zh-CN" altLang="zh-CN" sz="1300" dirty="0" smtClean="0">
                <a:latin typeface="微软雅黑" pitchFamily="34" charset="-122"/>
                <a:ea typeface="微软雅黑" pitchFamily="34" charset="-122"/>
              </a:rPr>
              <a:t>上情下不达，下情上不晓。</a:t>
            </a:r>
          </a:p>
          <a:p>
            <a:pPr>
              <a:lnSpc>
                <a:spcPts val="2000"/>
              </a:lnSpc>
            </a:pPr>
            <a:r>
              <a:rPr lang="zh-CN" altLang="zh-CN" sz="1300" dirty="0" smtClean="0">
                <a:latin typeface="微软雅黑" pitchFamily="34" charset="-122"/>
                <a:ea typeface="微软雅黑" pitchFamily="34" charset="-122"/>
              </a:rPr>
              <a:t>微利时代到，竞争残酷了。</a:t>
            </a:r>
          </a:p>
          <a:p>
            <a:pPr>
              <a:lnSpc>
                <a:spcPts val="2000"/>
              </a:lnSpc>
            </a:pPr>
            <a:r>
              <a:rPr lang="zh-CN" altLang="zh-CN" sz="1300" dirty="0" smtClean="0">
                <a:latin typeface="微软雅黑" pitchFamily="34" charset="-122"/>
                <a:ea typeface="微软雅黑" pitchFamily="34" charset="-122"/>
              </a:rPr>
              <a:t>现场必改善，内部挖财宝。</a:t>
            </a:r>
          </a:p>
          <a:p>
            <a:pPr>
              <a:lnSpc>
                <a:spcPts val="2000"/>
              </a:lnSpc>
            </a:pPr>
            <a:r>
              <a:rPr lang="zh-CN" altLang="zh-CN" sz="1300" dirty="0" smtClean="0">
                <a:latin typeface="微软雅黑" pitchFamily="34" charset="-122"/>
                <a:ea typeface="微软雅黑" pitchFamily="34" charset="-122"/>
              </a:rPr>
              <a:t>金矿在脚下，务实去寻找。</a:t>
            </a:r>
          </a:p>
          <a:p>
            <a:pPr>
              <a:lnSpc>
                <a:spcPts val="2000"/>
              </a:lnSpc>
            </a:pPr>
            <a:r>
              <a:rPr lang="zh-CN" altLang="zh-CN" sz="1300" dirty="0" smtClean="0">
                <a:latin typeface="微软雅黑" pitchFamily="34" charset="-122"/>
                <a:ea typeface="微软雅黑" pitchFamily="34" charset="-122"/>
              </a:rPr>
              <a:t>精诚团结力，企业无限好 。</a:t>
            </a:r>
          </a:p>
          <a:p>
            <a:pPr>
              <a:lnSpc>
                <a:spcPts val="2000"/>
              </a:lnSpc>
            </a:pPr>
            <a:endParaRPr lang="zh-CN" altLang="en-US" sz="1300" dirty="0" smtClean="0">
              <a:solidFill>
                <a:schemeClr val="tx1">
                  <a:lumMod val="75000"/>
                  <a:lumOff val="25000"/>
                </a:schemeClr>
              </a:solidFill>
              <a:latin typeface="微软雅黑" pitchFamily="34" charset="-122"/>
              <a:ea typeface="微软雅黑" pitchFamily="34" charset="-122"/>
            </a:endParaRPr>
          </a:p>
        </p:txBody>
      </p:sp>
      <p:sp>
        <p:nvSpPr>
          <p:cNvPr id="4" name="矩形 3"/>
          <p:cNvSpPr/>
          <p:nvPr/>
        </p:nvSpPr>
        <p:spPr>
          <a:xfrm>
            <a:off x="3419872" y="843558"/>
            <a:ext cx="2749471" cy="348813"/>
          </a:xfrm>
          <a:prstGeom prst="rect">
            <a:avLst/>
          </a:prstGeom>
        </p:spPr>
        <p:txBody>
          <a:bodyPr wrap="none">
            <a:spAutoFit/>
          </a:bodyPr>
          <a:lstStyle/>
          <a:p>
            <a:pPr>
              <a:lnSpc>
                <a:spcPts val="2000"/>
              </a:lnSpc>
            </a:pPr>
            <a:r>
              <a:rPr lang="zh-CN" altLang="zh-CN" sz="2000" dirty="0" smtClean="0">
                <a:latin typeface="微软雅黑" pitchFamily="34" charset="-122"/>
                <a:ea typeface="微软雅黑" pitchFamily="34" charset="-122"/>
              </a:rPr>
              <a:t>制造业现场问题顺口溜</a:t>
            </a:r>
          </a:p>
        </p:txBody>
      </p:sp>
      <p:sp>
        <p:nvSpPr>
          <p:cNvPr id="6" name="左箭头 5"/>
          <p:cNvSpPr/>
          <p:nvPr/>
        </p:nvSpPr>
        <p:spPr>
          <a:xfrm>
            <a:off x="179512" y="3723878"/>
            <a:ext cx="8964488"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F:\兼职项目20200918\小参谋企业项目20200918\企业简介\20201108171041.gif"/>
          <p:cNvPicPr>
            <a:picLocks noChangeAspect="1" noChangeArrowheads="1"/>
          </p:cNvPicPr>
          <p:nvPr/>
        </p:nvPicPr>
        <p:blipFill>
          <a:blip r:embed="rId2" cstate="print"/>
          <a:srcRect/>
          <a:stretch>
            <a:fillRect/>
          </a:stretch>
        </p:blipFill>
        <p:spPr bwMode="auto">
          <a:xfrm>
            <a:off x="7884368" y="195486"/>
            <a:ext cx="525067" cy="93610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971600" y="1131590"/>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800" b="1" dirty="0" smtClean="0">
                <a:solidFill>
                  <a:schemeClr val="accent1"/>
                </a:solidFill>
                <a:latin typeface="微软雅黑" panose="020B0503020204020204" pitchFamily="34" charset="-122"/>
                <a:ea typeface="微软雅黑" panose="020B0503020204020204" pitchFamily="34" charset="-122"/>
              </a:rPr>
              <a:t>控制工作不良</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923678"/>
            <a:ext cx="5544616" cy="1606276"/>
          </a:xfrm>
          <a:prstGeom prst="rect">
            <a:avLst/>
          </a:prstGeom>
          <a:noFill/>
        </p:spPr>
        <p:txBody>
          <a:bodyPr wrap="square" lIns="68584" tIns="34291" rIns="68584" bIns="34291" rtlCol="0">
            <a:spAutoFit/>
          </a:bodyPr>
          <a:lstStyle/>
          <a:p>
            <a:pPr algn="just" eaLnBrk="0" hangingPunct="0">
              <a:lnSpc>
                <a:spcPct val="150000"/>
              </a:lnSpc>
            </a:pPr>
            <a:r>
              <a:rPr lang="en-US"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zh-CN" sz="14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沟通不到位，协调不周到。信息不共享，数据到处找。班组基础差，员工士气消。主管方法错，现场无绩效。等等。基本都属于靠工作人员的习性所为，缺乏系统的控制流程，和管理工具这些都是中国企业，目前生产制造现场，所存在的严重问题。</a:t>
            </a:r>
          </a:p>
          <a:p>
            <a:pPr algn="just" eaLnBrk="0" hangingPunct="0">
              <a:lnSpc>
                <a:spcPct val="150000"/>
              </a:lnSpc>
            </a:pPr>
            <a:endParaRPr lang="zh-CN"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2" descr="F:\兼职项目20200918\小参谋企业项目20200918\企业简介\20201108171055.gif"/>
          <p:cNvPicPr>
            <a:picLocks noChangeAspect="1" noChangeArrowheads="1"/>
          </p:cNvPicPr>
          <p:nvPr/>
        </p:nvPicPr>
        <p:blipFill>
          <a:blip r:embed="rId3" cstate="print"/>
          <a:srcRect/>
          <a:stretch>
            <a:fillRect/>
          </a:stretch>
        </p:blipFill>
        <p:spPr bwMode="auto">
          <a:xfrm>
            <a:off x="7812360" y="267494"/>
            <a:ext cx="861134" cy="43960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22" presetClass="entr" presetSubtype="8" fill="hold" grpId="0" nodeType="afterEffect">
                                  <p:stCondLst>
                                    <p:cond delay="0"/>
                                  </p:stCondLst>
                                  <p:iterate type="lt">
                                    <p:tmPct val="30000"/>
                                  </p:iterate>
                                  <p:childTnLst>
                                    <p:set>
                                      <p:cBhvr>
                                        <p:cTn id="23" dur="1" fill="hold">
                                          <p:stCondLst>
                                            <p:cond delay="0"/>
                                          </p:stCondLst>
                                        </p:cTn>
                                        <p:tgtEl>
                                          <p:spTgt spid="5"/>
                                        </p:tgtEl>
                                        <p:attrNameLst>
                                          <p:attrName>style.visibility</p:attrName>
                                        </p:attrNameLst>
                                      </p:cBhvr>
                                      <p:to>
                                        <p:strVal val="visible"/>
                                      </p:to>
                                    </p:set>
                                    <p:animEffect transition="in" filter="wipe(left)">
                                      <p:cBhvr>
                                        <p:cTn id="24" dur="100"/>
                                        <p:tgtEl>
                                          <p:spTgt spid="5"/>
                                        </p:tgtEl>
                                      </p:cBhvr>
                                    </p:animEffect>
                                  </p:childTnLst>
                                </p:cTn>
                              </p:par>
                              <p:par>
                                <p:cTn id="25" presetID="36" presetClass="emph" presetSubtype="0" fill="hold" grpId="1" nodeType="withEffect">
                                  <p:stCondLst>
                                    <p:cond delay="0"/>
                                  </p:stCondLst>
                                  <p:iterate type="lt">
                                    <p:tmPct val="30000"/>
                                  </p:iterate>
                                  <p:childTnLst>
                                    <p:animScale>
                                      <p:cBhvr>
                                        <p:cTn id="26" dur="50" autoRev="1" fill="hold">
                                          <p:stCondLst>
                                            <p:cond delay="0"/>
                                          </p:stCondLst>
                                        </p:cTn>
                                        <p:tgtEl>
                                          <p:spTgt spid="5"/>
                                        </p:tgtEl>
                                      </p:cBhvr>
                                      <p:to x="80000" y="100000"/>
                                    </p:animScale>
                                    <p:anim by="(#ppt_w*0.10)" calcmode="lin" valueType="num">
                                      <p:cBhvr>
                                        <p:cTn id="27" dur="50" autoRev="1" fill="hold">
                                          <p:stCondLst>
                                            <p:cond delay="0"/>
                                          </p:stCondLst>
                                        </p:cTn>
                                        <p:tgtEl>
                                          <p:spTgt spid="5"/>
                                        </p:tgtEl>
                                        <p:attrNameLst>
                                          <p:attrName>ppt_x</p:attrName>
                                        </p:attrNameLst>
                                      </p:cBhvr>
                                    </p:anim>
                                    <p:anim by="(-#ppt_w*0.10)" calcmode="lin" valueType="num">
                                      <p:cBhvr>
                                        <p:cTn id="28" dur="50" autoRev="1" fill="hold">
                                          <p:stCondLst>
                                            <p:cond delay="0"/>
                                          </p:stCondLst>
                                        </p:cTn>
                                        <p:tgtEl>
                                          <p:spTgt spid="5"/>
                                        </p:tgtEl>
                                        <p:attrNameLst>
                                          <p:attrName>ppt_y</p:attrName>
                                        </p:attrNameLst>
                                      </p:cBhvr>
                                    </p:anim>
                                    <p:animRot by="-480000">
                                      <p:cBhvr>
                                        <p:cTn id="29"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491880" y="907474"/>
            <a:ext cx="5328592" cy="3194721"/>
          </a:xfrm>
          <a:prstGeom prst="rect">
            <a:avLst/>
          </a:prstGeom>
          <a:noFill/>
          <a:ln w="9525">
            <a:noFill/>
            <a:miter/>
          </a:ln>
          <a:effectLst>
            <a:outerShdw sx="999" sy="999" algn="ctr" rotWithShape="0">
              <a:srgbClr val="000000"/>
            </a:outerShdw>
          </a:effectLst>
        </p:spPr>
        <p:txBody>
          <a:bodyPr wrap="square" rtlCol="0" anchor="t">
            <a:spAutoFit/>
          </a:bodyPr>
          <a:lstStyle/>
          <a:p>
            <a:pPr lvl="0"/>
            <a:r>
              <a:rPr lang="zh-CN" altLang="en-US" dirty="0"/>
              <a:t>         曾</a:t>
            </a:r>
            <a:r>
              <a:rPr lang="zh-CN" altLang="zh-CN" dirty="0"/>
              <a:t>就职于大型外资企业，从事精细化管理</a:t>
            </a:r>
            <a:r>
              <a:rPr lang="zh-CN" altLang="en-US" dirty="0"/>
              <a:t>工作</a:t>
            </a:r>
            <a:r>
              <a:rPr lang="en-US" altLang="zh-CN" dirty="0"/>
              <a:t>12</a:t>
            </a:r>
            <a:r>
              <a:rPr lang="zh-CN" altLang="en-US" dirty="0"/>
              <a:t>年</a:t>
            </a:r>
            <a:r>
              <a:rPr lang="zh-CN" altLang="zh-CN" dirty="0"/>
              <a:t>，</a:t>
            </a:r>
            <a:r>
              <a:rPr lang="zh-CN" altLang="en-US" dirty="0"/>
              <a:t>自</a:t>
            </a:r>
            <a:r>
              <a:rPr lang="zh-CN" altLang="zh-CN" dirty="0"/>
              <a:t>创立小参谋管理咨询企业以来，已</a:t>
            </a:r>
            <a:r>
              <a:rPr lang="zh-CN" altLang="en-US" dirty="0"/>
              <a:t>服务</a:t>
            </a:r>
            <a:r>
              <a:rPr lang="zh-CN" altLang="zh-CN" dirty="0"/>
              <a:t>数家中小民营企业。深感中小企业家之难，继而想把所学的专业及实践经验奉献给中小型企业家。</a:t>
            </a:r>
          </a:p>
          <a:p>
            <a:r>
              <a:rPr lang="en-US" altLang="zh-CN" dirty="0"/>
              <a:t>         </a:t>
            </a:r>
            <a:r>
              <a:rPr lang="zh-CN" altLang="zh-CN" dirty="0"/>
              <a:t>擅长中小企业—管理制度的完善、作业流程的优化、管理人员的辅导、团队人才的培养，提升管理的执行力、团队激励等方面能力。</a:t>
            </a:r>
          </a:p>
          <a:p>
            <a:r>
              <a:rPr lang="en-US" altLang="zh-CN" dirty="0"/>
              <a:t>         </a:t>
            </a:r>
            <a:r>
              <a:rPr lang="zh-CN" altLang="zh-CN" dirty="0"/>
              <a:t>励志于为</a:t>
            </a:r>
            <a:r>
              <a:rPr lang="en-US" altLang="zh-CN" dirty="0"/>
              <a:t>1</a:t>
            </a:r>
            <a:r>
              <a:rPr lang="zh-CN" altLang="zh-CN" dirty="0"/>
              <a:t>万家企业解决管理制度不完善，作业标准不明确、劳动成本高、经营利润小、管理人才少、</a:t>
            </a:r>
            <a:r>
              <a:rPr lang="zh-CN" altLang="en-US" dirty="0"/>
              <a:t>执行没</a:t>
            </a:r>
            <a:r>
              <a:rPr lang="zh-CN" altLang="zh-CN" dirty="0"/>
              <a:t>力度的经营管理问题。</a:t>
            </a:r>
          </a:p>
          <a:p>
            <a:pPr lvl="0" algn="l" fontAlgn="t">
              <a:lnSpc>
                <a:spcPct val="120000"/>
              </a:lnSpc>
            </a:pPr>
            <a:r>
              <a:rPr lang="en-US" altLang="zh-CN" dirty="0">
                <a:sym typeface="+mn-ea"/>
              </a:rPr>
              <a:t> </a:t>
            </a:r>
          </a:p>
        </p:txBody>
      </p:sp>
      <p:sp>
        <p:nvSpPr>
          <p:cNvPr id="3" name="矩形标注 2"/>
          <p:cNvSpPr/>
          <p:nvPr/>
        </p:nvSpPr>
        <p:spPr>
          <a:xfrm flipH="1">
            <a:off x="939255" y="907475"/>
            <a:ext cx="1932669" cy="2895381"/>
          </a:xfrm>
          <a:prstGeom prst="wedgeRectCallout">
            <a:avLst/>
          </a:prstGeom>
          <a:solidFill>
            <a:schemeClr val="accent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p>
        </p:txBody>
      </p:sp>
      <p:sp>
        <p:nvSpPr>
          <p:cNvPr id="6" name="文本框 5"/>
          <p:cNvSpPr txBox="1"/>
          <p:nvPr/>
        </p:nvSpPr>
        <p:spPr>
          <a:xfrm>
            <a:off x="1763688" y="4225871"/>
            <a:ext cx="1313180" cy="600164"/>
          </a:xfrm>
          <a:prstGeom prst="rect">
            <a:avLst/>
          </a:prstGeom>
          <a:noFill/>
        </p:spPr>
        <p:txBody>
          <a:bodyPr wrap="none" rtlCol="0" anchor="t">
            <a:spAutoFit/>
          </a:bodyPr>
          <a:lstStyle/>
          <a:p>
            <a:r>
              <a:rPr lang="zh-CN" altLang="en-US" sz="1100" b="1" dirty="0">
                <a:sym typeface="+mn-ea"/>
              </a:rPr>
              <a:t>    赵金利先生</a:t>
            </a:r>
            <a:endParaRPr lang="en-US" altLang="zh-CN" sz="1100" b="1" dirty="0">
              <a:sym typeface="+mn-ea"/>
            </a:endParaRPr>
          </a:p>
          <a:p>
            <a:r>
              <a:rPr lang="zh-CN" altLang="en-US" sz="1100" b="1" dirty="0">
                <a:sym typeface="+mn-ea"/>
              </a:rPr>
              <a:t>精细化管理顾问</a:t>
            </a:r>
            <a:endParaRPr lang="en-US" altLang="zh-CN" sz="1100" b="1" dirty="0">
              <a:sym typeface="+mn-ea"/>
            </a:endParaRPr>
          </a:p>
          <a:p>
            <a:r>
              <a:rPr lang="zh-CN" altLang="en-US" sz="1100" b="1" dirty="0">
                <a:sym typeface="+mn-ea"/>
              </a:rPr>
              <a:t>小参谋企业创始人</a:t>
            </a:r>
            <a:endParaRPr lang="zh-CN" altLang="en-US" sz="1350" b="1" dirty="0">
              <a:sym typeface="+mn-ea"/>
            </a:endParaRPr>
          </a:p>
        </p:txBody>
      </p:sp>
      <p:pic>
        <p:nvPicPr>
          <p:cNvPr id="7" name="图片 6">
            <a:extLst>
              <a:ext uri="{FF2B5EF4-FFF2-40B4-BE49-F238E27FC236}">
                <a16:creationId xmlns:a16="http://schemas.microsoft.com/office/drawing/2014/main" xmlns="" id="{6E88BCE4-F18F-4EC8-B6D5-3239D9FF098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9259" y="907474"/>
            <a:ext cx="1932667" cy="2895381"/>
          </a:xfrm>
          <a:prstGeom prst="rect">
            <a:avLst/>
          </a:prstGeom>
        </p:spPr>
      </p:pic>
    </p:spTree>
    <p:extLst>
      <p:ext uri="{BB962C8B-B14F-4D97-AF65-F5344CB8AC3E}">
        <p14:creationId xmlns:p14="http://schemas.microsoft.com/office/powerpoint/2010/main" xmlns="" val="10044748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24499" y="1192763"/>
            <a:ext cx="6695001" cy="2959041"/>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grpSp>
        <p:nvGrpSpPr>
          <p:cNvPr id="3" name="组合 49"/>
          <p:cNvGrpSpPr/>
          <p:nvPr/>
        </p:nvGrpSpPr>
        <p:grpSpPr>
          <a:xfrm>
            <a:off x="779783" y="645751"/>
            <a:ext cx="1277595" cy="1277927"/>
            <a:chOff x="1677608" y="2996952"/>
            <a:chExt cx="1395643" cy="1395643"/>
          </a:xfrm>
        </p:grpSpPr>
        <p:sp>
          <p:nvSpPr>
            <p:cNvPr id="4"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latin typeface="微软雅黑" panose="020B0503020204020204" pitchFamily="34" charset="-122"/>
                <a:ea typeface="微软雅黑" panose="020B0503020204020204" pitchFamily="34" charset="-122"/>
              </a:endParaRPr>
            </a:p>
          </p:txBody>
        </p:sp>
        <p:sp>
          <p:nvSpPr>
            <p:cNvPr id="5" name="Oval 29"/>
            <p:cNvSpPr>
              <a:spLocks noChangeAspect="1"/>
            </p:cNvSpPr>
            <p:nvPr/>
          </p:nvSpPr>
          <p:spPr>
            <a:xfrm>
              <a:off x="1850114" y="3169458"/>
              <a:ext cx="1050630" cy="1050630"/>
            </a:xfrm>
            <a:prstGeom prst="ellipse">
              <a:avLst/>
            </a:prstGeom>
            <a:solidFill>
              <a:srgbClr val="2684E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grpSp>
      <p:sp>
        <p:nvSpPr>
          <p:cNvPr id="6" name="标题 4"/>
          <p:cNvSpPr txBox="1">
            <a:spLocks/>
          </p:cNvSpPr>
          <p:nvPr/>
        </p:nvSpPr>
        <p:spPr>
          <a:xfrm>
            <a:off x="1013640" y="1146419"/>
            <a:ext cx="809879" cy="276590"/>
          </a:xfrm>
          <a:prstGeom prst="rect">
            <a:avLst/>
          </a:prstGeom>
        </p:spPr>
        <p:txBody>
          <a:bodyPr vert="horz" lIns="68562" tIns="34281" rIns="68562" bIns="34281"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2400" b="1" dirty="0" smtClean="0">
                <a:solidFill>
                  <a:schemeClr val="bg1"/>
                </a:solidFill>
                <a:latin typeface="微软雅黑" panose="020B0503020204020204" pitchFamily="34" charset="-122"/>
                <a:ea typeface="微软雅黑" panose="020B0503020204020204" pitchFamily="34" charset="-122"/>
              </a:rPr>
              <a:t>工厂浪费</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7" name="椭圆 6"/>
          <p:cNvSpPr/>
          <p:nvPr/>
        </p:nvSpPr>
        <p:spPr>
          <a:xfrm>
            <a:off x="1755533" y="419173"/>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椭圆 7"/>
          <p:cNvSpPr/>
          <p:nvPr/>
        </p:nvSpPr>
        <p:spPr>
          <a:xfrm>
            <a:off x="2057377" y="798660"/>
            <a:ext cx="485927" cy="486054"/>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椭圆 8"/>
          <p:cNvSpPr/>
          <p:nvPr/>
        </p:nvSpPr>
        <p:spPr>
          <a:xfrm>
            <a:off x="252645" y="1094971"/>
            <a:ext cx="379388" cy="379487"/>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 name="椭圆 9"/>
          <p:cNvSpPr/>
          <p:nvPr/>
        </p:nvSpPr>
        <p:spPr>
          <a:xfrm>
            <a:off x="558309" y="1474458"/>
            <a:ext cx="221474" cy="22153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1" name="椭圆 10"/>
          <p:cNvSpPr/>
          <p:nvPr/>
        </p:nvSpPr>
        <p:spPr>
          <a:xfrm>
            <a:off x="643163" y="919038"/>
            <a:ext cx="130332" cy="13036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2" name="矩形 11"/>
          <p:cNvSpPr/>
          <p:nvPr/>
        </p:nvSpPr>
        <p:spPr>
          <a:xfrm>
            <a:off x="1763688" y="1923678"/>
            <a:ext cx="5723146" cy="1572970"/>
          </a:xfrm>
          <a:prstGeom prst="rect">
            <a:avLst/>
          </a:prstGeom>
        </p:spPr>
        <p:txBody>
          <a:bodyPr wrap="square" lIns="68556" tIns="34278" rIns="68556" bIns="34278">
            <a:spAutoFit/>
          </a:bodyPr>
          <a:lstStyle/>
          <a:p>
            <a:pPr>
              <a:lnSpc>
                <a:spcPts val="3000"/>
              </a:lnSpc>
            </a:pPr>
            <a:r>
              <a:rPr lang="zh-CN" altLang="zh-CN" sz="2000" dirty="0" smtClean="0">
                <a:solidFill>
                  <a:schemeClr val="tx1">
                    <a:lumMod val="50000"/>
                    <a:lumOff val="50000"/>
                  </a:schemeClr>
                </a:solidFill>
                <a:latin typeface="微软雅黑" panose="020B0503020204020204" pitchFamily="34" charset="-122"/>
                <a:ea typeface="微软雅黑" panose="020B0503020204020204" pitchFamily="34" charset="-122"/>
              </a:rPr>
              <a:t>工厂目前到底有哪些浪费呢 ？生产过程不良改正浪费；计划不周过多浪费；生产加工过剩浪费；搬运的浪费； 再扩张过多浪费；工序等待浪费；人机料法环动作不匹配浪费。</a:t>
            </a:r>
          </a:p>
        </p:txBody>
      </p:sp>
      <p:sp>
        <p:nvSpPr>
          <p:cNvPr id="13" name="Oval 60"/>
          <p:cNvSpPr>
            <a:spLocks noChangeAspect="1"/>
          </p:cNvSpPr>
          <p:nvPr/>
        </p:nvSpPr>
        <p:spPr>
          <a:xfrm>
            <a:off x="7417071" y="3106580"/>
            <a:ext cx="1204324" cy="1204638"/>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14" name="Oval 60"/>
          <p:cNvSpPr>
            <a:spLocks noChangeAspect="1"/>
          </p:cNvSpPr>
          <p:nvPr/>
        </p:nvSpPr>
        <p:spPr>
          <a:xfrm>
            <a:off x="6387642" y="3649244"/>
            <a:ext cx="1004858" cy="1005120"/>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prstClr val="white"/>
              </a:solidFill>
            </a:endParaRPr>
          </a:p>
        </p:txBody>
      </p:sp>
      <p:sp>
        <p:nvSpPr>
          <p:cNvPr id="15" name="椭圆 14"/>
          <p:cNvSpPr/>
          <p:nvPr/>
        </p:nvSpPr>
        <p:spPr>
          <a:xfrm>
            <a:off x="5975790" y="4004466"/>
            <a:ext cx="266176" cy="26624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6" name="椭圆 15"/>
          <p:cNvSpPr/>
          <p:nvPr/>
        </p:nvSpPr>
        <p:spPr>
          <a:xfrm>
            <a:off x="7376235" y="4188146"/>
            <a:ext cx="379388" cy="379487"/>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7" name="椭圆 16"/>
          <p:cNvSpPr/>
          <p:nvPr/>
        </p:nvSpPr>
        <p:spPr>
          <a:xfrm>
            <a:off x="8379785" y="4162321"/>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8" name="椭圆 17"/>
          <p:cNvSpPr/>
          <p:nvPr/>
        </p:nvSpPr>
        <p:spPr>
          <a:xfrm>
            <a:off x="8453165" y="2769424"/>
            <a:ext cx="485927" cy="486054"/>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9" name="椭圆 18"/>
          <p:cNvSpPr/>
          <p:nvPr/>
        </p:nvSpPr>
        <p:spPr>
          <a:xfrm>
            <a:off x="6252722" y="4381614"/>
            <a:ext cx="189694" cy="18974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0" name="椭圆 19"/>
          <p:cNvSpPr/>
          <p:nvPr/>
        </p:nvSpPr>
        <p:spPr>
          <a:xfrm>
            <a:off x="7173449" y="3583738"/>
            <a:ext cx="189694" cy="18974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1" name="椭圆 20"/>
          <p:cNvSpPr/>
          <p:nvPr/>
        </p:nvSpPr>
        <p:spPr>
          <a:xfrm>
            <a:off x="8759428" y="2482541"/>
            <a:ext cx="189694" cy="189743"/>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2" name="椭圆 21"/>
          <p:cNvSpPr/>
          <p:nvPr/>
        </p:nvSpPr>
        <p:spPr>
          <a:xfrm>
            <a:off x="5453889" y="4074571"/>
            <a:ext cx="126002" cy="126035"/>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25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53" presetClass="entr" presetSubtype="16"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50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50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50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1750"/>
                            </p:stCondLst>
                            <p:childTnLst>
                              <p:par>
                                <p:cTn id="41" presetID="22" presetClass="entr" presetSubtype="8"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par>
                                <p:cTn id="44" presetID="42" presetClass="entr" presetSubtype="0" fill="hold" grpId="0" nodeType="withEffect">
                                  <p:stCondLst>
                                    <p:cond delay="125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53" presetClass="entr" presetSubtype="16" fill="hold" grpId="0" nodeType="withEffect">
                                  <p:stCondLst>
                                    <p:cond delay="50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5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5"/>
                                        </p:tgtEl>
                                        <p:attrNameLst>
                                          <p:attrName>style.visibility</p:attrName>
                                        </p:attrNameLst>
                                      </p:cBhvr>
                                      <p:to>
                                        <p:strVal val="visible"/>
                                      </p:to>
                                    </p:set>
                                    <p:anim calcmode="lin" valueType="num">
                                      <p:cBhvr>
                                        <p:cTn id="61" dur="500" fill="hold"/>
                                        <p:tgtEl>
                                          <p:spTgt spid="15"/>
                                        </p:tgtEl>
                                        <p:attrNameLst>
                                          <p:attrName>ppt_w</p:attrName>
                                        </p:attrNameLst>
                                      </p:cBhvr>
                                      <p:tavLst>
                                        <p:tav tm="0">
                                          <p:val>
                                            <p:fltVal val="0"/>
                                          </p:val>
                                        </p:tav>
                                        <p:tav tm="100000">
                                          <p:val>
                                            <p:strVal val="#ppt_w"/>
                                          </p:val>
                                        </p:tav>
                                      </p:tavLst>
                                    </p:anim>
                                    <p:anim calcmode="lin" valueType="num">
                                      <p:cBhvr>
                                        <p:cTn id="62" dur="500" fill="hold"/>
                                        <p:tgtEl>
                                          <p:spTgt spid="15"/>
                                        </p:tgtEl>
                                        <p:attrNameLst>
                                          <p:attrName>ppt_h</p:attrName>
                                        </p:attrNameLst>
                                      </p:cBhvr>
                                      <p:tavLst>
                                        <p:tav tm="0">
                                          <p:val>
                                            <p:fltVal val="0"/>
                                          </p:val>
                                        </p:tav>
                                        <p:tav tm="100000">
                                          <p:val>
                                            <p:strVal val="#ppt_h"/>
                                          </p:val>
                                        </p:tav>
                                      </p:tavLst>
                                    </p:anim>
                                    <p:animEffect transition="in" filter="fade">
                                      <p:cBhvr>
                                        <p:cTn id="63" dur="500"/>
                                        <p:tgtEl>
                                          <p:spTgt spid="15"/>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20"/>
                                        </p:tgtEl>
                                        <p:attrNameLst>
                                          <p:attrName>style.visibility</p:attrName>
                                        </p:attrNameLst>
                                      </p:cBhvr>
                                      <p:to>
                                        <p:strVal val="visible"/>
                                      </p:to>
                                    </p:set>
                                    <p:anim calcmode="lin" valueType="num">
                                      <p:cBhvr>
                                        <p:cTn id="66" dur="500" fill="hold"/>
                                        <p:tgtEl>
                                          <p:spTgt spid="20"/>
                                        </p:tgtEl>
                                        <p:attrNameLst>
                                          <p:attrName>ppt_w</p:attrName>
                                        </p:attrNameLst>
                                      </p:cBhvr>
                                      <p:tavLst>
                                        <p:tav tm="0">
                                          <p:val>
                                            <p:fltVal val="0"/>
                                          </p:val>
                                        </p:tav>
                                        <p:tav tm="100000">
                                          <p:val>
                                            <p:strVal val="#ppt_w"/>
                                          </p:val>
                                        </p:tav>
                                      </p:tavLst>
                                    </p:anim>
                                    <p:anim calcmode="lin" valueType="num">
                                      <p:cBhvr>
                                        <p:cTn id="67" dur="500" fill="hold"/>
                                        <p:tgtEl>
                                          <p:spTgt spid="20"/>
                                        </p:tgtEl>
                                        <p:attrNameLst>
                                          <p:attrName>ppt_h</p:attrName>
                                        </p:attrNameLst>
                                      </p:cBhvr>
                                      <p:tavLst>
                                        <p:tav tm="0">
                                          <p:val>
                                            <p:fltVal val="0"/>
                                          </p:val>
                                        </p:tav>
                                        <p:tav tm="100000">
                                          <p:val>
                                            <p:strVal val="#ppt_h"/>
                                          </p:val>
                                        </p:tav>
                                      </p:tavLst>
                                    </p:anim>
                                    <p:animEffect transition="in" filter="fade">
                                      <p:cBhvr>
                                        <p:cTn id="68" dur="500"/>
                                        <p:tgtEl>
                                          <p:spTgt spid="20"/>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17"/>
                                        </p:tgtEl>
                                        <p:attrNameLst>
                                          <p:attrName>style.visibility</p:attrName>
                                        </p:attrNameLst>
                                      </p:cBhvr>
                                      <p:to>
                                        <p:strVal val="visible"/>
                                      </p:to>
                                    </p:set>
                                    <p:anim calcmode="lin" valueType="num">
                                      <p:cBhvr>
                                        <p:cTn id="71" dur="500" fill="hold"/>
                                        <p:tgtEl>
                                          <p:spTgt spid="17"/>
                                        </p:tgtEl>
                                        <p:attrNameLst>
                                          <p:attrName>ppt_w</p:attrName>
                                        </p:attrNameLst>
                                      </p:cBhvr>
                                      <p:tavLst>
                                        <p:tav tm="0">
                                          <p:val>
                                            <p:fltVal val="0"/>
                                          </p:val>
                                        </p:tav>
                                        <p:tav tm="100000">
                                          <p:val>
                                            <p:strVal val="#ppt_w"/>
                                          </p:val>
                                        </p:tav>
                                      </p:tavLst>
                                    </p:anim>
                                    <p:anim calcmode="lin" valueType="num">
                                      <p:cBhvr>
                                        <p:cTn id="72" dur="500" fill="hold"/>
                                        <p:tgtEl>
                                          <p:spTgt spid="17"/>
                                        </p:tgtEl>
                                        <p:attrNameLst>
                                          <p:attrName>ppt_h</p:attrName>
                                        </p:attrNameLst>
                                      </p:cBhvr>
                                      <p:tavLst>
                                        <p:tav tm="0">
                                          <p:val>
                                            <p:fltVal val="0"/>
                                          </p:val>
                                        </p:tav>
                                        <p:tav tm="100000">
                                          <p:val>
                                            <p:strVal val="#ppt_h"/>
                                          </p:val>
                                        </p:tav>
                                      </p:tavLst>
                                    </p:anim>
                                    <p:animEffect transition="in" filter="fade">
                                      <p:cBhvr>
                                        <p:cTn id="73" dur="500"/>
                                        <p:tgtEl>
                                          <p:spTgt spid="17"/>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Effect transition="in" filter="fade">
                                      <p:cBhvr>
                                        <p:cTn id="78" dur="500"/>
                                        <p:tgtEl>
                                          <p:spTgt spid="18"/>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par>
                                <p:cTn id="84" presetID="53" presetClass="entr" presetSubtype="16" fill="hold" grpId="0" nodeType="withEffect">
                                  <p:stCondLst>
                                    <p:cond delay="500"/>
                                  </p:stCondLst>
                                  <p:childTnLst>
                                    <p:set>
                                      <p:cBhvr>
                                        <p:cTn id="85" dur="1" fill="hold">
                                          <p:stCondLst>
                                            <p:cond delay="0"/>
                                          </p:stCondLst>
                                        </p:cTn>
                                        <p:tgtEl>
                                          <p:spTgt spid="22"/>
                                        </p:tgtEl>
                                        <p:attrNameLst>
                                          <p:attrName>style.visibility</p:attrName>
                                        </p:attrNameLst>
                                      </p:cBhvr>
                                      <p:to>
                                        <p:strVal val="visible"/>
                                      </p:to>
                                    </p:set>
                                    <p:anim calcmode="lin" valueType="num">
                                      <p:cBhvr>
                                        <p:cTn id="86" dur="500" fill="hold"/>
                                        <p:tgtEl>
                                          <p:spTgt spid="22"/>
                                        </p:tgtEl>
                                        <p:attrNameLst>
                                          <p:attrName>ppt_w</p:attrName>
                                        </p:attrNameLst>
                                      </p:cBhvr>
                                      <p:tavLst>
                                        <p:tav tm="0">
                                          <p:val>
                                            <p:fltVal val="0"/>
                                          </p:val>
                                        </p:tav>
                                        <p:tav tm="100000">
                                          <p:val>
                                            <p:strVal val="#ppt_w"/>
                                          </p:val>
                                        </p:tav>
                                      </p:tavLst>
                                    </p:anim>
                                    <p:anim calcmode="lin" valueType="num">
                                      <p:cBhvr>
                                        <p:cTn id="87" dur="500" fill="hold"/>
                                        <p:tgtEl>
                                          <p:spTgt spid="22"/>
                                        </p:tgtEl>
                                        <p:attrNameLst>
                                          <p:attrName>ppt_h</p:attrName>
                                        </p:attrNameLst>
                                      </p:cBhvr>
                                      <p:tavLst>
                                        <p:tav tm="0">
                                          <p:val>
                                            <p:fltVal val="0"/>
                                          </p:val>
                                        </p:tav>
                                        <p:tav tm="100000">
                                          <p:val>
                                            <p:strVal val="#ppt_h"/>
                                          </p:val>
                                        </p:tav>
                                      </p:tavLst>
                                    </p:anim>
                                    <p:animEffect transition="in" filter="fade">
                                      <p:cBhvr>
                                        <p:cTn id="8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animBg="1"/>
      <p:bldP spid="8" grpId="0" animBg="1"/>
      <p:bldP spid="9" grpId="0" animBg="1"/>
      <p:bldP spid="10" grpId="0" animBg="1"/>
      <p:bldP spid="11" grpId="0" animBg="1"/>
      <p:bldP spid="12" grpId="0"/>
      <p:bldP spid="15" grpId="0" animBg="1"/>
      <p:bldP spid="16" grpId="0" animBg="1"/>
      <p:bldP spid="17" grpId="0" animBg="1"/>
      <p:bldP spid="18" grpId="0" animBg="1"/>
      <p:bldP spid="19" grpId="0" animBg="1"/>
      <p:bldP spid="20" grpId="0" animBg="1"/>
      <p:bldP spid="21"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椭圆 8"/>
          <p:cNvSpPr/>
          <p:nvPr/>
        </p:nvSpPr>
        <p:spPr>
          <a:xfrm>
            <a:off x="8316416" y="4011910"/>
            <a:ext cx="485927" cy="486054"/>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3" name="椭圆 12"/>
          <p:cNvSpPr/>
          <p:nvPr/>
        </p:nvSpPr>
        <p:spPr>
          <a:xfrm>
            <a:off x="7884368" y="4515966"/>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2" name="圆角矩形 1"/>
          <p:cNvSpPr/>
          <p:nvPr/>
        </p:nvSpPr>
        <p:spPr>
          <a:xfrm>
            <a:off x="395536" y="699542"/>
            <a:ext cx="8496944" cy="4443958"/>
          </a:xfrm>
          <a:prstGeom prst="roundRect">
            <a:avLst/>
          </a:pr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dirty="0"/>
          </a:p>
        </p:txBody>
      </p:sp>
      <p:sp>
        <p:nvSpPr>
          <p:cNvPr id="3" name="TextBox 2"/>
          <p:cNvSpPr txBox="1"/>
          <p:nvPr/>
        </p:nvSpPr>
        <p:spPr>
          <a:xfrm>
            <a:off x="611560" y="771550"/>
            <a:ext cx="7992888" cy="4201150"/>
          </a:xfrm>
          <a:prstGeom prst="rect">
            <a:avLst/>
          </a:prstGeom>
          <a:noFill/>
        </p:spPr>
        <p:txBody>
          <a:bodyPr wrap="square" rtlCol="0">
            <a:spAutoFit/>
          </a:bodyPr>
          <a:lstStyle/>
          <a:p>
            <a:pPr>
              <a:lnSpc>
                <a:spcPts val="1700"/>
              </a:lnSpc>
            </a:pPr>
            <a:r>
              <a:rPr lang="en-US" altLang="zh-CN" sz="1400" dirty="0" smtClean="0">
                <a:latin typeface="微软雅黑" pitchFamily="34" charset="-122"/>
                <a:ea typeface="微软雅黑" pitchFamily="34" charset="-122"/>
              </a:rPr>
              <a:t>       </a:t>
            </a:r>
            <a:r>
              <a:rPr lang="zh-CN" altLang="zh-CN" sz="1400" dirty="0" smtClean="0">
                <a:latin typeface="微软雅黑" pitchFamily="34" charset="-122"/>
                <a:ea typeface="微软雅黑" pitchFamily="34" charset="-122"/>
              </a:rPr>
              <a:t>在学习七大浪费之前，我们必须要搞清楚是谁总结了，是</a:t>
            </a:r>
            <a:r>
              <a:rPr lang="en-US" altLang="zh-CN" sz="1400"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谁</a:t>
            </a:r>
            <a:r>
              <a:rPr lang="en-US" altLang="zh-CN" sz="1400"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完善了企业的七大浪费。</a:t>
            </a:r>
            <a:endParaRPr lang="en-US" altLang="zh-CN" sz="1400" dirty="0" smtClean="0">
              <a:latin typeface="微软雅黑" pitchFamily="34" charset="-122"/>
              <a:ea typeface="微软雅黑" pitchFamily="34" charset="-122"/>
            </a:endParaRPr>
          </a:p>
          <a:p>
            <a:pPr>
              <a:lnSpc>
                <a:spcPts val="1700"/>
              </a:lnSpc>
            </a:pPr>
            <a:r>
              <a:rPr lang="en-US" altLang="zh-CN" sz="1400" dirty="0" smtClean="0">
                <a:latin typeface="微软雅黑" pitchFamily="34" charset="-122"/>
                <a:ea typeface="微软雅黑" pitchFamily="34" charset="-122"/>
              </a:rPr>
              <a:t>       </a:t>
            </a:r>
            <a:r>
              <a:rPr lang="zh-CN" altLang="zh-CN" sz="1400" dirty="0" smtClean="0">
                <a:latin typeface="微软雅黑" pitchFamily="34" charset="-122"/>
                <a:ea typeface="微软雅黑" pitchFamily="34" charset="-122"/>
              </a:rPr>
              <a:t>提到丰田公司很有意义、说如果日本没有地震当今世界没有丰田。也可以这样理解，丰田公司是被日本地震给震出来的。那我们了解一下，如何震出来的。丰田佐吉在临死之前告诉儿子，喜一郎以后不要做织布机了，织布机在日本将来没有前途。因为日本经常地震，要地震就死人，要想不死怎么办？跑得快。跑得快靠什么？汽车。想做不会做怎么办？学，学谁？到美国学习福特的流水线的汽车制造技术。学成回国立下雄心大志，我一定要超过福特。说一个人想超越别人，必须找到别人的弱点。这就是福特的弱点（七大浪费）。于是丰田用</a:t>
            </a:r>
            <a:r>
              <a:rPr lang="en-US" altLang="zh-CN" sz="1400" dirty="0" smtClean="0">
                <a:latin typeface="微软雅黑" pitchFamily="34" charset="-122"/>
                <a:ea typeface="微软雅黑" pitchFamily="34" charset="-122"/>
              </a:rPr>
              <a:t>70</a:t>
            </a:r>
            <a:r>
              <a:rPr lang="zh-CN" altLang="zh-CN" sz="1400" dirty="0" smtClean="0">
                <a:latin typeface="微软雅黑" pitchFamily="34" charset="-122"/>
                <a:ea typeface="微软雅黑" pitchFamily="34" charset="-122"/>
              </a:rPr>
              <a:t>年时间，来做一件这样的事情。把消除七大浪费作为丰田公司的发展战略。</a:t>
            </a:r>
            <a:r>
              <a:rPr lang="en-US" altLang="zh-CN" sz="1400" dirty="0" smtClean="0">
                <a:latin typeface="微软雅黑" pitchFamily="34" charset="-122"/>
                <a:ea typeface="微软雅黑" pitchFamily="34" charset="-122"/>
              </a:rPr>
              <a:t>1</a:t>
            </a:r>
            <a:r>
              <a:rPr lang="zh-CN" altLang="zh-CN" sz="1400" dirty="0" smtClean="0">
                <a:latin typeface="微软雅黑" pitchFamily="34" charset="-122"/>
                <a:ea typeface="微软雅黑" pitchFamily="34" charset="-122"/>
              </a:rPr>
              <a:t>年不行</a:t>
            </a:r>
            <a:r>
              <a:rPr lang="en-US" altLang="zh-CN" sz="1400" dirty="0" smtClean="0">
                <a:latin typeface="微软雅黑" pitchFamily="34" charset="-122"/>
                <a:ea typeface="微软雅黑" pitchFamily="34" charset="-122"/>
              </a:rPr>
              <a:t>2</a:t>
            </a:r>
            <a:r>
              <a:rPr lang="zh-CN" altLang="zh-CN"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2</a:t>
            </a:r>
            <a:r>
              <a:rPr lang="zh-CN" altLang="zh-CN" sz="1400" dirty="0" smtClean="0">
                <a:latin typeface="微软雅黑" pitchFamily="34" charset="-122"/>
                <a:ea typeface="微软雅黑" pitchFamily="34" charset="-122"/>
              </a:rPr>
              <a:t>年不行</a:t>
            </a:r>
            <a:r>
              <a:rPr lang="en-US" altLang="zh-CN" sz="1400" dirty="0" smtClean="0">
                <a:latin typeface="微软雅黑" pitchFamily="34" charset="-122"/>
                <a:ea typeface="微软雅黑" pitchFamily="34" charset="-122"/>
              </a:rPr>
              <a:t> 10</a:t>
            </a:r>
            <a:r>
              <a:rPr lang="zh-CN" altLang="zh-CN"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10</a:t>
            </a:r>
            <a:r>
              <a:rPr lang="zh-CN" altLang="zh-CN" sz="1400" dirty="0" smtClean="0">
                <a:latin typeface="微软雅黑" pitchFamily="34" charset="-122"/>
                <a:ea typeface="微软雅黑" pitchFamily="34" charset="-122"/>
              </a:rPr>
              <a:t>年不行</a:t>
            </a:r>
            <a:r>
              <a:rPr lang="en-US" altLang="zh-CN" sz="1400" dirty="0" smtClean="0">
                <a:latin typeface="微软雅黑" pitchFamily="34" charset="-122"/>
                <a:ea typeface="微软雅黑" pitchFamily="34" charset="-122"/>
              </a:rPr>
              <a:t> 50</a:t>
            </a:r>
            <a:r>
              <a:rPr lang="zh-CN" altLang="zh-CN" sz="1400" dirty="0" smtClean="0">
                <a:latin typeface="微软雅黑" pitchFamily="34" charset="-122"/>
                <a:ea typeface="微软雅黑" pitchFamily="34" charset="-122"/>
              </a:rPr>
              <a:t>年，</a:t>
            </a:r>
            <a:r>
              <a:rPr lang="en-US" altLang="zh-CN" sz="1400" dirty="0" smtClean="0">
                <a:latin typeface="微软雅黑" pitchFamily="34" charset="-122"/>
                <a:ea typeface="微软雅黑" pitchFamily="34" charset="-122"/>
              </a:rPr>
              <a:t>50</a:t>
            </a:r>
            <a:r>
              <a:rPr lang="zh-CN" altLang="zh-CN" sz="1400" dirty="0" smtClean="0">
                <a:latin typeface="微软雅黑" pitchFamily="34" charset="-122"/>
                <a:ea typeface="微软雅黑" pitchFamily="34" charset="-122"/>
              </a:rPr>
              <a:t>年不行</a:t>
            </a:r>
            <a:r>
              <a:rPr lang="en-US" altLang="zh-CN" sz="1400" dirty="0" smtClean="0">
                <a:latin typeface="微软雅黑" pitchFamily="34" charset="-122"/>
                <a:ea typeface="微软雅黑" pitchFamily="34" charset="-122"/>
              </a:rPr>
              <a:t> 70</a:t>
            </a:r>
            <a:r>
              <a:rPr lang="zh-CN" altLang="zh-CN" sz="1400" dirty="0" smtClean="0">
                <a:latin typeface="微软雅黑" pitchFamily="34" charset="-122"/>
                <a:ea typeface="微软雅黑" pitchFamily="34" charset="-122"/>
              </a:rPr>
              <a:t>年。用</a:t>
            </a:r>
            <a:r>
              <a:rPr lang="en-US" altLang="zh-CN" sz="1400" dirty="0" smtClean="0">
                <a:latin typeface="微软雅黑" pitchFamily="34" charset="-122"/>
                <a:ea typeface="微软雅黑" pitchFamily="34" charset="-122"/>
              </a:rPr>
              <a:t>70</a:t>
            </a:r>
            <a:r>
              <a:rPr lang="zh-CN" altLang="zh-CN" sz="1400" dirty="0" smtClean="0">
                <a:latin typeface="微软雅黑" pitchFamily="34" charset="-122"/>
                <a:ea typeface="微软雅黑" pitchFamily="34" charset="-122"/>
              </a:rPr>
              <a:t>年的时间来学会消除浪费，来做这个工作。</a:t>
            </a:r>
            <a:r>
              <a:rPr lang="en-US" altLang="zh-CN" sz="1400" dirty="0" smtClean="0">
                <a:latin typeface="微软雅黑" pitchFamily="34" charset="-122"/>
                <a:ea typeface="微软雅黑" pitchFamily="34" charset="-122"/>
              </a:rPr>
              <a:t>70</a:t>
            </a:r>
            <a:r>
              <a:rPr lang="zh-CN" altLang="zh-CN" sz="1400" dirty="0" smtClean="0">
                <a:latin typeface="微软雅黑" pitchFamily="34" charset="-122"/>
                <a:ea typeface="微软雅黑" pitchFamily="34" charset="-122"/>
              </a:rPr>
              <a:t>年时间过去了，到现在的丰田叫精益企业，没有浪费，曾经有一位老总这样说的，老师我有个问题。我说什么问题。丰田公司用</a:t>
            </a:r>
            <a:r>
              <a:rPr lang="en-US" altLang="zh-CN" sz="1400" dirty="0" smtClean="0">
                <a:latin typeface="微软雅黑" pitchFamily="34" charset="-122"/>
                <a:ea typeface="微软雅黑" pitchFamily="34" charset="-122"/>
              </a:rPr>
              <a:t>70</a:t>
            </a:r>
            <a:r>
              <a:rPr lang="zh-CN" altLang="zh-CN" sz="1400" dirty="0" smtClean="0">
                <a:latin typeface="微软雅黑" pitchFamily="34" charset="-122"/>
                <a:ea typeface="微软雅黑" pitchFamily="34" charset="-122"/>
              </a:rPr>
              <a:t>年时间来打造这样的企业，可是今天现在我</a:t>
            </a:r>
            <a:r>
              <a:rPr lang="en-US" altLang="zh-CN" sz="1400" dirty="0" smtClean="0">
                <a:latin typeface="微软雅黑" pitchFamily="34" charset="-122"/>
                <a:ea typeface="微软雅黑" pitchFamily="34" charset="-122"/>
              </a:rPr>
              <a:t>50</a:t>
            </a:r>
            <a:r>
              <a:rPr lang="zh-CN" altLang="zh-CN" sz="1400" dirty="0" smtClean="0">
                <a:latin typeface="微软雅黑" pitchFamily="34" charset="-122"/>
                <a:ea typeface="微软雅黑" pitchFamily="34" charset="-122"/>
              </a:rPr>
              <a:t>多了，你要知道他想要说什么吗？就是我</a:t>
            </a:r>
            <a:r>
              <a:rPr lang="en-US" altLang="zh-CN" sz="1400" dirty="0" smtClean="0">
                <a:latin typeface="微软雅黑" pitchFamily="34" charset="-122"/>
                <a:ea typeface="微软雅黑" pitchFamily="34" charset="-122"/>
              </a:rPr>
              <a:t>50</a:t>
            </a:r>
            <a:r>
              <a:rPr lang="zh-CN" altLang="zh-CN" sz="1400" dirty="0" smtClean="0">
                <a:latin typeface="微软雅黑" pitchFamily="34" charset="-122"/>
                <a:ea typeface="微软雅黑" pitchFamily="34" charset="-122"/>
              </a:rPr>
              <a:t>多我等不到了</a:t>
            </a:r>
            <a:r>
              <a:rPr lang="en-US" altLang="zh-CN" sz="1400" dirty="0" smtClean="0">
                <a:latin typeface="微软雅黑" pitchFamily="34" charset="-122"/>
                <a:ea typeface="微软雅黑" pitchFamily="34" charset="-122"/>
              </a:rPr>
              <a:t>70</a:t>
            </a:r>
            <a:r>
              <a:rPr lang="zh-CN" altLang="zh-CN" sz="1400" dirty="0" smtClean="0">
                <a:latin typeface="微软雅黑" pitchFamily="34" charset="-122"/>
                <a:ea typeface="微软雅黑" pitchFamily="34" charset="-122"/>
              </a:rPr>
              <a:t>年。这叫迂腐，学习是为了明智为了走捷径。海尔公司用</a:t>
            </a:r>
            <a:r>
              <a:rPr lang="en-US" altLang="zh-CN" sz="1400" dirty="0" smtClean="0">
                <a:latin typeface="微软雅黑" pitchFamily="34" charset="-122"/>
                <a:ea typeface="微软雅黑" pitchFamily="34" charset="-122"/>
              </a:rPr>
              <a:t>26</a:t>
            </a:r>
            <a:r>
              <a:rPr lang="zh-CN" altLang="zh-CN" sz="1400" dirty="0" smtClean="0">
                <a:latin typeface="微软雅黑" pitchFamily="34" charset="-122"/>
                <a:ea typeface="微软雅黑" pitchFamily="34" charset="-122"/>
              </a:rPr>
              <a:t>年的时间，打败飞利浦</a:t>
            </a:r>
            <a:r>
              <a:rPr lang="en-US" altLang="zh-CN" sz="1400" dirty="0" smtClean="0">
                <a:latin typeface="微软雅黑" pitchFamily="34" charset="-122"/>
                <a:ea typeface="微软雅黑" pitchFamily="34" charset="-122"/>
              </a:rPr>
              <a:t>120</a:t>
            </a:r>
            <a:r>
              <a:rPr lang="zh-CN" altLang="zh-CN" sz="1400" dirty="0" smtClean="0">
                <a:latin typeface="微软雅黑" pitchFamily="34" charset="-122"/>
                <a:ea typeface="微软雅黑" pitchFamily="34" charset="-122"/>
              </a:rPr>
              <a:t>年的老牌帝国，成为世界家电老大。那你说打败飞利浦，海尔用</a:t>
            </a:r>
            <a:r>
              <a:rPr lang="en-US" altLang="zh-CN" sz="1400" dirty="0" smtClean="0">
                <a:latin typeface="微软雅黑" pitchFamily="34" charset="-122"/>
                <a:ea typeface="微软雅黑" pitchFamily="34" charset="-122"/>
              </a:rPr>
              <a:t>120</a:t>
            </a:r>
            <a:r>
              <a:rPr lang="zh-CN" altLang="zh-CN" sz="1400" dirty="0" smtClean="0">
                <a:latin typeface="微软雅黑" pitchFamily="34" charset="-122"/>
                <a:ea typeface="微软雅黑" pitchFamily="34" charset="-122"/>
              </a:rPr>
              <a:t>年吗？</a:t>
            </a:r>
            <a:r>
              <a:rPr lang="en-US" altLang="zh-CN" sz="1400" dirty="0" smtClean="0">
                <a:latin typeface="微软雅黑" pitchFamily="34" charset="-122"/>
                <a:ea typeface="微软雅黑" pitchFamily="34" charset="-122"/>
              </a:rPr>
              <a:t>26</a:t>
            </a:r>
            <a:r>
              <a:rPr lang="zh-CN" altLang="zh-CN" sz="1400" dirty="0" smtClean="0">
                <a:latin typeface="微软雅黑" pitchFamily="34" charset="-122"/>
                <a:ea typeface="微软雅黑" pitchFamily="34" charset="-122"/>
              </a:rPr>
              <a:t>年就够了。当年张瑞敏先生就邀请了咨询公司，就说了，请你们将飞利浦</a:t>
            </a:r>
            <a:r>
              <a:rPr lang="en-US" altLang="zh-CN" sz="1400" dirty="0" smtClean="0">
                <a:latin typeface="微软雅黑" pitchFamily="34" charset="-122"/>
                <a:ea typeface="微软雅黑" pitchFamily="34" charset="-122"/>
              </a:rPr>
              <a:t>120</a:t>
            </a:r>
            <a:r>
              <a:rPr lang="zh-CN" altLang="zh-CN" sz="1400" dirty="0" smtClean="0">
                <a:latin typeface="微软雅黑" pitchFamily="34" charset="-122"/>
                <a:ea typeface="微软雅黑" pitchFamily="34" charset="-122"/>
              </a:rPr>
              <a:t>年发展当中所走过的路，所做过的所有事情，整合出来交给我。它是我最大的敌人。当年飞利浦公司它遇到了问题，探索是需要时间的，可能解决个问题需要</a:t>
            </a:r>
            <a:r>
              <a:rPr lang="en-US" altLang="zh-CN" sz="1400" dirty="0" smtClean="0">
                <a:latin typeface="微软雅黑" pitchFamily="34" charset="-122"/>
                <a:ea typeface="微软雅黑" pitchFamily="34" charset="-122"/>
              </a:rPr>
              <a:t>20</a:t>
            </a:r>
            <a:r>
              <a:rPr lang="zh-CN" altLang="zh-CN" sz="1400" dirty="0" smtClean="0">
                <a:latin typeface="微软雅黑" pitchFamily="34" charset="-122"/>
                <a:ea typeface="微软雅黑" pitchFamily="34" charset="-122"/>
              </a:rPr>
              <a:t>年时间。海尔呢？也会遇到同样问题，它不需要</a:t>
            </a:r>
            <a:r>
              <a:rPr lang="en-US" altLang="zh-CN" sz="1400" dirty="0" smtClean="0">
                <a:latin typeface="微软雅黑" pitchFamily="34" charset="-122"/>
                <a:ea typeface="微软雅黑" pitchFamily="34" charset="-122"/>
              </a:rPr>
              <a:t>20</a:t>
            </a:r>
            <a:r>
              <a:rPr lang="zh-CN" altLang="zh-CN" sz="1400" dirty="0" smtClean="0">
                <a:latin typeface="微软雅黑" pitchFamily="34" charset="-122"/>
                <a:ea typeface="微软雅黑" pitchFamily="34" charset="-122"/>
              </a:rPr>
              <a:t>年，它只要看看最后，它如何来解决这件事情的，用其方法就够了。所以学习走捷径不走弯路。 但是我们要了解七大浪费，丰田公司做了这样的努力，它如何实现的。</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椭圆 7"/>
          <p:cNvSpPr/>
          <p:nvPr/>
        </p:nvSpPr>
        <p:spPr>
          <a:xfrm>
            <a:off x="539552" y="627534"/>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 name="椭圆 9"/>
          <p:cNvSpPr/>
          <p:nvPr/>
        </p:nvSpPr>
        <p:spPr>
          <a:xfrm>
            <a:off x="179512" y="915566"/>
            <a:ext cx="379388" cy="379487"/>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1" name="椭圆 10"/>
          <p:cNvSpPr/>
          <p:nvPr/>
        </p:nvSpPr>
        <p:spPr>
          <a:xfrm>
            <a:off x="179512" y="1347614"/>
            <a:ext cx="221474" cy="22153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2" name="椭圆 11"/>
          <p:cNvSpPr/>
          <p:nvPr/>
        </p:nvSpPr>
        <p:spPr>
          <a:xfrm>
            <a:off x="643163" y="919038"/>
            <a:ext cx="130332" cy="13036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4" name="Title 1">
            <a:extLst>
              <a:ext uri="{FF2B5EF4-FFF2-40B4-BE49-F238E27FC236}">
                <a16:creationId xmlns:a16="http://schemas.microsoft.com/office/drawing/2014/main" xmlns="" id="{58FB8E61-F5BD-4FD4-8413-9C2970217700}"/>
              </a:ext>
            </a:extLst>
          </p:cNvPr>
          <p:cNvSpPr txBox="1"/>
          <p:nvPr/>
        </p:nvSpPr>
        <p:spPr>
          <a:xfrm>
            <a:off x="755576" y="339502"/>
            <a:ext cx="3642112"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lvl="0" algn="l"/>
            <a:r>
              <a:rPr lang="zh-CN" altLang="zh-CN" sz="1800" b="1" dirty="0" smtClean="0">
                <a:solidFill>
                  <a:schemeClr val="tx1">
                    <a:lumMod val="75000"/>
                    <a:lumOff val="25000"/>
                  </a:schemeClr>
                </a:solidFill>
                <a:latin typeface="微软雅黑" panose="020B0503020204020204" pitchFamily="34" charset="-122"/>
                <a:ea typeface="微软雅黑" panose="020B0503020204020204" pitchFamily="34" charset="-122"/>
              </a:rPr>
              <a:t>工厂七大浪费的发现者</a:t>
            </a:r>
          </a:p>
          <a:p>
            <a:pPr algn="l"/>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53" presetClass="entr" presetSubtype="16"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 calcmode="lin" valueType="num">
                                      <p:cBhvr>
                                        <p:cTn id="10" dur="500" fill="hold"/>
                                        <p:tgtEl>
                                          <p:spTgt spid="8"/>
                                        </p:tgtEl>
                                        <p:attrNameLst>
                                          <p:attrName>ppt_w</p:attrName>
                                        </p:attrNameLst>
                                      </p:cBhvr>
                                      <p:tavLst>
                                        <p:tav tm="0">
                                          <p:val>
                                            <p:fltVal val="0"/>
                                          </p:val>
                                        </p:tav>
                                        <p:tav tm="100000">
                                          <p:val>
                                            <p:strVal val="#ppt_w"/>
                                          </p:val>
                                        </p:tav>
                                      </p:tavLst>
                                    </p:anim>
                                    <p:anim calcmode="lin" valueType="num">
                                      <p:cBhvr>
                                        <p:cTn id="11" dur="500" fill="hold"/>
                                        <p:tgtEl>
                                          <p:spTgt spid="8"/>
                                        </p:tgtEl>
                                        <p:attrNameLst>
                                          <p:attrName>ppt_h</p:attrName>
                                        </p:attrNameLst>
                                      </p:cBhvr>
                                      <p:tavLst>
                                        <p:tav tm="0">
                                          <p:val>
                                            <p:fltVal val="0"/>
                                          </p:val>
                                        </p:tav>
                                        <p:tav tm="100000">
                                          <p:val>
                                            <p:strVal val="#ppt_h"/>
                                          </p:val>
                                        </p:tav>
                                      </p:tavLst>
                                    </p:anim>
                                    <p:animEffect transition="in" filter="fade">
                                      <p:cBhvr>
                                        <p:cTn id="12" dur="500"/>
                                        <p:tgtEl>
                                          <p:spTgt spid="8"/>
                                        </p:tgtEl>
                                      </p:cBhvr>
                                    </p:animEffect>
                                  </p:childTnLst>
                                </p:cTn>
                              </p:par>
                              <p:par>
                                <p:cTn id="13" presetID="53" presetClass="entr" presetSubtype="16" fill="hold" grpId="0" nodeType="withEffect">
                                  <p:stCondLst>
                                    <p:cond delay="50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par>
                                <p:cTn id="18" presetID="53" presetClass="entr" presetSubtype="16" fill="hold" grpId="0" nodeType="withEffect">
                                  <p:stCondLst>
                                    <p:cond delay="50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Effect transition="in" filter="fade">
                                      <p:cBhvr>
                                        <p:cTn id="22" dur="500"/>
                                        <p:tgtEl>
                                          <p:spTgt spid="10"/>
                                        </p:tgtEl>
                                      </p:cBhvr>
                                    </p:animEffect>
                                  </p:childTnLst>
                                </p:cTn>
                              </p:par>
                              <p:par>
                                <p:cTn id="23" presetID="53" presetClass="entr" presetSubtype="16" fill="hold" grpId="0" nodeType="withEffect">
                                  <p:stCondLst>
                                    <p:cond delay="50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par>
                                <p:cTn id="28" presetID="53" presetClass="entr" presetSubtype="16" fill="hold" grpId="0" nodeType="withEffect">
                                  <p:stCondLst>
                                    <p:cond delay="50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par>
                                <p:cTn id="33" presetID="53" presetClass="entr" presetSubtype="16" fill="hold" grpId="0" nodeType="withEffect">
                                  <p:stCondLst>
                                    <p:cond delay="50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 grpId="0" animBg="1"/>
      <p:bldP spid="8"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467544" y="771550"/>
            <a:ext cx="8352928" cy="41764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 name="TextBox 2"/>
          <p:cNvSpPr txBox="1"/>
          <p:nvPr/>
        </p:nvSpPr>
        <p:spPr>
          <a:xfrm>
            <a:off x="611560" y="843558"/>
            <a:ext cx="7920880" cy="4124206"/>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浪费一</a:t>
            </a:r>
            <a:r>
              <a:rPr lang="zh-CN" altLang="en-US" b="1"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不良改正这四个字是日文，我们不好理解，按照中国人的理解方式，如何理解呢？我们中国人理解的方式是只要返工就是浪费。</a:t>
            </a:r>
          </a:p>
          <a:p>
            <a:r>
              <a:rPr lang="en-US" altLang="zh-CN" sz="1400" dirty="0" smtClean="0">
                <a:latin typeface="微软雅黑" pitchFamily="34" charset="-122"/>
                <a:ea typeface="微软雅黑" pitchFamily="34" charset="-122"/>
              </a:rPr>
              <a:t>                       </a:t>
            </a:r>
            <a:endParaRPr lang="zh-CN" altLang="zh-CN" sz="1400" dirty="0" smtClean="0">
              <a:latin typeface="微软雅黑" pitchFamily="34" charset="-122"/>
              <a:ea typeface="微软雅黑" pitchFamily="34" charset="-122"/>
            </a:endParaRPr>
          </a:p>
          <a:p>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浪费二</a:t>
            </a:r>
            <a:r>
              <a:rPr lang="zh-CN" altLang="en-US" b="1"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制造过多的浪费，按中国人理解的方式是半成品仓库就是浪费。在很多企业里大家都认为半成品仓库存在是正确的，其实不正确的。是工序不平衡造成的，上道工序过快下道工序过慢，形成短暂的堆积就出现了问题。</a:t>
            </a:r>
          </a:p>
          <a:p>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浪费三、</a:t>
            </a:r>
            <a:r>
              <a:rPr lang="zh-CN" altLang="zh-CN" sz="1400" dirty="0" smtClean="0">
                <a:latin typeface="微软雅黑" pitchFamily="34" charset="-122"/>
                <a:ea typeface="微软雅黑" pitchFamily="34" charset="-122"/>
              </a:rPr>
              <a:t>加工过剩浪费，客户要三级品，我做几级品？请问大家几级品？客户要三级。我做几级？客户要三级，我做一级，这叫加工过剩。因为它会大量地投入质量成本，企业是有风险的，所以在质量管理中，有很多的质量的原则，是不能违背的。作为一个加工制造业，它的原则是不同的企业规模，他们所采用的原则是不径相同。</a:t>
            </a:r>
          </a:p>
          <a:p>
            <a:r>
              <a:rPr lang="en-US" altLang="zh-CN" sz="1400" dirty="0" smtClean="0">
                <a:latin typeface="微软雅黑" pitchFamily="34" charset="-122"/>
                <a:ea typeface="微软雅黑" pitchFamily="34" charset="-122"/>
              </a:rPr>
              <a:t>     </a:t>
            </a:r>
            <a:r>
              <a:rPr lang="zh-CN" altLang="zh-CN" sz="1400" dirty="0" smtClean="0">
                <a:latin typeface="微软雅黑" pitchFamily="34" charset="-122"/>
                <a:ea typeface="微软雅黑" pitchFamily="34" charset="-122"/>
              </a:rPr>
              <a:t>比如加工制造业的质量原则，叫合适质量。什么叫合适质量呢？第一不退货，第二不索赔，第三不投诉，就叫好的质量，加工制造业的质量原则。作为做品牌的质量原则是什么呢？一个企业做品牌，它的质量原则靠什么呢？两个字稳定——靠稳定是指全年综合平均合格率，不是指一次抽检，是综合平均这是做品牌企业的质量原则。还有跨国企业——跨国。跨国企业质量原则是什么呢？叫超越客户的期望，另一个解释就是要引领世界消费。引领世界消费就是当今世界还没有，我要设计好，让你来选择购买，我要引领消费，这就是质量，不同企业的质量原则。作为一个加工制造业，客户要三级品，你做三级。二级、一级、只要不退货不索赔不投诉就是好的质量。</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592212" y="627534"/>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椭圆 7"/>
          <p:cNvSpPr/>
          <p:nvPr/>
        </p:nvSpPr>
        <p:spPr>
          <a:xfrm>
            <a:off x="232172" y="915566"/>
            <a:ext cx="379388" cy="379487"/>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椭圆 8"/>
          <p:cNvSpPr/>
          <p:nvPr/>
        </p:nvSpPr>
        <p:spPr>
          <a:xfrm>
            <a:off x="232172" y="1347614"/>
            <a:ext cx="221474" cy="22153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 name="椭圆 9"/>
          <p:cNvSpPr/>
          <p:nvPr/>
        </p:nvSpPr>
        <p:spPr>
          <a:xfrm>
            <a:off x="695823" y="919038"/>
            <a:ext cx="130332" cy="13036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1" name="矩形 10"/>
          <p:cNvSpPr/>
          <p:nvPr/>
        </p:nvSpPr>
        <p:spPr>
          <a:xfrm>
            <a:off x="899592" y="195486"/>
            <a:ext cx="1800493" cy="369332"/>
          </a:xfrm>
          <a:prstGeom prst="rect">
            <a:avLst/>
          </a:prstGeom>
        </p:spPr>
        <p:txBody>
          <a:bodyPr wrap="none">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工厂的七大浪费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51520" y="843558"/>
            <a:ext cx="8496944" cy="39604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2" name="TextBox 1"/>
          <p:cNvSpPr txBox="1"/>
          <p:nvPr/>
        </p:nvSpPr>
        <p:spPr>
          <a:xfrm>
            <a:off x="467544" y="1059582"/>
            <a:ext cx="7992888" cy="3662541"/>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浪费四</a:t>
            </a:r>
            <a:r>
              <a:rPr lang="zh-CN" altLang="en-US" b="1"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搬运的浪费。搬运工越多越浪费，如果一个企业搬运工多的情况下，就意味着叫蚂蚁搬家企业，大量的时间运输了没有效率。讲一个故事：看看这个企业有没有搬运？这个企业做什么——做牛奶。中国非常知名的品牌企业，这个企业有两个特色征服了我，第一它的奶牛比人都听话，相当有素质。自己主要挤奶，有没有素质，一饱了它就挤奶。老师你说的是神牛吧，叫音乐牛，有一个容器，当容器里的牛奶没有的时候，音乐就会响起来，音乐响起的时候，挠痒器再动起来，这吸奶器再动起来，吸奶器上一个最重要的装置叫挠痒装置。挠痒装置加机械手，过去在很多草场，我们看到很多的木栏和石头，木栏石头干什么用的，牛吃完草以后它会怎么样，蹭痒痒，可是现在没了都是网，听到音乐的时候，牛会想，舒服的时刻来临，就跟着节奏跳舞。</a:t>
            </a:r>
            <a:r>
              <a:rPr lang="en-US" altLang="zh-CN" sz="1400" dirty="0" smtClean="0">
                <a:latin typeface="微软雅黑" pitchFamily="34" charset="-122"/>
                <a:ea typeface="微软雅黑" pitchFamily="34" charset="-122"/>
              </a:rPr>
              <a:t>Disco</a:t>
            </a:r>
            <a:r>
              <a:rPr lang="zh-CN" altLang="zh-CN" sz="1400" dirty="0" smtClean="0">
                <a:latin typeface="微软雅黑" pitchFamily="34" charset="-122"/>
                <a:ea typeface="微软雅黑" pitchFamily="34" charset="-122"/>
              </a:rPr>
              <a:t>、音乐跳舞、吸奶器—啪—吸上去了，挠痒手，抓——特舒服。当牛奶吸得差不多以后是电脑控制，音乐停了、挤奶器掉了、挠痒手掉了、牛再选择我是牛是这样呆着呢 还是去吃草呢？哪个更好，吃草去。换第二个牛开始来挤奶，这是第一个特色。进车间之前要过三个通道。第一叫吹风通道。头上左右的风吹将我身上的灰尘、头皮屑要吹光。第二个通道叫激光杀菌通道。一个呼啦圈给我套一下杀菌。第三个通道穿上工作服。穿好以后来到了车间里，我惊讶地发现车间里竟然没有一名员工。它的员工在玻璃窗后边在操作电脑。这主管说了老师 我们的牛奶还要便宜，因为我们的制造过程成本非常低。这里边一个最重要的是它减少了我们的停滞的浪费，搬运的浪费。</a:t>
            </a:r>
          </a:p>
          <a:p>
            <a:r>
              <a:rPr lang="en-US" altLang="zh-CN" b="1" dirty="0" smtClean="0">
                <a:latin typeface="微软雅黑" pitchFamily="34" charset="-122"/>
                <a:ea typeface="微软雅黑" pitchFamily="34" charset="-122"/>
              </a:rPr>
              <a:t>    </a:t>
            </a:r>
            <a:endParaRPr lang="zh-CN" altLang="en-US" sz="1400" dirty="0" smtClean="0">
              <a:latin typeface="微软雅黑" pitchFamily="34" charset="-122"/>
              <a:ea typeface="微软雅黑" pitchFamily="34" charset="-122"/>
            </a:endParaRPr>
          </a:p>
        </p:txBody>
      </p:sp>
      <p:sp>
        <p:nvSpPr>
          <p:cNvPr id="4" name="矩形 3"/>
          <p:cNvSpPr/>
          <p:nvPr/>
        </p:nvSpPr>
        <p:spPr>
          <a:xfrm>
            <a:off x="899592" y="195486"/>
            <a:ext cx="1800493" cy="369332"/>
          </a:xfrm>
          <a:prstGeom prst="rect">
            <a:avLst/>
          </a:prstGeom>
        </p:spPr>
        <p:txBody>
          <a:bodyPr wrap="none">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工厂的七大浪费</a:t>
            </a:r>
            <a:endParaRPr lang="zh-CN" altLang="en-US" dirty="0"/>
          </a:p>
        </p:txBody>
      </p:sp>
      <p:sp>
        <p:nvSpPr>
          <p:cNvPr id="5" name="椭圆 4"/>
          <p:cNvSpPr/>
          <p:nvPr/>
        </p:nvSpPr>
        <p:spPr>
          <a:xfrm>
            <a:off x="539552" y="627534"/>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椭圆 5"/>
          <p:cNvSpPr/>
          <p:nvPr/>
        </p:nvSpPr>
        <p:spPr>
          <a:xfrm>
            <a:off x="179512" y="915566"/>
            <a:ext cx="379388" cy="379487"/>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椭圆 6"/>
          <p:cNvSpPr/>
          <p:nvPr/>
        </p:nvSpPr>
        <p:spPr>
          <a:xfrm>
            <a:off x="179512" y="1347614"/>
            <a:ext cx="221474" cy="22153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椭圆 7"/>
          <p:cNvSpPr/>
          <p:nvPr/>
        </p:nvSpPr>
        <p:spPr>
          <a:xfrm>
            <a:off x="643163" y="919038"/>
            <a:ext cx="130332" cy="13036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683568" y="843558"/>
            <a:ext cx="8208912" cy="381642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3" name="TextBox 2"/>
          <p:cNvSpPr txBox="1"/>
          <p:nvPr/>
        </p:nvSpPr>
        <p:spPr>
          <a:xfrm>
            <a:off x="827584" y="2211710"/>
            <a:ext cx="7992888" cy="2339102"/>
          </a:xfrm>
          <a:prstGeom prst="rect">
            <a:avLst/>
          </a:prstGeom>
          <a:noFill/>
        </p:spPr>
        <p:txBody>
          <a:bodyPr wrap="square" rtlCol="0">
            <a:spAutoFit/>
          </a:bodyPr>
          <a:lstStyle/>
          <a:p>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浪费六</a:t>
            </a:r>
            <a:r>
              <a:rPr lang="zh-CN" altLang="en-US"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等待浪费。等待</a:t>
            </a:r>
            <a:r>
              <a:rPr lang="en-US" altLang="zh-CN" sz="1400"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上道工序很忙下道工序无事可做，停工待料，出现质量问题无人解决，扯皮这都叫等待。其实加工时间非常短，而我们延长了加班时间，恶性加班的现象都由于等待时间太长所造成的恶性加班。白天做不完，晚上加班，甚至很多的企业，加班费比工资都高，这叫一种病非常可怕的病。要纠正，加班费比工资都高，大家都想加班。最后是动作浪费，员工一上班，你抱我头、我抱你腰、串岗聊天、我曾经陪一位日本专家到过一家工厂，当他发现我们的员工在随便串岗的时候，他一脸苦瓜象就说了，这个工厂能赚钱吗？我行我素的员工，这些都是存在的问题。</a:t>
            </a:r>
          </a:p>
          <a:p>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浪费七</a:t>
            </a:r>
            <a:r>
              <a:rPr lang="zh-CN" altLang="en-US" b="1"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动作浪费，人员，机械，材料，方法，环境等配合不到位、设备等待人，人等待材料，材料不良，人员反复整理等纯属浪费</a:t>
            </a:r>
            <a:r>
              <a:rPr lang="zh-CN" altLang="en-US" sz="1400" dirty="0" smtClean="0">
                <a:latin typeface="微软雅黑" pitchFamily="34" charset="-122"/>
                <a:ea typeface="微软雅黑" pitchFamily="34" charset="-122"/>
              </a:rPr>
              <a:t>。</a:t>
            </a:r>
            <a:endParaRPr lang="zh-CN" altLang="zh-CN" sz="1400" dirty="0" smtClean="0">
              <a:latin typeface="微软雅黑" pitchFamily="34" charset="-122"/>
              <a:ea typeface="微软雅黑" pitchFamily="34" charset="-122"/>
            </a:endParaRP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755576" y="843558"/>
            <a:ext cx="7992888" cy="1231106"/>
          </a:xfrm>
          <a:prstGeom prst="rect">
            <a:avLst/>
          </a:prstGeom>
        </p:spPr>
        <p:txBody>
          <a:bodyPr wrap="square">
            <a:spAutoFit/>
          </a:bodyPr>
          <a:lstStyle/>
          <a:p>
            <a:r>
              <a:rPr lang="en-US" altLang="zh-CN" b="1" dirty="0" smtClean="0">
                <a:latin typeface="微软雅黑" pitchFamily="34" charset="-122"/>
                <a:ea typeface="微软雅黑" pitchFamily="34" charset="-122"/>
              </a:rPr>
              <a:t>      </a:t>
            </a:r>
            <a:r>
              <a:rPr lang="zh-CN" altLang="zh-CN" b="1" dirty="0" smtClean="0">
                <a:latin typeface="微软雅黑" pitchFamily="34" charset="-122"/>
                <a:ea typeface="微软雅黑" pitchFamily="34" charset="-122"/>
              </a:rPr>
              <a:t>浪费五</a:t>
            </a:r>
            <a:r>
              <a:rPr lang="zh-CN" altLang="en-US" b="1"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库量过多浪费。仓库越大越浪费。在很多企业里不</a:t>
            </a:r>
            <a:r>
              <a:rPr lang="zh-CN" altLang="en-US" sz="1400" dirty="0" smtClean="0">
                <a:latin typeface="微软雅黑" pitchFamily="34" charset="-122"/>
                <a:ea typeface="微软雅黑" pitchFamily="34" charset="-122"/>
              </a:rPr>
              <a:t>认</a:t>
            </a:r>
            <a:r>
              <a:rPr lang="zh-CN" altLang="zh-CN" sz="1400" dirty="0" smtClean="0">
                <a:latin typeface="微软雅黑" pitchFamily="34" charset="-122"/>
                <a:ea typeface="微软雅黑" pitchFamily="34" charset="-122"/>
              </a:rPr>
              <a:t>为是一种浪费。我去年走访了广东很多企业，很多倒闭的工厂，我发现他们有个共性的特征就是大仓库特征。仓库里是堆积如山，要的货没有，不要的货一大堆，又没有钱买材料，而车间里空空旷旷，设备都没了。哪去了？卖了，这叫企业危机。到底我们的物料管理，我们的仓库到底该怎么管，只有精细化。精细化有一个最重要的理念，不断料、不呆料、不囤料最好的物料管理。 </a:t>
            </a:r>
            <a:endParaRPr lang="zh-CN" altLang="en-US" sz="1400" dirty="0" smtClean="0">
              <a:latin typeface="微软雅黑" pitchFamily="34" charset="-122"/>
              <a:ea typeface="微软雅黑" pitchFamily="34" charset="-122"/>
            </a:endParaRPr>
          </a:p>
        </p:txBody>
      </p:sp>
      <p:sp>
        <p:nvSpPr>
          <p:cNvPr id="6" name="椭圆 5"/>
          <p:cNvSpPr/>
          <p:nvPr/>
        </p:nvSpPr>
        <p:spPr>
          <a:xfrm>
            <a:off x="827584" y="627534"/>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椭圆 6"/>
          <p:cNvSpPr/>
          <p:nvPr/>
        </p:nvSpPr>
        <p:spPr>
          <a:xfrm>
            <a:off x="467544" y="915566"/>
            <a:ext cx="379388" cy="379487"/>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椭圆 7"/>
          <p:cNvSpPr/>
          <p:nvPr/>
        </p:nvSpPr>
        <p:spPr>
          <a:xfrm>
            <a:off x="467544" y="1347614"/>
            <a:ext cx="221474" cy="22153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椭圆 8"/>
          <p:cNvSpPr/>
          <p:nvPr/>
        </p:nvSpPr>
        <p:spPr>
          <a:xfrm>
            <a:off x="931195" y="919038"/>
            <a:ext cx="130332" cy="13036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 name="矩形 9"/>
          <p:cNvSpPr/>
          <p:nvPr/>
        </p:nvSpPr>
        <p:spPr>
          <a:xfrm>
            <a:off x="899592" y="195486"/>
            <a:ext cx="1800493" cy="369332"/>
          </a:xfrm>
          <a:prstGeom prst="rect">
            <a:avLst/>
          </a:prstGeom>
        </p:spPr>
        <p:txBody>
          <a:bodyPr wrap="none">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工厂的七大浪费</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棱台 9"/>
          <p:cNvSpPr/>
          <p:nvPr/>
        </p:nvSpPr>
        <p:spPr>
          <a:xfrm>
            <a:off x="755576" y="771550"/>
            <a:ext cx="7776864" cy="2376264"/>
          </a:xfrm>
          <a:prstGeom prst="bevel">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2" name="TextBox 1"/>
          <p:cNvSpPr txBox="1"/>
          <p:nvPr/>
        </p:nvSpPr>
        <p:spPr>
          <a:xfrm>
            <a:off x="1187624" y="1059582"/>
            <a:ext cx="7056784" cy="1887696"/>
          </a:xfrm>
          <a:prstGeom prst="rect">
            <a:avLst/>
          </a:prstGeom>
          <a:noFill/>
        </p:spPr>
        <p:txBody>
          <a:bodyPr wrap="square" rtlCol="0">
            <a:spAutoFit/>
          </a:bodyPr>
          <a:lstStyle/>
          <a:p>
            <a:pPr>
              <a:lnSpc>
                <a:spcPts val="2000"/>
              </a:lnSpc>
            </a:pPr>
            <a:r>
              <a:rPr lang="zh-CN" altLang="en-US" sz="1400" dirty="0" smtClean="0">
                <a:latin typeface="微软雅黑" pitchFamily="34" charset="-122"/>
                <a:ea typeface="微软雅黑" pitchFamily="34" charset="-122"/>
              </a:rPr>
              <a:t>    记得</a:t>
            </a:r>
            <a:r>
              <a:rPr lang="zh-CN" altLang="zh-CN" sz="1400" dirty="0" smtClean="0">
                <a:latin typeface="微软雅黑" pitchFamily="34" charset="-122"/>
                <a:ea typeface="微软雅黑" pitchFamily="34" charset="-122"/>
              </a:rPr>
              <a:t>我一次在讲课的时候，一位老总说了老师：“你说我们中国制造业 太多都是野蛮制造太丢人了。”说不丢人，美国企业、日本企业曾经野蛮过而中国企业正在野蛮。美国企业经历一百多年，日本企业七八十年，中国企业刚进入市场经济当中。请问改革开放多长时间？多长时间</a:t>
            </a:r>
            <a:r>
              <a:rPr lang="en-US" altLang="zh-CN" sz="1400" dirty="0" smtClean="0">
                <a:latin typeface="微软雅黑" pitchFamily="34" charset="-122"/>
                <a:ea typeface="微软雅黑" pitchFamily="34" charset="-122"/>
              </a:rPr>
              <a:t>30</a:t>
            </a:r>
            <a:r>
              <a:rPr lang="zh-CN" altLang="zh-CN" sz="1400" dirty="0" smtClean="0">
                <a:latin typeface="微软雅黑" pitchFamily="34" charset="-122"/>
                <a:ea typeface="微软雅黑" pitchFamily="34" charset="-122"/>
              </a:rPr>
              <a:t>年，这</a:t>
            </a:r>
            <a:r>
              <a:rPr lang="en-US" altLang="zh-CN" sz="1400" dirty="0" smtClean="0">
                <a:latin typeface="微软雅黑" pitchFamily="34" charset="-122"/>
                <a:ea typeface="微软雅黑" pitchFamily="34" charset="-122"/>
              </a:rPr>
              <a:t>30</a:t>
            </a:r>
            <a:r>
              <a:rPr lang="zh-CN" altLang="zh-CN" sz="1400" dirty="0" smtClean="0">
                <a:latin typeface="微软雅黑" pitchFamily="34" charset="-122"/>
                <a:ea typeface="微软雅黑" pitchFamily="34" charset="-122"/>
              </a:rPr>
              <a:t>年当中我们要科学地界定，要去头去尾的时间，只留</a:t>
            </a:r>
            <a:r>
              <a:rPr lang="en-US" altLang="zh-CN" sz="1400" dirty="0" smtClean="0">
                <a:latin typeface="微软雅黑" pitchFamily="34" charset="-122"/>
                <a:ea typeface="微软雅黑" pitchFamily="34" charset="-122"/>
              </a:rPr>
              <a:t>10</a:t>
            </a:r>
            <a:r>
              <a:rPr lang="zh-CN" altLang="zh-CN" sz="1400" dirty="0" smtClean="0">
                <a:latin typeface="微软雅黑" pitchFamily="34" charset="-122"/>
                <a:ea typeface="微软雅黑" pitchFamily="34" charset="-122"/>
              </a:rPr>
              <a:t>年的时间就叫中国企业的积累时间。因此中国企业在管理的积累当中是小娃娃的水平，所以其实世界制造，都是从野蛮开始的。从无到有的发展经历，这叫自然客观的发展规律。</a:t>
            </a:r>
            <a:r>
              <a:rPr lang="en-US" altLang="zh-CN" sz="1400" dirty="0" smtClean="0">
                <a:latin typeface="微软雅黑" pitchFamily="34" charset="-122"/>
                <a:ea typeface="微软雅黑" pitchFamily="34" charset="-122"/>
              </a:rPr>
              <a:t>  </a:t>
            </a:r>
            <a:endParaRPr lang="zh-CN" altLang="zh-CN" sz="1400" dirty="0">
              <a:latin typeface="微软雅黑" pitchFamily="34" charset="-122"/>
              <a:ea typeface="微软雅黑" pitchFamily="34" charset="-122"/>
            </a:endParaRPr>
          </a:p>
        </p:txBody>
      </p:sp>
      <p:graphicFrame>
        <p:nvGraphicFramePr>
          <p:cNvPr id="4" name="图示 3"/>
          <p:cNvGraphicFramePr/>
          <p:nvPr/>
        </p:nvGraphicFramePr>
        <p:xfrm>
          <a:off x="3851920" y="3075806"/>
          <a:ext cx="3791744" cy="20676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827584" y="3651870"/>
            <a:ext cx="3248005" cy="954107"/>
          </a:xfrm>
          <a:prstGeom prst="rect">
            <a:avLst/>
          </a:prstGeom>
          <a:noFill/>
        </p:spPr>
        <p:txBody>
          <a:bodyPr wrap="none" lIns="91440" tIns="45720" rIns="91440" bIns="45720">
            <a:spAutoFit/>
          </a:bodyPr>
          <a:lstStyle/>
          <a:p>
            <a:pPr algn="ct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世界制造企业</a:t>
            </a:r>
            <a:endParaRPr lang="en-US" altLang="zh-CN"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ctr"/>
            <a:r>
              <a:rPr lang="zh-CN" alt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发展的三阶段</a:t>
            </a:r>
            <a:endParaRPr lang="zh-CN" altLang="en-US" sz="2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矩形 5"/>
          <p:cNvSpPr/>
          <p:nvPr/>
        </p:nvSpPr>
        <p:spPr>
          <a:xfrm>
            <a:off x="899592" y="195486"/>
            <a:ext cx="2954655" cy="646331"/>
          </a:xfrm>
          <a:prstGeom prst="rect">
            <a:avLst/>
          </a:prstGeom>
        </p:spPr>
        <p:txBody>
          <a:bodyPr wrap="none">
            <a:spAutoFit/>
          </a:bodyPr>
          <a:lstStyle/>
          <a:p>
            <a:pPr lvl="0"/>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世界制造业发展的三个阶段</a:t>
            </a:r>
          </a:p>
          <a:p>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267494"/>
            <a:ext cx="3240360" cy="553998"/>
          </a:xfrm>
          <a:prstGeom prst="rect">
            <a:avLst/>
          </a:prstGeom>
          <a:noFill/>
        </p:spPr>
        <p:txBody>
          <a:bodyPr wrap="square" rtlCol="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经验管理模式（一阶段）</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539552" y="1347614"/>
            <a:ext cx="8208912" cy="2808312"/>
            <a:chOff x="611560" y="843558"/>
            <a:chExt cx="8208912" cy="2808312"/>
          </a:xfrm>
        </p:grpSpPr>
        <p:sp>
          <p:nvSpPr>
            <p:cNvPr id="4" name="圆角矩形 3"/>
            <p:cNvSpPr/>
            <p:nvPr/>
          </p:nvSpPr>
          <p:spPr>
            <a:xfrm>
              <a:off x="611560" y="843558"/>
              <a:ext cx="8208912" cy="2808312"/>
            </a:xfrm>
            <a:prstGeom prst="roundRect">
              <a:avLst/>
            </a:prstGeom>
            <a:ln>
              <a:solidFill>
                <a:schemeClr val="bg1">
                  <a:lumMod val="85000"/>
                </a:schemeClr>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755576" y="1131590"/>
              <a:ext cx="7920880" cy="2379241"/>
            </a:xfrm>
            <a:prstGeom prst="rect">
              <a:avLst/>
            </a:prstGeom>
            <a:noFill/>
          </p:spPr>
          <p:txBody>
            <a:bodyPr wrap="square" rtlCol="0">
              <a:spAutoFit/>
            </a:bodyPr>
            <a:lstStyle/>
            <a:p>
              <a:pPr indent="360000">
                <a:lnSpc>
                  <a:spcPts val="2000"/>
                </a:lnSpc>
              </a:pPr>
              <a:r>
                <a:rPr lang="zh-CN" altLang="zh-CN" sz="1400" dirty="0" smtClean="0">
                  <a:latin typeface="微软雅黑" pitchFamily="34" charset="-122"/>
                  <a:ea typeface="微软雅黑" pitchFamily="34" charset="-122"/>
                </a:rPr>
                <a:t>什么叫经验管理呢？举一个例子，最典型的就是师父带徒弟的这种方式，能人。师父带徒弟模仿提到师父带徒弟，中国的师父还喜欢留一手，本来都不够完整，还留一手，让技术是雪上加霜。如举个例子，说个笑话。比如我是个武术大师，我有</a:t>
              </a:r>
              <a:r>
                <a:rPr lang="en-US" altLang="zh-CN" sz="1400" dirty="0" smtClean="0">
                  <a:latin typeface="微软雅黑" pitchFamily="34" charset="-122"/>
                  <a:ea typeface="微软雅黑" pitchFamily="34" charset="-122"/>
                </a:rPr>
                <a:t>10</a:t>
              </a:r>
              <a:r>
                <a:rPr lang="zh-CN" altLang="zh-CN" sz="1400" dirty="0" smtClean="0">
                  <a:latin typeface="微软雅黑" pitchFamily="34" charset="-122"/>
                  <a:ea typeface="微软雅黑" pitchFamily="34" charset="-122"/>
                </a:rPr>
                <a:t>招绝技，但是我要带徒弟了，我偏偏教你</a:t>
              </a:r>
              <a:r>
                <a:rPr lang="en-US" altLang="zh-CN" sz="1400" dirty="0" smtClean="0">
                  <a:latin typeface="微软雅黑" pitchFamily="34" charset="-122"/>
                  <a:ea typeface="微软雅黑" pitchFamily="34" charset="-122"/>
                </a:rPr>
                <a:t>9</a:t>
              </a:r>
              <a:r>
                <a:rPr lang="zh-CN" altLang="zh-CN" sz="1400" dirty="0" smtClean="0">
                  <a:latin typeface="微软雅黑" pitchFamily="34" charset="-122"/>
                  <a:ea typeface="微软雅黑" pitchFamily="34" charset="-122"/>
                </a:rPr>
                <a:t>招。为什么？防这个小子反我，我徒弟又带徒孙。我教你</a:t>
              </a:r>
              <a:r>
                <a:rPr lang="en-US" altLang="zh-CN" sz="1400" dirty="0" smtClean="0">
                  <a:latin typeface="微软雅黑" pitchFamily="34" charset="-122"/>
                  <a:ea typeface="微软雅黑" pitchFamily="34" charset="-122"/>
                </a:rPr>
                <a:t>8</a:t>
              </a:r>
              <a:r>
                <a:rPr lang="zh-CN" altLang="zh-CN" sz="1400" dirty="0" smtClean="0">
                  <a:latin typeface="微软雅黑" pitchFamily="34" charset="-122"/>
                  <a:ea typeface="微软雅黑" pitchFamily="34" charset="-122"/>
                </a:rPr>
                <a:t>招，为什么这样教我？我师父这样教我的。等到十几代徒弟以后结果如何？一招都没了。虽然是个笑话，说明一个问题，我们的管理是不科学的，是建立在人为基础上，所以叫经验管理。如果任其发展企业没有作为，为什么企业做不大原因，但我们已经清楚了。企业从哪里来？制造业从哪儿来？往哪儿去？这条路线我们清楚了，我们要发展，我们不满足于野蛮制造，要发展往标准化制造发展，这是我们的希望。不能原地步我踏，刚才讲过任何的制造形式不是孤立存在，而依托一项管理。</a:t>
              </a:r>
              <a:endParaRPr lang="zh-CN" altLang="en-US" sz="1400" dirty="0" smtClean="0">
                <a:latin typeface="微软雅黑" pitchFamily="34" charset="-122"/>
                <a:ea typeface="微软雅黑" pitchFamily="34" charset="-122"/>
              </a:endParaRPr>
            </a:p>
          </p:txBody>
        </p:sp>
      </p:grpSp>
      <p:sp>
        <p:nvSpPr>
          <p:cNvPr id="6" name="椭圆 5"/>
          <p:cNvSpPr/>
          <p:nvPr/>
        </p:nvSpPr>
        <p:spPr>
          <a:xfrm>
            <a:off x="827584" y="1342107"/>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椭圆 6"/>
          <p:cNvSpPr/>
          <p:nvPr/>
        </p:nvSpPr>
        <p:spPr>
          <a:xfrm>
            <a:off x="467544" y="1630139"/>
            <a:ext cx="379388" cy="379487"/>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椭圆 7"/>
          <p:cNvSpPr/>
          <p:nvPr/>
        </p:nvSpPr>
        <p:spPr>
          <a:xfrm>
            <a:off x="467544" y="2062187"/>
            <a:ext cx="221474" cy="22153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椭圆 8"/>
          <p:cNvSpPr/>
          <p:nvPr/>
        </p:nvSpPr>
        <p:spPr>
          <a:xfrm>
            <a:off x="931195" y="1633611"/>
            <a:ext cx="130332" cy="13036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267494"/>
            <a:ext cx="3096344" cy="553998"/>
          </a:xfrm>
          <a:prstGeom prst="rect">
            <a:avLst/>
          </a:prstGeom>
          <a:noFill/>
        </p:spPr>
        <p:txBody>
          <a:bodyPr wrap="square" rtlCol="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规范化管理模式（二阶段）</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323528" y="1131590"/>
            <a:ext cx="8137530" cy="3471080"/>
            <a:chOff x="539552" y="1059582"/>
            <a:chExt cx="8208912" cy="3395622"/>
          </a:xfrm>
        </p:grpSpPr>
        <p:sp>
          <p:nvSpPr>
            <p:cNvPr id="7" name="对角圆角矩形 6"/>
            <p:cNvSpPr/>
            <p:nvPr/>
          </p:nvSpPr>
          <p:spPr>
            <a:xfrm>
              <a:off x="539552" y="1059582"/>
              <a:ext cx="8208912" cy="3240360"/>
            </a:xfrm>
            <a:prstGeom prst="round2DiagRect">
              <a:avLst/>
            </a:prstGeom>
            <a:ln>
              <a:solidFill>
                <a:schemeClr val="bg1">
                  <a:lumMod val="75000"/>
                </a:schemeClr>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612192" y="1130025"/>
              <a:ext cx="8064896" cy="3325179"/>
            </a:xfrm>
            <a:prstGeom prst="rect">
              <a:avLst/>
            </a:prstGeom>
            <a:noFill/>
          </p:spPr>
          <p:txBody>
            <a:bodyPr wrap="square" rtlCol="0">
              <a:spAutoFit/>
            </a:bodyPr>
            <a:lstStyle/>
            <a:p>
              <a:pPr indent="360000">
                <a:lnSpc>
                  <a:spcPts val="2000"/>
                </a:lnSpc>
              </a:pPr>
              <a:r>
                <a:rPr lang="zh-CN" altLang="zh-CN" sz="1400" dirty="0" smtClean="0">
                  <a:latin typeface="微软雅黑" pitchFamily="34" charset="-122"/>
                  <a:ea typeface="微软雅黑" pitchFamily="34" charset="-122"/>
                </a:rPr>
                <a:t>规范化管理模式当中，企业要完成哪些的任务呢？这是中国制造业必由之路，一个制造业的规范管理当中，标准化制造当中有四个工作要做。</a:t>
              </a:r>
            </a:p>
            <a:p>
              <a:pPr indent="360000">
                <a:lnSpc>
                  <a:spcPts val="2000"/>
                </a:lnSpc>
              </a:pPr>
              <a:r>
                <a:rPr lang="zh-CN" altLang="zh-CN" sz="1400" dirty="0" smtClean="0">
                  <a:latin typeface="微软雅黑" pitchFamily="34" charset="-122"/>
                  <a:ea typeface="微软雅黑" pitchFamily="34" charset="-122"/>
                </a:rPr>
                <a:t>第一、员工职业化。你的员工素质偏低，我行我素的员工没有作为，要打造职业化 。</a:t>
              </a:r>
            </a:p>
            <a:p>
              <a:pPr indent="360000">
                <a:lnSpc>
                  <a:spcPts val="2000"/>
                </a:lnSpc>
              </a:pPr>
              <a:r>
                <a:rPr lang="zh-CN" altLang="zh-CN" sz="1400" dirty="0" smtClean="0">
                  <a:latin typeface="微软雅黑" pitchFamily="34" charset="-122"/>
                  <a:ea typeface="微软雅黑" pitchFamily="34" charset="-122"/>
                </a:rPr>
                <a:t>第二、工作一定要标准化。同样工作的员工，最后结果所使用的时间，产生是一样的结果。</a:t>
              </a:r>
            </a:p>
            <a:p>
              <a:pPr indent="360000">
                <a:lnSpc>
                  <a:spcPts val="2000"/>
                </a:lnSpc>
              </a:pPr>
              <a:r>
                <a:rPr lang="zh-CN" altLang="zh-CN" sz="1400" dirty="0" smtClean="0">
                  <a:latin typeface="微软雅黑" pitchFamily="34" charset="-122"/>
                  <a:ea typeface="微软雅黑" pitchFamily="34" charset="-122"/>
                </a:rPr>
                <a:t>第三、流程再造流程。这是部门和部门之间、人与人之间的关系这种关系越近越好。因为流程，我们流程太长信息受阻，精简、缩短。比如过去我们做个产品用</a:t>
              </a:r>
              <a:r>
                <a:rPr lang="en-US" altLang="zh-CN" sz="1400" dirty="0" smtClean="0">
                  <a:latin typeface="微软雅黑" pitchFamily="34" charset="-122"/>
                  <a:ea typeface="微软雅黑" pitchFamily="34" charset="-122"/>
                </a:rPr>
                <a:t>4</a:t>
              </a:r>
              <a:r>
                <a:rPr lang="zh-CN" altLang="zh-CN" sz="1400" dirty="0" smtClean="0">
                  <a:latin typeface="微软雅黑" pitchFamily="34" charset="-122"/>
                  <a:ea typeface="微软雅黑" pitchFamily="34" charset="-122"/>
                </a:rPr>
                <a:t>天时间，客户说对不起，一天时间能完成吗？如果你不去再造你的流程，你这单子丢了。原来</a:t>
              </a:r>
              <a:r>
                <a:rPr lang="en-US" altLang="zh-CN" sz="1400" dirty="0" smtClean="0">
                  <a:latin typeface="微软雅黑" pitchFamily="34" charset="-122"/>
                  <a:ea typeface="微软雅黑" pitchFamily="34" charset="-122"/>
                </a:rPr>
                <a:t>4</a:t>
              </a:r>
              <a:r>
                <a:rPr lang="zh-CN" altLang="zh-CN" sz="1400" dirty="0" smtClean="0">
                  <a:latin typeface="微软雅黑" pitchFamily="34" charset="-122"/>
                  <a:ea typeface="微软雅黑" pitchFamily="34" charset="-122"/>
                </a:rPr>
                <a:t>天 你的流程</a:t>
              </a:r>
              <a:r>
                <a:rPr lang="en-US" altLang="zh-CN" sz="1400" dirty="0" smtClean="0">
                  <a:latin typeface="微软雅黑" pitchFamily="34" charset="-122"/>
                  <a:ea typeface="微软雅黑" pitchFamily="34" charset="-122"/>
                </a:rPr>
                <a:t>4</a:t>
              </a:r>
              <a:r>
                <a:rPr lang="zh-CN" altLang="zh-CN" sz="1400" dirty="0" smtClean="0">
                  <a:latin typeface="微软雅黑" pitchFamily="34" charset="-122"/>
                  <a:ea typeface="微软雅黑" pitchFamily="34" charset="-122"/>
                </a:rPr>
                <a:t>天完成。投入到产出需要</a:t>
              </a:r>
              <a:r>
                <a:rPr lang="en-US" altLang="zh-CN" sz="1400" dirty="0" smtClean="0">
                  <a:latin typeface="微软雅黑" pitchFamily="34" charset="-122"/>
                  <a:ea typeface="微软雅黑" pitchFamily="34" charset="-122"/>
                </a:rPr>
                <a:t>4</a:t>
              </a:r>
              <a:r>
                <a:rPr lang="zh-CN" altLang="zh-CN" sz="1400" dirty="0" smtClean="0">
                  <a:latin typeface="微软雅黑" pitchFamily="34" charset="-122"/>
                  <a:ea typeface="微软雅黑" pitchFamily="34" charset="-122"/>
                </a:rPr>
                <a:t>天时间，但是客户说一天能完成吗？投入产出一天那你如何从</a:t>
              </a:r>
              <a:r>
                <a:rPr lang="en-US" altLang="zh-CN" sz="1400" dirty="0" smtClean="0">
                  <a:latin typeface="微软雅黑" pitchFamily="34" charset="-122"/>
                  <a:ea typeface="微软雅黑" pitchFamily="34" charset="-122"/>
                </a:rPr>
                <a:t>4</a:t>
              </a:r>
              <a:r>
                <a:rPr lang="zh-CN" altLang="zh-CN" sz="1400" dirty="0" smtClean="0">
                  <a:latin typeface="微软雅黑" pitchFamily="34" charset="-122"/>
                  <a:ea typeface="微软雅黑" pitchFamily="34" charset="-122"/>
                </a:rPr>
                <a:t>天要实现一天。这中间需要再造流程去适应客户的需要。这叫定单生产的特征你做不了，仍然</a:t>
              </a:r>
              <a:r>
                <a:rPr lang="en-US" altLang="zh-CN" sz="1400" dirty="0" smtClean="0">
                  <a:latin typeface="微软雅黑" pitchFamily="34" charset="-122"/>
                  <a:ea typeface="微软雅黑" pitchFamily="34" charset="-122"/>
                </a:rPr>
                <a:t>4</a:t>
              </a:r>
              <a:r>
                <a:rPr lang="zh-CN" altLang="zh-CN" sz="1400" dirty="0" smtClean="0">
                  <a:latin typeface="微软雅黑" pitchFamily="34" charset="-122"/>
                  <a:ea typeface="微软雅黑" pitchFamily="34" charset="-122"/>
                </a:rPr>
                <a:t>天，被市场淘汰所以要流程再造，适应客户的要求去做。那流程再造以后呢？比如做一个产品需要</a:t>
              </a:r>
              <a:r>
                <a:rPr lang="en-US" altLang="zh-CN" sz="1400" dirty="0" smtClean="0">
                  <a:latin typeface="微软雅黑" pitchFamily="34" charset="-122"/>
                  <a:ea typeface="微软雅黑" pitchFamily="34" charset="-122"/>
                </a:rPr>
                <a:t>4</a:t>
              </a:r>
              <a:r>
                <a:rPr lang="zh-CN" altLang="zh-CN" sz="1400" dirty="0" smtClean="0">
                  <a:latin typeface="微软雅黑" pitchFamily="34" charset="-122"/>
                  <a:ea typeface="微软雅黑" pitchFamily="34" charset="-122"/>
                </a:rPr>
                <a:t>天时间，由四个部门来通力合作。现在流程精简到一天时间，四个部门压缩成一个机构叫轻装上阵。</a:t>
              </a:r>
            </a:p>
            <a:p>
              <a:pPr indent="360000">
                <a:lnSpc>
                  <a:spcPts val="2000"/>
                </a:lnSpc>
              </a:pPr>
              <a:r>
                <a:rPr lang="zh-CN" altLang="zh-CN" sz="1400" dirty="0" smtClean="0">
                  <a:latin typeface="微软雅黑" pitchFamily="34" charset="-122"/>
                  <a:ea typeface="微软雅黑" pitchFamily="34" charset="-122"/>
                </a:rPr>
                <a:t>第四、这个叫组织重组。是规范管理必须要做的事情，也是中国制造业的管理上升的必由之路。</a:t>
              </a:r>
            </a:p>
            <a:p>
              <a:pPr indent="360000">
                <a:lnSpc>
                  <a:spcPts val="2000"/>
                </a:lnSpc>
              </a:pPr>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9" name="椭圆 8"/>
          <p:cNvSpPr/>
          <p:nvPr/>
        </p:nvSpPr>
        <p:spPr>
          <a:xfrm>
            <a:off x="592212" y="699542"/>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0" name="椭圆 9"/>
          <p:cNvSpPr/>
          <p:nvPr/>
        </p:nvSpPr>
        <p:spPr>
          <a:xfrm>
            <a:off x="232172" y="987574"/>
            <a:ext cx="379388" cy="379487"/>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1" name="椭圆 10"/>
          <p:cNvSpPr/>
          <p:nvPr/>
        </p:nvSpPr>
        <p:spPr>
          <a:xfrm>
            <a:off x="232172" y="1419622"/>
            <a:ext cx="221474" cy="22153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12" name="椭圆 11"/>
          <p:cNvSpPr/>
          <p:nvPr/>
        </p:nvSpPr>
        <p:spPr>
          <a:xfrm>
            <a:off x="695823" y="991046"/>
            <a:ext cx="130332" cy="13036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1560" y="1315670"/>
            <a:ext cx="7992888" cy="3488328"/>
            <a:chOff x="611560" y="771550"/>
            <a:chExt cx="7992888" cy="3488328"/>
          </a:xfrm>
        </p:grpSpPr>
        <p:sp>
          <p:nvSpPr>
            <p:cNvPr id="3" name="圆角矩形 2"/>
            <p:cNvSpPr/>
            <p:nvPr/>
          </p:nvSpPr>
          <p:spPr>
            <a:xfrm>
              <a:off x="611560" y="771550"/>
              <a:ext cx="7992888" cy="3024336"/>
            </a:xfrm>
            <a:prstGeom prst="roundRect">
              <a:avLst/>
            </a:prstGeom>
            <a:ln>
              <a:solidFill>
                <a:schemeClr val="bg1">
                  <a:lumMod val="75000"/>
                </a:schemeClr>
              </a:solid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971600" y="843558"/>
              <a:ext cx="7632848" cy="3416320"/>
            </a:xfrm>
            <a:prstGeom prst="rect">
              <a:avLst/>
            </a:prstGeom>
          </p:spPr>
          <p:txBody>
            <a:bodyPr wrap="square">
              <a:spAutoFit/>
            </a:bodyPr>
            <a:lstStyle/>
            <a:p>
              <a:pPr indent="360000">
                <a:lnSpc>
                  <a:spcPts val="2000"/>
                </a:lnSpc>
              </a:pPr>
              <a:r>
                <a:rPr lang="zh-CN" altLang="zh-CN" sz="1400" dirty="0" smtClean="0">
                  <a:latin typeface="微软雅黑" pitchFamily="34" charset="-122"/>
                  <a:ea typeface="微软雅黑" pitchFamily="34" charset="-122"/>
                </a:rPr>
                <a:t>有这四个保证以后，你可以收购其他企业，可以克隆企业。你有没有能力，看你敢不敢收购一家倒闭的工厂，收购别人你必须有自己的特色和模式。没有标准你敢收购别人吗？我们中国有一个非常知名的企业，它在全国收购有</a:t>
              </a:r>
              <a:r>
                <a:rPr lang="en-US" altLang="zh-CN" sz="1400" dirty="0" smtClean="0">
                  <a:latin typeface="微软雅黑" pitchFamily="34" charset="-122"/>
                  <a:ea typeface="微软雅黑" pitchFamily="34" charset="-122"/>
                </a:rPr>
                <a:t>36</a:t>
              </a:r>
              <a:r>
                <a:rPr lang="zh-CN" altLang="zh-CN" sz="1400" dirty="0" smtClean="0">
                  <a:latin typeface="微软雅黑" pitchFamily="34" charset="-122"/>
                  <a:ea typeface="微软雅黑" pitchFamily="34" charset="-122"/>
                </a:rPr>
                <a:t>家工厂，不投资一分钱。派去三个高管带一套版本，一年后让公司起死回生。一样的工厂、一样的设备、一样材料、一样人员、标准化模式。麦当劳肯德基我们都知道，它的总部在美国，但连锁店开在全世界。一样的品味、一样的服务靠什么模式，有很多的企业老总跟我这样交流。我企业想精细化，我问他第一句话，你企业规范了吗？你企业有标准建立了吗？没有，如果没有建立标准，没有规范，你在野蛮制造上的精细化就越做越错。它有一个先后的顺序，叫升级的过程，叫一步一个脚印不能跨越。你本身行为工作方式都是野蛮的，没有章法的那在没有章法的混乱当中，把你混乱的错的精细了。大家想想看，不会越做越错吗？什么叫精细化呢？在标准以后，在标准当中找到这个标准，工作当中流程当中，最重要的拿出来就叫精细化。</a:t>
              </a:r>
              <a:r>
                <a:rPr lang="en-US" altLang="zh-CN" sz="1400" dirty="0" smtClean="0">
                  <a:latin typeface="微软雅黑" pitchFamily="34" charset="-122"/>
                  <a:ea typeface="微软雅黑" pitchFamily="34" charset="-122"/>
                </a:rPr>
                <a:t> </a:t>
              </a:r>
              <a:endParaRPr lang="zh-CN" altLang="zh-CN" sz="1400" dirty="0" smtClean="0">
                <a:latin typeface="微软雅黑" pitchFamily="34" charset="-122"/>
                <a:ea typeface="微软雅黑" pitchFamily="34" charset="-122"/>
              </a:endParaRPr>
            </a:p>
            <a:p>
              <a:pPr indent="360000">
                <a:lnSpc>
                  <a:spcPts val="2000"/>
                </a:lnSpc>
              </a:pPr>
              <a:r>
                <a:rPr lang="en-US" altLang="zh-CN" sz="1400" dirty="0" smtClean="0">
                  <a:latin typeface="微软雅黑" pitchFamily="34" charset="-122"/>
                  <a:ea typeface="微软雅黑" pitchFamily="34" charset="-122"/>
                </a:rPr>
                <a:t>    </a:t>
              </a:r>
              <a:endParaRPr lang="zh-CN" altLang="zh-CN" sz="1400" dirty="0" smtClean="0">
                <a:latin typeface="微软雅黑" pitchFamily="34" charset="-122"/>
                <a:ea typeface="微软雅黑" pitchFamily="34" charset="-122"/>
              </a:endParaRPr>
            </a:p>
            <a:p>
              <a:r>
                <a:rPr lang="en-US" altLang="zh-CN" sz="1600" dirty="0" smtClean="0"/>
                <a:t> </a:t>
              </a:r>
              <a:endParaRPr lang="zh-CN" altLang="en-US" dirty="0"/>
            </a:p>
          </p:txBody>
        </p:sp>
      </p:grpSp>
      <p:sp>
        <p:nvSpPr>
          <p:cNvPr id="5" name="椭圆 4"/>
          <p:cNvSpPr/>
          <p:nvPr/>
        </p:nvSpPr>
        <p:spPr>
          <a:xfrm>
            <a:off x="808236" y="1054075"/>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6" name="椭圆 5"/>
          <p:cNvSpPr/>
          <p:nvPr/>
        </p:nvSpPr>
        <p:spPr>
          <a:xfrm>
            <a:off x="448196" y="1342107"/>
            <a:ext cx="379388" cy="379487"/>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椭圆 6"/>
          <p:cNvSpPr/>
          <p:nvPr/>
        </p:nvSpPr>
        <p:spPr>
          <a:xfrm>
            <a:off x="448196" y="1774155"/>
            <a:ext cx="221474" cy="22153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椭圆 7"/>
          <p:cNvSpPr/>
          <p:nvPr/>
        </p:nvSpPr>
        <p:spPr>
          <a:xfrm>
            <a:off x="911847" y="1345579"/>
            <a:ext cx="130332" cy="13036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TextBox 8"/>
          <p:cNvSpPr txBox="1"/>
          <p:nvPr/>
        </p:nvSpPr>
        <p:spPr>
          <a:xfrm>
            <a:off x="899592" y="267494"/>
            <a:ext cx="3096344" cy="553998"/>
          </a:xfrm>
          <a:prstGeom prst="rect">
            <a:avLst/>
          </a:prstGeom>
          <a:noFill/>
        </p:spPr>
        <p:txBody>
          <a:bodyPr wrap="square" rtlCol="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规范化管理模式（二阶段）</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843558"/>
            <a:ext cx="7200800" cy="4124206"/>
          </a:xfrm>
          <a:prstGeom prst="rect">
            <a:avLst/>
          </a:prstGeom>
          <a:noFill/>
        </p:spPr>
        <p:txBody>
          <a:bodyPr wrap="square" rtlCol="0">
            <a:spAutoFit/>
          </a:bodyPr>
          <a:lstStyle/>
          <a:p>
            <a:pPr indent="360000">
              <a:lnSpc>
                <a:spcPts val="2000"/>
              </a:lnSpc>
            </a:pPr>
            <a:r>
              <a:rPr lang="zh-CN" altLang="en-US" sz="1600" dirty="0" smtClean="0">
                <a:latin typeface="微软雅黑" pitchFamily="34" charset="-122"/>
                <a:ea typeface="微软雅黑" pitchFamily="34" charset="-122"/>
              </a:rPr>
              <a:t>案例</a:t>
            </a:r>
            <a:r>
              <a:rPr lang="zh-CN" altLang="zh-CN" sz="1600" dirty="0" smtClean="0">
                <a:latin typeface="微软雅黑" pitchFamily="34" charset="-122"/>
                <a:ea typeface="微软雅黑" pitchFamily="34" charset="-122"/>
              </a:rPr>
              <a:t>：</a:t>
            </a:r>
            <a:r>
              <a:rPr lang="zh-CN" altLang="zh-CN" sz="1400" dirty="0" smtClean="0">
                <a:latin typeface="微软雅黑" pitchFamily="34" charset="-122"/>
                <a:ea typeface="微软雅黑" pitchFamily="34" charset="-122"/>
              </a:rPr>
              <a:t>目前中国企业在设备管理当中，出现了这样一种理念叫我操作一台设备，我操作你维修。员工是操作设备的，但员工不会维修。一个修设备的人却不知道怎么坏的，这本身就是我们目前现状，如果在这个基础上精细化的话，错了，那应该怎么做呢？正确的应该怎么样做呢？让机修工不来修设备，让员工修设备就好办了叫我操作、我维修、我保养。这样的精细化就越摸索越高了。首先实现精细化之前，必须要纠正错误。目前在书市里边，在书店里很多有精细化管理这样的书籍，我经常去翻阅，但是这些书籍当中，打开以后都是一些职责的精细化。这些只可以借鉴，不可以照搬。职责的东西是最后一步， 先把观念纠正，错误的纠正，然后再量身定做。标准制造。但告诉大家，一个标准化制造的企业，只能保本经营。当然野蛮制造是亏损的经营。因为浪费太严重了，我行我素的企业，标准化它叫保本企业。我们都知道制造业的目标就两个字。 哪两个字？赚钱。我们制造业赚钱吗？标准化的叫保本。什么叫赚钱精益制造。丰田公司原职业经理人，大野耐一先生说过工厂是最赚钱的地方实现了，丰田实现了。丰田公司一年赚的钱，相当于三大汽车巨头的两年总和。精益制造，所以被称为当今世界唯一不倒闭的企业是精益。关于汽车召回事件我们不谈，我们只是了解它的管理模式。我刚才讲了说任何的制造形式，都不是孤立存在而依托一项管理。</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899592" y="267494"/>
            <a:ext cx="3096344" cy="553998"/>
          </a:xfrm>
          <a:prstGeom prst="rect">
            <a:avLst/>
          </a:prstGeom>
          <a:noFill/>
        </p:spPr>
        <p:txBody>
          <a:bodyPr wrap="square" rtlCol="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规范化管理模式（二阶段）</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867224" y="915566"/>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chemeClr val="accent1"/>
                </a:solidFill>
                <a:latin typeface="微软雅黑" panose="020B0503020204020204" pitchFamily="34" charset="-122"/>
                <a:ea typeface="微软雅黑" panose="020B0503020204020204" pitchFamily="34" charset="-122"/>
              </a:rPr>
              <a:t>前言</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98852" y="1643513"/>
            <a:ext cx="5832648" cy="3116240"/>
          </a:xfrm>
          <a:prstGeom prst="rect">
            <a:avLst/>
          </a:prstGeom>
          <a:noFill/>
        </p:spPr>
        <p:txBody>
          <a:bodyPr wrap="square" lIns="68584" tIns="34291" rIns="68584" bIns="34291" rtlCol="0">
            <a:spAutoFit/>
          </a:bodyPr>
          <a:lstStyle/>
          <a:p>
            <a:pPr indent="360000"/>
            <a:r>
              <a:rPr lang="zh-CN" altLang="zh-CN" dirty="0"/>
              <a:t>为什么要讲精细化管理呢？在如今工业</a:t>
            </a:r>
            <a:r>
              <a:rPr lang="en-US" altLang="zh-CN" dirty="0"/>
              <a:t>4.0</a:t>
            </a:r>
            <a:r>
              <a:rPr lang="zh-CN" altLang="zh-CN" dirty="0"/>
              <a:t>的发展的浪潮</a:t>
            </a:r>
            <a:r>
              <a:rPr lang="zh-CN" altLang="en-US" dirty="0"/>
              <a:t>中</a:t>
            </a:r>
            <a:r>
              <a:rPr lang="zh-CN" altLang="zh-CN" dirty="0"/>
              <a:t>，</a:t>
            </a:r>
            <a:r>
              <a:rPr lang="zh-CN" altLang="en-US" dirty="0"/>
              <a:t>逼迫</a:t>
            </a:r>
            <a:r>
              <a:rPr lang="zh-CN" altLang="zh-CN" dirty="0"/>
              <a:t>我们现代化企业做出改良甚至是改革。当前企业遇到</a:t>
            </a:r>
            <a:r>
              <a:rPr lang="zh-CN" altLang="en-US" dirty="0"/>
              <a:t>的</a:t>
            </a:r>
            <a:r>
              <a:rPr lang="zh-CN" altLang="zh-CN" dirty="0"/>
              <a:t>问题是小企业长不大，大企业活不长，老企业过不好，好企业又折腾。通过调查以后发现，中国企业的平均寿命是</a:t>
            </a:r>
            <a:r>
              <a:rPr lang="en-US" altLang="zh-CN" dirty="0"/>
              <a:t>7.9</a:t>
            </a:r>
            <a:r>
              <a:rPr lang="zh-CN" altLang="zh-CN" dirty="0"/>
              <a:t>年，究其原因，由于中国企业管理的先天不足以及后期的野蛮成长所造成的现状</a:t>
            </a:r>
            <a:r>
              <a:rPr lang="zh-CN" altLang="en-US" dirty="0"/>
              <a:t>，</a:t>
            </a:r>
            <a:r>
              <a:rPr lang="zh-CN" altLang="zh-CN" dirty="0"/>
              <a:t>主要表现在缺乏标准化、组织不良、</a:t>
            </a:r>
            <a:r>
              <a:rPr lang="zh-CN" altLang="en-US" dirty="0"/>
              <a:t>员工</a:t>
            </a:r>
            <a:r>
              <a:rPr lang="zh-CN" altLang="zh-CN" dirty="0"/>
              <a:t>素质较低、缺乏计划性、控制不严格。前期主要以赚钱为目标却忽视了</a:t>
            </a:r>
            <a:r>
              <a:rPr lang="zh-CN" altLang="en-US" dirty="0"/>
              <a:t>企业</a:t>
            </a:r>
            <a:r>
              <a:rPr lang="zh-CN" altLang="zh-CN" dirty="0"/>
              <a:t>内部建设，最后</a:t>
            </a:r>
            <a:r>
              <a:rPr lang="zh-CN" altLang="en-US" dirty="0"/>
              <a:t>导致</a:t>
            </a:r>
            <a:r>
              <a:rPr lang="zh-CN" altLang="zh-CN" dirty="0"/>
              <a:t>企业出现了</a:t>
            </a:r>
            <a:r>
              <a:rPr lang="zh-CN" altLang="en-US" dirty="0"/>
              <a:t>执行没力度的经营管理问题</a:t>
            </a:r>
            <a:r>
              <a:rPr lang="zh-CN" altLang="zh-CN" dirty="0"/>
              <a:t>。</a:t>
            </a:r>
          </a:p>
          <a:p>
            <a:pPr indent="360000"/>
            <a:r>
              <a:rPr lang="zh-CN" altLang="en-US" dirty="0"/>
              <a:t>以</a:t>
            </a:r>
            <a:r>
              <a:rPr lang="zh-CN" altLang="zh-CN" dirty="0"/>
              <a:t>制造型企业</a:t>
            </a:r>
            <a:r>
              <a:rPr lang="zh-CN" altLang="en-US" dirty="0"/>
              <a:t>为例，现如今的</a:t>
            </a:r>
            <a:r>
              <a:rPr lang="zh-CN" altLang="zh-CN" dirty="0"/>
              <a:t>的发展趋势</a:t>
            </a:r>
            <a:r>
              <a:rPr lang="zh-CN" altLang="en-US" dirty="0"/>
              <a:t>是</a:t>
            </a:r>
            <a:r>
              <a:rPr lang="zh-CN" altLang="zh-CN" dirty="0"/>
              <a:t>从过去的经验管理模式、规范化管理模式向精细化管理模式迈进。</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2" descr="F:\兼职项目20200918\小参谋企业项目20200918\企业简介\20201108171041.gif"/>
          <p:cNvPicPr>
            <a:picLocks noChangeAspect="1" noChangeArrowheads="1"/>
          </p:cNvPicPr>
          <p:nvPr/>
        </p:nvPicPr>
        <p:blipFill>
          <a:blip r:embed="rId3" cstate="print"/>
          <a:srcRect/>
          <a:stretch>
            <a:fillRect/>
          </a:stretch>
        </p:blipFill>
        <p:spPr bwMode="auto">
          <a:xfrm>
            <a:off x="323528" y="339502"/>
            <a:ext cx="444288" cy="792088"/>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advClick="0" advTm="0">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nvSpPr>
        <p:spPr>
          <a:xfrm>
            <a:off x="395536" y="987574"/>
            <a:ext cx="8352928" cy="3672408"/>
          </a:xfrm>
          <a:prstGeom prst="roundRect">
            <a:avLst/>
          </a:prstGeom>
        </p:spPr>
        <p:style>
          <a:lnRef idx="2">
            <a:schemeClr val="accent2">
              <a:shade val="50000"/>
            </a:schemeClr>
          </a:lnRef>
          <a:fillRef idx="1001">
            <a:schemeClr val="lt1"/>
          </a:fillRef>
          <a:effectRef idx="0">
            <a:schemeClr val="accent2"/>
          </a:effectRef>
          <a:fontRef idx="minor">
            <a:schemeClr val="lt1"/>
          </a:fontRef>
        </p:style>
        <p:txBody>
          <a:bodyPr rtlCol="0" anchor="ctr"/>
          <a:lstStyle/>
          <a:p>
            <a:pPr algn="ctr"/>
            <a:endParaRPr lang="zh-CN" altLang="en-US"/>
          </a:p>
        </p:txBody>
      </p:sp>
      <p:sp>
        <p:nvSpPr>
          <p:cNvPr id="3" name="TextBox 2"/>
          <p:cNvSpPr txBox="1"/>
          <p:nvPr/>
        </p:nvSpPr>
        <p:spPr>
          <a:xfrm>
            <a:off x="971600" y="267494"/>
            <a:ext cx="3240360" cy="553998"/>
          </a:xfrm>
          <a:prstGeom prst="rect">
            <a:avLst/>
          </a:prstGeom>
          <a:noFill/>
        </p:spPr>
        <p:txBody>
          <a:bodyPr wrap="square" rtlCol="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精细化管理模式（三阶段）</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755576" y="1203598"/>
            <a:ext cx="7704856" cy="3403111"/>
          </a:xfrm>
          <a:prstGeom prst="rect">
            <a:avLst/>
          </a:prstGeom>
          <a:noFill/>
        </p:spPr>
        <p:txBody>
          <a:bodyPr wrap="square" rtlCol="0">
            <a:spAutoFit/>
          </a:bodyPr>
          <a:lstStyle/>
          <a:p>
            <a:pPr indent="360000">
              <a:lnSpc>
                <a:spcPts val="2000"/>
              </a:lnSpc>
            </a:pPr>
            <a:r>
              <a:rPr lang="zh-CN" altLang="zh-CN" sz="1400" dirty="0" smtClean="0">
                <a:latin typeface="微软雅黑" pitchFamily="34" charset="-122"/>
                <a:ea typeface="微软雅黑" pitchFamily="34" charset="-122"/>
              </a:rPr>
              <a:t> 没有精细化，何来精益。精细化管理才是我们企业，最后的终结。当然现在也可以说是终结，将来随着我们不断地发展，新的东西出来那再另说。精细化管理去实现精益。有人会说了，老师野蛮制造，标准化制造，我们都明白，那什么叫精益呀？我简单地描述一下，什么叫精益，让大家能够了解饱学。我用简短的话，很通俗易懂的故事，大家能够马上明白什么叫精益，了解它的核心思想，其实很简单的内容。就是持续改善。</a:t>
            </a:r>
          </a:p>
          <a:p>
            <a:pPr indent="360000">
              <a:lnSpc>
                <a:spcPts val="2000"/>
              </a:lnSpc>
            </a:pPr>
            <a:r>
              <a:rPr lang="en-US" altLang="zh-CN" sz="1400" dirty="0" smtClean="0">
                <a:latin typeface="微软雅黑" pitchFamily="34" charset="-122"/>
                <a:ea typeface="微软雅黑" pitchFamily="34" charset="-122"/>
              </a:rPr>
              <a:t> </a:t>
            </a:r>
            <a:endParaRPr lang="zh-CN" altLang="zh-CN" sz="1400" dirty="0" smtClean="0">
              <a:latin typeface="微软雅黑" pitchFamily="34" charset="-122"/>
              <a:ea typeface="微软雅黑" pitchFamily="34" charset="-122"/>
            </a:endParaRPr>
          </a:p>
          <a:p>
            <a:pPr indent="360000">
              <a:lnSpc>
                <a:spcPts val="2000"/>
              </a:lnSpc>
            </a:pPr>
            <a:r>
              <a:rPr lang="zh-CN" altLang="zh-CN" sz="1400" dirty="0" smtClean="0">
                <a:latin typeface="微软雅黑" pitchFamily="34" charset="-122"/>
                <a:ea typeface="微软雅黑" pitchFamily="34" charset="-122"/>
              </a:rPr>
              <a:t>什么叫持续改善更深入地像剥葱一样的，去了解本质，那么什么叫持续改善呢？当这岗位四个人的时候，我要消除一个，它剩几个？三个当三个的时候，我要想通过改善消除一个，还有几个？两个，当两个时候我要再通过改善消除一个，还有几个一个？当一个的时候我要想通过改善，消除一个结果怎么样，无人或机器人工厂，这叫持续改善永不满足。说到这儿大家会认为很困难，精益是很困难但是理念我们要清楚，其实没什么大不了。像日本一些制造业，它和我们是一样的 ，就因为它们是改善型企业，而我们是管理型。</a:t>
            </a:r>
          </a:p>
          <a:p>
            <a:pPr indent="360000">
              <a:lnSpc>
                <a:spcPts val="2000"/>
              </a:lnSpc>
            </a:pPr>
            <a:r>
              <a:rPr lang="en-US" altLang="zh-CN" sz="1200" dirty="0" smtClean="0"/>
              <a:t> </a:t>
            </a:r>
            <a:endParaRPr lang="zh-CN" altLang="zh-CN" sz="1200" dirty="0" smtClean="0"/>
          </a:p>
        </p:txBody>
      </p:sp>
      <p:sp>
        <p:nvSpPr>
          <p:cNvPr id="6" name="椭圆 5"/>
          <p:cNvSpPr/>
          <p:nvPr/>
        </p:nvSpPr>
        <p:spPr>
          <a:xfrm>
            <a:off x="755576" y="987574"/>
            <a:ext cx="379388" cy="379487"/>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7" name="椭圆 6"/>
          <p:cNvSpPr/>
          <p:nvPr/>
        </p:nvSpPr>
        <p:spPr>
          <a:xfrm>
            <a:off x="395536" y="1275606"/>
            <a:ext cx="379388" cy="379487"/>
          </a:xfrm>
          <a:prstGeom prst="ellipse">
            <a:avLst/>
          </a:prstGeom>
          <a:solidFill>
            <a:srgbClr val="0070C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8" name="椭圆 7"/>
          <p:cNvSpPr/>
          <p:nvPr/>
        </p:nvSpPr>
        <p:spPr>
          <a:xfrm>
            <a:off x="395536" y="1707654"/>
            <a:ext cx="221474" cy="221531"/>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
        <p:nvSpPr>
          <p:cNvPr id="9" name="椭圆 8"/>
          <p:cNvSpPr/>
          <p:nvPr/>
        </p:nvSpPr>
        <p:spPr>
          <a:xfrm>
            <a:off x="859187" y="1279078"/>
            <a:ext cx="130332" cy="130366"/>
          </a:xfrm>
          <a:prstGeom prst="ellipse">
            <a:avLst/>
          </a:prstGeom>
          <a:solidFill>
            <a:srgbClr val="2684E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5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1560" y="915566"/>
            <a:ext cx="7992888" cy="3898503"/>
          </a:xfrm>
          <a:prstGeom prst="rect">
            <a:avLst/>
          </a:prstGeom>
        </p:spPr>
        <p:txBody>
          <a:bodyPr wrap="square">
            <a:spAutoFit/>
          </a:bodyPr>
          <a:lstStyle/>
          <a:p>
            <a:pPr indent="360000">
              <a:lnSpc>
                <a:spcPts val="2000"/>
              </a:lnSpc>
            </a:pPr>
            <a:r>
              <a:rPr lang="zh-CN" altLang="zh-CN" sz="1400" dirty="0" smtClean="0">
                <a:latin typeface="微软雅黑" pitchFamily="34" charset="-122"/>
                <a:ea typeface="微软雅黑" pitchFamily="34" charset="-122"/>
              </a:rPr>
              <a:t>我们了解一下，管理型和改善型之间的差异。</a:t>
            </a:r>
            <a:r>
              <a:rPr lang="en-US" altLang="zh-CN" sz="1400" dirty="0" smtClean="0">
                <a:latin typeface="微软雅黑" pitchFamily="34" charset="-122"/>
                <a:ea typeface="微软雅黑" pitchFamily="34" charset="-122"/>
              </a:rPr>
              <a:t> </a:t>
            </a:r>
            <a:r>
              <a:rPr lang="zh-CN" altLang="zh-CN" sz="1400" dirty="0" smtClean="0">
                <a:latin typeface="微软雅黑" pitchFamily="34" charset="-122"/>
                <a:ea typeface="微软雅黑" pitchFamily="34" charset="-122"/>
              </a:rPr>
              <a:t>我讲故事来听，来感受什么叫管理？什么叫改善？我去年到一家日本工厂考察，这个公司副理陪同我们，当时我们去四五个老师，有一个组织单位，上海一个单位组织我们过去考察，我们老师看一上午都不知道工厂是干什么的。牌子拿掉了，门牌都没有。故意而为之的，来一个副理陪同我们，我就问你们工厂干吗的？他不说。我告诉大家我看一上午，我不知道工厂干什么的。我在国内我每年走访很多的企业，我只要到现场走一圈，我能知道这个企业的工艺流程，我能说出来，但是这个工厂我不知道干什么的。不但是我发现，其他老师都很困惑，都生产管理老师，后来我们就吃饭了，吃好饭刚上车，开动车刚要走，停！不能走。为什么？这回去不好交代，人家问你们去日本工厂，看什么工厂，不知道，不更丢人吗？专家？什么专家？助理去问问，这工厂到底干啥的。助理是个女孩子不愿意去，去，要不然你的工作不好做。助理去了，问了很长时间回来告诉我们老师，让我们老师大吃一惊，能让我们老师大吃一惊的工厂，在国内很少见，她说原来这家工厂是做油墨的。油墨知道是做什么用的吗？印刷、彩印用的油墨。我们惊讶的是上午在车间看，员工上班的时候，这个工厂员工在穿白色的工作服在上班，地面都是白色的。你能知道是做油墨的吗？这时候我立马想到了我们有很多地方是做油墨的一些工厂，与其之间的差距之大。</a:t>
            </a:r>
          </a:p>
          <a:p>
            <a:endParaRPr lang="zh-CN" altLang="en-US" sz="1400" dirty="0" smtClean="0">
              <a:latin typeface="微软雅黑" pitchFamily="34" charset="-122"/>
              <a:ea typeface="微软雅黑" pitchFamily="34" charset="-122"/>
            </a:endParaRPr>
          </a:p>
        </p:txBody>
      </p:sp>
      <p:sp>
        <p:nvSpPr>
          <p:cNvPr id="3" name="TextBox 2"/>
          <p:cNvSpPr txBox="1"/>
          <p:nvPr/>
        </p:nvSpPr>
        <p:spPr>
          <a:xfrm>
            <a:off x="971600" y="267494"/>
            <a:ext cx="3240360" cy="553998"/>
          </a:xfrm>
          <a:prstGeom prst="rect">
            <a:avLst/>
          </a:prstGeom>
          <a:noFill/>
        </p:spPr>
        <p:txBody>
          <a:bodyPr wrap="square" rtlCol="0">
            <a:spAutoFit/>
          </a:bodyPr>
          <a:lstStyle/>
          <a:p>
            <a:r>
              <a:rPr lang="zh-CN" altLang="zh-CN" b="1" dirty="0" smtClean="0">
                <a:solidFill>
                  <a:schemeClr val="tx1">
                    <a:lumMod val="75000"/>
                    <a:lumOff val="25000"/>
                  </a:schemeClr>
                </a:solidFill>
                <a:latin typeface="微软雅黑" panose="020B0503020204020204" pitchFamily="34" charset="-122"/>
                <a:ea typeface="微软雅黑" panose="020B0503020204020204" pitchFamily="34" charset="-122"/>
              </a:rPr>
              <a:t>精细化管理模式（三阶段）</a:t>
            </a:r>
          </a:p>
          <a:p>
            <a:endPar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15616" y="1923678"/>
            <a:ext cx="7128792" cy="1224136"/>
            <a:chOff x="1115616" y="1635646"/>
            <a:chExt cx="7128792" cy="1224136"/>
          </a:xfrm>
        </p:grpSpPr>
        <p:sp>
          <p:nvSpPr>
            <p:cNvPr id="3" name="横卷形 2"/>
            <p:cNvSpPr/>
            <p:nvPr/>
          </p:nvSpPr>
          <p:spPr>
            <a:xfrm>
              <a:off x="1115616" y="1635646"/>
              <a:ext cx="7128792" cy="122413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1619672" y="1995686"/>
              <a:ext cx="6316153" cy="523220"/>
            </a:xfrm>
            <a:prstGeom prst="rect">
              <a:avLst/>
            </a:prstGeom>
            <a:noFill/>
          </p:spPr>
          <p:txBody>
            <a:bodyPr wrap="none" lIns="91440" tIns="45720" rIns="91440" bIns="45720">
              <a:spAutoFit/>
            </a:bodyPr>
            <a:lstStyle/>
            <a:p>
              <a:pPr algn="ctr"/>
              <a:r>
                <a:rPr lang="zh-CN" alt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今天，我带各位一同探究精细化管理。</a:t>
              </a:r>
              <a:endParaRPr lang="zh-CN" alt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03786"/>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55979" y="1624585"/>
            <a:ext cx="6750750" cy="553998"/>
          </a:xfrm>
          <a:prstGeom prst="rect">
            <a:avLst/>
          </a:prstGeom>
          <a:noFill/>
        </p:spPr>
        <p:txBody>
          <a:bodyPr wrap="square" lIns="0" tIns="0" rIns="0" bIns="0" rtlCol="0">
            <a:spAutoFit/>
          </a:bodyPr>
          <a:lstStyle/>
          <a:p>
            <a:r>
              <a:rPr lang="zh-CN" altLang="zh-CN" sz="1200" dirty="0">
                <a:solidFill>
                  <a:schemeClr val="tx1">
                    <a:lumMod val="75000"/>
                    <a:lumOff val="25000"/>
                  </a:schemeClr>
                </a:solidFill>
                <a:latin typeface="微软雅黑" panose="020B0503020204020204" pitchFamily="34" charset="-122"/>
                <a:ea typeface="微软雅黑" panose="020B0503020204020204" pitchFamily="34" charset="-122"/>
              </a:rPr>
              <a:t> 精细化管理是企业为适应集约化和规模化的生产方式。建立目标细分、标准细分、任务细分、流程细分、实施精确计划、精确决策、精确控制、精确考核的一种科学管理模式。精细化必须要依托于规范化，不能直接在野蛮制造的基础上进行。</a:t>
            </a:r>
          </a:p>
        </p:txBody>
      </p:sp>
      <p:sp>
        <p:nvSpPr>
          <p:cNvPr id="40" name="矩形 93"/>
          <p:cNvSpPr/>
          <p:nvPr/>
        </p:nvSpPr>
        <p:spPr>
          <a:xfrm>
            <a:off x="861492" y="115922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355726"/>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p:nvPr/>
        </p:nvSpPr>
        <p:spPr bwMode="auto">
          <a:xfrm>
            <a:off x="1038060" y="3615338"/>
            <a:ext cx="1410532" cy="12515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3" name="TextBox 42"/>
          <p:cNvSpPr txBox="1"/>
          <p:nvPr/>
        </p:nvSpPr>
        <p:spPr>
          <a:xfrm>
            <a:off x="1234188" y="3875503"/>
            <a:ext cx="931109"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物料管理精细化</a:t>
            </a:r>
          </a:p>
        </p:txBody>
      </p:sp>
      <p:sp>
        <p:nvSpPr>
          <p:cNvPr id="44" name="Freeform 5"/>
          <p:cNvSpPr/>
          <p:nvPr/>
        </p:nvSpPr>
        <p:spPr bwMode="auto">
          <a:xfrm>
            <a:off x="2140081" y="2859782"/>
            <a:ext cx="1410532" cy="12515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5" name="Freeform 5"/>
          <p:cNvSpPr/>
          <p:nvPr/>
        </p:nvSpPr>
        <p:spPr bwMode="auto">
          <a:xfrm>
            <a:off x="3205270" y="3629571"/>
            <a:ext cx="1410532" cy="12515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6" name="Freeform 5"/>
          <p:cNvSpPr/>
          <p:nvPr/>
        </p:nvSpPr>
        <p:spPr bwMode="auto">
          <a:xfrm>
            <a:off x="4639544" y="3624459"/>
            <a:ext cx="1410532" cy="12515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7" name="TextBox 46"/>
          <p:cNvSpPr txBox="1"/>
          <p:nvPr/>
        </p:nvSpPr>
        <p:spPr>
          <a:xfrm>
            <a:off x="2389557" y="3200020"/>
            <a:ext cx="931109"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生产管理精细化</a:t>
            </a:r>
          </a:p>
        </p:txBody>
      </p:sp>
      <p:sp>
        <p:nvSpPr>
          <p:cNvPr id="48" name="TextBox 47"/>
          <p:cNvSpPr txBox="1"/>
          <p:nvPr/>
        </p:nvSpPr>
        <p:spPr>
          <a:xfrm>
            <a:off x="3451864" y="3920100"/>
            <a:ext cx="931109"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设备管理精细化</a:t>
            </a:r>
          </a:p>
        </p:txBody>
      </p:sp>
      <p:sp>
        <p:nvSpPr>
          <p:cNvPr id="49" name="TextBox 48"/>
          <p:cNvSpPr txBox="1"/>
          <p:nvPr/>
        </p:nvSpPr>
        <p:spPr>
          <a:xfrm>
            <a:off x="4893484" y="3920100"/>
            <a:ext cx="931109"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质量管理精细化</a:t>
            </a:r>
          </a:p>
        </p:txBody>
      </p:sp>
      <p:sp>
        <p:nvSpPr>
          <p:cNvPr id="15" name="Freeform 5">
            <a:extLst>
              <a:ext uri="{FF2B5EF4-FFF2-40B4-BE49-F238E27FC236}">
                <a16:creationId xmlns:a16="http://schemas.microsoft.com/office/drawing/2014/main" xmlns="" id="{80C31D84-26FD-4E06-87F1-98F7CFC58620}"/>
              </a:ext>
            </a:extLst>
          </p:cNvPr>
          <p:cNvSpPr/>
          <p:nvPr/>
        </p:nvSpPr>
        <p:spPr bwMode="auto">
          <a:xfrm>
            <a:off x="5728475" y="2945552"/>
            <a:ext cx="1410532" cy="12515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6" name="TextBox 48">
            <a:extLst>
              <a:ext uri="{FF2B5EF4-FFF2-40B4-BE49-F238E27FC236}">
                <a16:creationId xmlns:a16="http://schemas.microsoft.com/office/drawing/2014/main" xmlns="" id="{46256B77-69E4-498B-BD27-E38CDCF8E0A1}"/>
              </a:ext>
            </a:extLst>
          </p:cNvPr>
          <p:cNvSpPr txBox="1"/>
          <p:nvPr/>
        </p:nvSpPr>
        <p:spPr>
          <a:xfrm>
            <a:off x="6018430" y="3294326"/>
            <a:ext cx="931109"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成本管理精细化</a:t>
            </a:r>
          </a:p>
        </p:txBody>
      </p:sp>
      <p:sp>
        <p:nvSpPr>
          <p:cNvPr id="17" name="Freeform 5">
            <a:extLst>
              <a:ext uri="{FF2B5EF4-FFF2-40B4-BE49-F238E27FC236}">
                <a16:creationId xmlns:a16="http://schemas.microsoft.com/office/drawing/2014/main" xmlns="" id="{47769A5B-C29B-4DF0-8DAE-C00F50FA5C6D}"/>
              </a:ext>
            </a:extLst>
          </p:cNvPr>
          <p:cNvSpPr/>
          <p:nvPr/>
        </p:nvSpPr>
        <p:spPr bwMode="auto">
          <a:xfrm>
            <a:off x="6876256" y="3624459"/>
            <a:ext cx="1410532" cy="1251547"/>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18" name="TextBox 48">
            <a:extLst>
              <a:ext uri="{FF2B5EF4-FFF2-40B4-BE49-F238E27FC236}">
                <a16:creationId xmlns:a16="http://schemas.microsoft.com/office/drawing/2014/main" xmlns="" id="{BBA4A30B-D71A-4C18-9AB2-46573D67ED00}"/>
              </a:ext>
            </a:extLst>
          </p:cNvPr>
          <p:cNvSpPr txBox="1"/>
          <p:nvPr/>
        </p:nvSpPr>
        <p:spPr>
          <a:xfrm>
            <a:off x="7125732" y="3964697"/>
            <a:ext cx="931109"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现场管理精细化</a:t>
            </a:r>
          </a:p>
        </p:txBody>
      </p:sp>
    </p:spTree>
  </p:cSld>
  <p:clrMapOvr>
    <a:masterClrMapping/>
  </p:clrMapOvr>
  <p:transition spd="slow" advClick="0" advTm="0">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1783032" y="226878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3693529" y="226878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5588690" y="226878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2009909" y="163951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955732" y="166969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3920407" y="163951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5828970" y="163961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3858859" y="166968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sp>
        <p:nvSpPr>
          <p:cNvPr id="21" name="Text Placeholder 5"/>
          <p:cNvSpPr txBox="1"/>
          <p:nvPr/>
        </p:nvSpPr>
        <p:spPr>
          <a:xfrm>
            <a:off x="1981712" y="2055739"/>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zh-CN" sz="1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生产管理</a:t>
            </a:r>
            <a:endParaRPr lang="en-US" altLang="zh-CN" sz="1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a:p>
            <a:pPr marL="0" indent="0" algn="ctr">
              <a:buNone/>
            </a:pPr>
            <a:r>
              <a:rPr lang="zh-CN" altLang="zh-CN" sz="1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rPr>
              <a:t>精细化</a:t>
            </a:r>
            <a:endParaRPr lang="zh-CN" altLang="en-US" sz="1400" b="1" dirty="0">
              <a:solidFill>
                <a:schemeClr val="bg1"/>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22" name="Text Placeholder 6"/>
          <p:cNvSpPr txBox="1"/>
          <p:nvPr/>
        </p:nvSpPr>
        <p:spPr>
          <a:xfrm>
            <a:off x="1945211" y="3170195"/>
            <a:ext cx="1540524" cy="85064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制造业赚钱的形式</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是</a:t>
            </a: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通过生产来实现</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的</a:t>
            </a: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，但生产中要有效率，没有效率</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就</a:t>
            </a: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不赚钱，所以要精细化。</a:t>
            </a:r>
          </a:p>
          <a:p>
            <a:pPr marL="0" indent="0" algn="just">
              <a:lnSpc>
                <a:spcPct val="120000"/>
              </a:lnSpc>
              <a:buNone/>
            </a:pP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986247" y="205573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质量管理</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精细化</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5" name="Text Placeholder 6"/>
          <p:cNvSpPr txBox="1"/>
          <p:nvPr/>
        </p:nvSpPr>
        <p:spPr>
          <a:xfrm>
            <a:off x="3872619" y="310931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ISO9000</a:t>
            </a: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rPr>
              <a:t>的标准，只是质量管理中一个内容。其实最重要的是员工质量意识的提升，精细到员工的思想</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5776153" y="310931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企</a:t>
            </a: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rPr>
              <a:t>业当中设备是经常维修的</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rPr>
              <a:t>没有真正的设备管理。精细设备之前，</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多</a:t>
            </a: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rPr>
              <a:t>关注</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人</a:t>
            </a: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rPr>
              <a:t>的思想。</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5889780" y="205573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设备管理</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精细化</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Shape 1475"/>
          <p:cNvSpPr/>
          <p:nvPr/>
        </p:nvSpPr>
        <p:spPr>
          <a:xfrm>
            <a:off x="5767000" y="166968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5874635" y="176198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54" name="Title 1">
            <a:extLst>
              <a:ext uri="{FF2B5EF4-FFF2-40B4-BE49-F238E27FC236}">
                <a16:creationId xmlns:a16="http://schemas.microsoft.com/office/drawing/2014/main" xmlns="" id="{58FB8E61-F5BD-4FD4-8413-9C2970217700}"/>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859849195"/>
      </p:ext>
    </p:extLst>
  </p:cSld>
  <p:clrMapOvr>
    <a:masterClrMapping/>
  </p:clrMapOvr>
  <p:transition spd="slow" advClick="0" advTm="0">
    <p:cove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456">
            <a:extLst>
              <a:ext uri="{FF2B5EF4-FFF2-40B4-BE49-F238E27FC236}">
                <a16:creationId xmlns:a16="http://schemas.microsoft.com/office/drawing/2014/main" xmlns="" id="{56B802E5-D717-47C2-AE7A-07DCC59076DF}"/>
              </a:ext>
            </a:extLst>
          </p:cNvPr>
          <p:cNvSpPr/>
          <p:nvPr/>
        </p:nvSpPr>
        <p:spPr>
          <a:xfrm>
            <a:off x="3750201" y="2556814"/>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8">
            <a:extLst>
              <a:ext uri="{FF2B5EF4-FFF2-40B4-BE49-F238E27FC236}">
                <a16:creationId xmlns:a16="http://schemas.microsoft.com/office/drawing/2014/main" xmlns="" id="{AD9BF0B1-5113-49F4-9C7F-DDC138391470}"/>
              </a:ext>
            </a:extLst>
          </p:cNvPr>
          <p:cNvSpPr/>
          <p:nvPr/>
        </p:nvSpPr>
        <p:spPr>
          <a:xfrm>
            <a:off x="5660698" y="2556814"/>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8">
            <a:extLst>
              <a:ext uri="{FF2B5EF4-FFF2-40B4-BE49-F238E27FC236}">
                <a16:creationId xmlns:a16="http://schemas.microsoft.com/office/drawing/2014/main" xmlns="" id="{DDF6CC29-26C0-4317-939C-4BFDC52DFB1F}"/>
              </a:ext>
            </a:extLst>
          </p:cNvPr>
          <p:cNvSpPr/>
          <p:nvPr/>
        </p:nvSpPr>
        <p:spPr>
          <a:xfrm>
            <a:off x="3990481" y="1927651"/>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7" name="Shape 1471">
            <a:extLst>
              <a:ext uri="{FF2B5EF4-FFF2-40B4-BE49-F238E27FC236}">
                <a16:creationId xmlns:a16="http://schemas.microsoft.com/office/drawing/2014/main" xmlns="" id="{66F8A5F7-825E-47E3-B0A6-C7DFDA2CB127}"/>
              </a:ext>
            </a:extLst>
          </p:cNvPr>
          <p:cNvSpPr/>
          <p:nvPr/>
        </p:nvSpPr>
        <p:spPr>
          <a:xfrm>
            <a:off x="5904210" y="1928844"/>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40">
            <a:extLst>
              <a:ext uri="{FF2B5EF4-FFF2-40B4-BE49-F238E27FC236}">
                <a16:creationId xmlns:a16="http://schemas.microsoft.com/office/drawing/2014/main" xmlns="" id="{4F3C27D8-6E4D-4FC8-B884-88B3D61CC36C}"/>
              </a:ext>
            </a:extLst>
          </p:cNvPr>
          <p:cNvGrpSpPr/>
          <p:nvPr/>
        </p:nvGrpSpPr>
        <p:grpSpPr>
          <a:xfrm>
            <a:off x="5836651" y="1957721"/>
            <a:ext cx="355513" cy="355513"/>
            <a:chOff x="8994965" y="2088732"/>
            <a:chExt cx="474017" cy="474017"/>
          </a:xfrm>
        </p:grpSpPr>
        <p:sp>
          <p:nvSpPr>
            <p:cNvPr id="14" name="Shape 1476">
              <a:extLst>
                <a:ext uri="{FF2B5EF4-FFF2-40B4-BE49-F238E27FC236}">
                  <a16:creationId xmlns:a16="http://schemas.microsoft.com/office/drawing/2014/main" xmlns="" id="{4C119328-25BD-4A66-8D67-6A7D4F80BE8F}"/>
                </a:ext>
              </a:extLst>
            </p:cNvPr>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15" name="Shape 1481">
              <a:extLst>
                <a:ext uri="{FF2B5EF4-FFF2-40B4-BE49-F238E27FC236}">
                  <a16:creationId xmlns:a16="http://schemas.microsoft.com/office/drawing/2014/main" xmlns="" id="{A9A35706-52AB-4F5C-AFC1-9B57D30308BF}"/>
                </a:ext>
              </a:extLst>
            </p:cNvPr>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7" name="Text Placeholder 5">
            <a:extLst>
              <a:ext uri="{FF2B5EF4-FFF2-40B4-BE49-F238E27FC236}">
                <a16:creationId xmlns:a16="http://schemas.microsoft.com/office/drawing/2014/main" xmlns="" id="{6817EBF3-7DCA-4F25-B927-53F3094E2683}"/>
              </a:ext>
            </a:extLst>
          </p:cNvPr>
          <p:cNvSpPr txBox="1"/>
          <p:nvPr/>
        </p:nvSpPr>
        <p:spPr>
          <a:xfrm>
            <a:off x="5968753" y="2343771"/>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现场管理</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精细</a:t>
            </a:r>
            <a:r>
              <a:rPr lang="zh-CN" altLang="en-US" sz="1400" b="1" dirty="0">
                <a:solidFill>
                  <a:schemeClr val="bg1"/>
                </a:solidFill>
                <a:latin typeface="微软雅黑" panose="020B0503020204020204" pitchFamily="34" charset="-122"/>
                <a:ea typeface="微软雅黑" panose="020B0503020204020204" pitchFamily="34" charset="-122"/>
              </a:rPr>
              <a:t>化</a:t>
            </a:r>
          </a:p>
        </p:txBody>
      </p:sp>
      <p:sp>
        <p:nvSpPr>
          <p:cNvPr id="19" name="Text Placeholder 6">
            <a:extLst>
              <a:ext uri="{FF2B5EF4-FFF2-40B4-BE49-F238E27FC236}">
                <a16:creationId xmlns:a16="http://schemas.microsoft.com/office/drawing/2014/main" xmlns="" id="{7A0EBC00-D8A2-40AD-B5D1-BB65515A8C1E}"/>
              </a:ext>
            </a:extLst>
          </p:cNvPr>
          <p:cNvSpPr txBox="1"/>
          <p:nvPr/>
        </p:nvSpPr>
        <p:spPr>
          <a:xfrm>
            <a:off x="3937664" y="3397351"/>
            <a:ext cx="1210400"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Text Placeholder 5">
            <a:extLst>
              <a:ext uri="{FF2B5EF4-FFF2-40B4-BE49-F238E27FC236}">
                <a16:creationId xmlns:a16="http://schemas.microsoft.com/office/drawing/2014/main" xmlns="" id="{BF60D2DC-011F-4490-B996-090DB99E65ED}"/>
              </a:ext>
            </a:extLst>
          </p:cNvPr>
          <p:cNvSpPr txBox="1"/>
          <p:nvPr/>
        </p:nvSpPr>
        <p:spPr>
          <a:xfrm>
            <a:off x="4051291" y="2343771"/>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成本管理</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精细</a:t>
            </a:r>
            <a:r>
              <a:rPr lang="zh-CN" altLang="en-US" sz="1400" b="1" dirty="0">
                <a:solidFill>
                  <a:schemeClr val="bg1"/>
                </a:solidFill>
                <a:latin typeface="微软雅黑" panose="020B0503020204020204" pitchFamily="34" charset="-122"/>
                <a:ea typeface="微软雅黑" panose="020B0503020204020204" pitchFamily="34" charset="-122"/>
              </a:rPr>
              <a:t>化</a:t>
            </a:r>
          </a:p>
        </p:txBody>
      </p:sp>
      <p:sp>
        <p:nvSpPr>
          <p:cNvPr id="22" name="Shape 1475">
            <a:extLst>
              <a:ext uri="{FF2B5EF4-FFF2-40B4-BE49-F238E27FC236}">
                <a16:creationId xmlns:a16="http://schemas.microsoft.com/office/drawing/2014/main" xmlns="" id="{5C413022-EA50-4FD1-A2B4-96136E9E4B40}"/>
              </a:ext>
            </a:extLst>
          </p:cNvPr>
          <p:cNvSpPr/>
          <p:nvPr/>
        </p:nvSpPr>
        <p:spPr>
          <a:xfrm>
            <a:off x="3928511" y="1957721"/>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23" name="Shape 1480">
            <a:extLst>
              <a:ext uri="{FF2B5EF4-FFF2-40B4-BE49-F238E27FC236}">
                <a16:creationId xmlns:a16="http://schemas.microsoft.com/office/drawing/2014/main" xmlns="" id="{220A3752-8482-4DB8-AD5C-1DE0D1FFFA9A}"/>
              </a:ext>
            </a:extLst>
          </p:cNvPr>
          <p:cNvSpPr/>
          <p:nvPr/>
        </p:nvSpPr>
        <p:spPr>
          <a:xfrm>
            <a:off x="4036146" y="2050015"/>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24" name="Shape 1458">
            <a:extLst>
              <a:ext uri="{FF2B5EF4-FFF2-40B4-BE49-F238E27FC236}">
                <a16:creationId xmlns:a16="http://schemas.microsoft.com/office/drawing/2014/main" xmlns="" id="{8EC513A7-896D-4769-9264-543D1BEF78BD}"/>
              </a:ext>
            </a:extLst>
          </p:cNvPr>
          <p:cNvSpPr/>
          <p:nvPr/>
        </p:nvSpPr>
        <p:spPr>
          <a:xfrm>
            <a:off x="1711024" y="2556814"/>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25" name="Shape 1471">
            <a:extLst>
              <a:ext uri="{FF2B5EF4-FFF2-40B4-BE49-F238E27FC236}">
                <a16:creationId xmlns:a16="http://schemas.microsoft.com/office/drawing/2014/main" xmlns="" id="{639ECE19-06AE-4CDF-934B-E4FC726D397A}"/>
              </a:ext>
            </a:extLst>
          </p:cNvPr>
          <p:cNvSpPr/>
          <p:nvPr/>
        </p:nvSpPr>
        <p:spPr>
          <a:xfrm>
            <a:off x="1954536" y="1928844"/>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26" name="Group 40">
            <a:extLst>
              <a:ext uri="{FF2B5EF4-FFF2-40B4-BE49-F238E27FC236}">
                <a16:creationId xmlns:a16="http://schemas.microsoft.com/office/drawing/2014/main" xmlns="" id="{37F083A2-90F1-4E99-8FCB-5596AD0C56DA}"/>
              </a:ext>
            </a:extLst>
          </p:cNvPr>
          <p:cNvGrpSpPr/>
          <p:nvPr/>
        </p:nvGrpSpPr>
        <p:grpSpPr>
          <a:xfrm>
            <a:off x="1886977" y="1957721"/>
            <a:ext cx="355513" cy="355513"/>
            <a:chOff x="8994965" y="2088732"/>
            <a:chExt cx="474017" cy="474017"/>
          </a:xfrm>
        </p:grpSpPr>
        <p:sp>
          <p:nvSpPr>
            <p:cNvPr id="27" name="Shape 1476">
              <a:extLst>
                <a:ext uri="{FF2B5EF4-FFF2-40B4-BE49-F238E27FC236}">
                  <a16:creationId xmlns:a16="http://schemas.microsoft.com/office/drawing/2014/main" xmlns="" id="{39EA05EA-AB0D-4B98-83C4-4E0C4AE03F69}"/>
                </a:ext>
              </a:extLst>
            </p:cNvPr>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8" name="Shape 1481">
              <a:extLst>
                <a:ext uri="{FF2B5EF4-FFF2-40B4-BE49-F238E27FC236}">
                  <a16:creationId xmlns:a16="http://schemas.microsoft.com/office/drawing/2014/main" xmlns="" id="{A61BC5AB-30C8-4691-B98B-8A2A8EC8EF70}"/>
                </a:ext>
              </a:extLst>
            </p:cNvPr>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9" name="Text Placeholder 5">
            <a:extLst>
              <a:ext uri="{FF2B5EF4-FFF2-40B4-BE49-F238E27FC236}">
                <a16:creationId xmlns:a16="http://schemas.microsoft.com/office/drawing/2014/main" xmlns="" id="{41D0BFD3-A88E-415C-8667-EC5B35B8F820}"/>
              </a:ext>
            </a:extLst>
          </p:cNvPr>
          <p:cNvSpPr txBox="1"/>
          <p:nvPr/>
        </p:nvSpPr>
        <p:spPr>
          <a:xfrm>
            <a:off x="2019079" y="2343771"/>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物料管理</a:t>
            </a:r>
            <a:endParaRPr lang="en-US" altLang="zh-CN" sz="1400" b="1" dirty="0">
              <a:solidFill>
                <a:schemeClr val="bg1"/>
              </a:solidFill>
              <a:latin typeface="微软雅黑" panose="020B0503020204020204" pitchFamily="34" charset="-122"/>
              <a:ea typeface="微软雅黑" panose="020B0503020204020204" pitchFamily="34" charset="-122"/>
            </a:endParaRPr>
          </a:p>
          <a:p>
            <a:pPr algn="ctr">
              <a:spcBef>
                <a:spcPct val="20000"/>
              </a:spcBef>
            </a:pPr>
            <a:r>
              <a:rPr lang="zh-CN" altLang="zh-CN" sz="1400" b="1" dirty="0">
                <a:solidFill>
                  <a:schemeClr val="bg1"/>
                </a:solidFill>
                <a:latin typeface="微软雅黑" panose="020B0503020204020204" pitchFamily="34" charset="-122"/>
                <a:ea typeface="微软雅黑" panose="020B0503020204020204" pitchFamily="34" charset="-122"/>
              </a:rPr>
              <a:t>精细化</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Text Placeholder 6">
            <a:extLst>
              <a:ext uri="{FF2B5EF4-FFF2-40B4-BE49-F238E27FC236}">
                <a16:creationId xmlns:a16="http://schemas.microsoft.com/office/drawing/2014/main" xmlns="" id="{D9E75AFA-D146-4DC7-BA1C-C3DCA09B975D}"/>
              </a:ext>
            </a:extLst>
          </p:cNvPr>
          <p:cNvSpPr txBox="1"/>
          <p:nvPr/>
        </p:nvSpPr>
        <p:spPr>
          <a:xfrm>
            <a:off x="1905451" y="3291831"/>
            <a:ext cx="1361434" cy="956164"/>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itle 1">
            <a:extLst>
              <a:ext uri="{FF2B5EF4-FFF2-40B4-BE49-F238E27FC236}">
                <a16:creationId xmlns:a16="http://schemas.microsoft.com/office/drawing/2014/main" xmlns="" id="{BEC6A706-2B6D-4ABB-8EEF-51A36DDEB287}"/>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0657" name="Rectangle 1"/>
          <p:cNvSpPr>
            <a:spLocks noChangeArrowheads="1"/>
          </p:cNvSpPr>
          <p:nvPr/>
        </p:nvSpPr>
        <p:spPr bwMode="auto">
          <a:xfrm>
            <a:off x="1907704" y="3250685"/>
            <a:ext cx="144985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物料管理的优劣，直接影响生产计划的达成，品质的绩效，生产成本的控制，企业资金的周转，场地空间的利用</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a:t>
            </a:r>
            <a:endPar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70658" name="Rectangle 2"/>
          <p:cNvSpPr>
            <a:spLocks noChangeArrowheads="1"/>
          </p:cNvSpPr>
          <p:nvPr/>
        </p:nvSpPr>
        <p:spPr bwMode="auto">
          <a:xfrm>
            <a:off x="3929058" y="3286130"/>
            <a:ext cx="1368152"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l" defTabSz="914400" rtl="0" eaLnBrk="1" fontAlgn="base" latinLnBrk="0" hangingPunct="1">
              <a:lnSpc>
                <a:spcPct val="100000"/>
              </a:lnSpc>
              <a:spcBef>
                <a:spcPct val="0"/>
              </a:spcBef>
              <a:spcAft>
                <a:spcPct val="0"/>
              </a:spcAft>
              <a:buClrTx/>
              <a:buSzTx/>
              <a:buFontTx/>
              <a:buNone/>
              <a:tabLst/>
            </a:pPr>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将会促使企业进行产业升级、科学管理、提升生产力、节约成本、减少浪费、提高效率。</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利润更大化。</a:t>
            </a:r>
            <a:endPar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矩形 31"/>
          <p:cNvSpPr/>
          <p:nvPr/>
        </p:nvSpPr>
        <p:spPr>
          <a:xfrm>
            <a:off x="5724128" y="3219823"/>
            <a:ext cx="1584176" cy="1223412"/>
          </a:xfrm>
          <a:prstGeom prst="rect">
            <a:avLst/>
          </a:prstGeom>
        </p:spPr>
        <p:txBody>
          <a:bodyPr wrap="square">
            <a:spAutoFit/>
          </a:bodyPr>
          <a:lstStyle/>
          <a:p>
            <a:r>
              <a:rPr lang="zh-CN" altLang="zh-CN"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现场是接订单的最重要的管理。来到现场，你能不能把订单做出来，做好，一看就清楚了，眼见为实。要能吸引更大量的订单，打造一个卓越的现场。</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extLst>
      <p:ext uri="{BB962C8B-B14F-4D97-AF65-F5344CB8AC3E}">
        <p14:creationId xmlns:p14="http://schemas.microsoft.com/office/powerpoint/2010/main" xmlns="" val="89699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D84EB73B-80B7-4106-896B-491CACC70FC2}"/>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3473014"/>
            <a:ext cx="2304256" cy="129614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9" name="文本框 8">
            <a:extLst>
              <a:ext uri="{FF2B5EF4-FFF2-40B4-BE49-F238E27FC236}">
                <a16:creationId xmlns:a16="http://schemas.microsoft.com/office/drawing/2014/main" xmlns="" id="{F1B7A6B9-1F07-411B-A847-57F117DD3D53}"/>
              </a:ext>
            </a:extLst>
          </p:cNvPr>
          <p:cNvSpPr txBox="1"/>
          <p:nvPr/>
        </p:nvSpPr>
        <p:spPr>
          <a:xfrm>
            <a:off x="935596" y="1995686"/>
            <a:ext cx="2808312" cy="1077218"/>
          </a:xfrm>
          <a:prstGeom prst="rect">
            <a:avLst/>
          </a:prstGeom>
          <a:noFill/>
        </p:spPr>
        <p:txBody>
          <a:bodyPr wrap="square" rtlCol="0">
            <a:spAutoFit/>
          </a:bodyPr>
          <a:lstStyle/>
          <a:p>
            <a:r>
              <a:rPr lang="en-US" altLang="zh-CN" sz="1600" dirty="0">
                <a:latin typeface="微软雅黑" panose="020B0503020204020204" pitchFamily="34" charset="-122"/>
                <a:ea typeface="微软雅黑" panose="020B0503020204020204" pitchFamily="34" charset="-122"/>
              </a:rPr>
              <a:t>20%</a:t>
            </a:r>
            <a:r>
              <a:rPr lang="zh-CN" altLang="zh-CN" sz="1600" dirty="0">
                <a:latin typeface="微软雅黑" panose="020B0503020204020204" pitchFamily="34" charset="-122"/>
                <a:ea typeface="微软雅黑" panose="020B0503020204020204" pitchFamily="34" charset="-122"/>
              </a:rPr>
              <a:t>却决定</a:t>
            </a:r>
            <a:r>
              <a:rPr lang="en-US" altLang="zh-CN" sz="1600" dirty="0">
                <a:latin typeface="微软雅黑" panose="020B0503020204020204" pitchFamily="34" charset="-122"/>
                <a:ea typeface="微软雅黑" panose="020B0503020204020204" pitchFamily="34" charset="-122"/>
              </a:rPr>
              <a:t>80%</a:t>
            </a:r>
            <a:r>
              <a:rPr lang="zh-CN" altLang="zh-CN" sz="1600" dirty="0">
                <a:latin typeface="微软雅黑" panose="020B0503020204020204" pitchFamily="34" charset="-122"/>
                <a:ea typeface="微软雅黑" panose="020B0503020204020204" pitchFamily="34" charset="-122"/>
              </a:rPr>
              <a:t>叫次要的多数，关键的少数原则，而我们在企业当中，每天都是满把胡子一把抓，越做越错</a:t>
            </a:r>
            <a:r>
              <a:rPr lang="zh-CN" altLang="en-US" sz="1600" dirty="0">
                <a:latin typeface="微软雅黑" panose="020B0503020204020204" pitchFamily="34" charset="-122"/>
                <a:ea typeface="微软雅黑" panose="020B0503020204020204" pitchFamily="34" charset="-122"/>
              </a:rPr>
              <a:t>。</a:t>
            </a:r>
          </a:p>
        </p:txBody>
      </p:sp>
      <p:grpSp>
        <p:nvGrpSpPr>
          <p:cNvPr id="12" name="组合 11"/>
          <p:cNvGrpSpPr/>
          <p:nvPr/>
        </p:nvGrpSpPr>
        <p:grpSpPr>
          <a:xfrm>
            <a:off x="539552" y="771550"/>
            <a:ext cx="8100900" cy="949171"/>
            <a:chOff x="947428" y="771550"/>
            <a:chExt cx="8100900" cy="949171"/>
          </a:xfrm>
        </p:grpSpPr>
        <p:sp>
          <p:nvSpPr>
            <p:cNvPr id="8" name="圆角矩形 7"/>
            <p:cNvSpPr/>
            <p:nvPr/>
          </p:nvSpPr>
          <p:spPr>
            <a:xfrm>
              <a:off x="971600" y="771550"/>
              <a:ext cx="7992888" cy="93610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xmlns="" id="{C0A1976C-81EB-4F88-9336-6286B93E5F40}"/>
                </a:ext>
              </a:extLst>
            </p:cNvPr>
            <p:cNvSpPr txBox="1"/>
            <p:nvPr/>
          </p:nvSpPr>
          <p:spPr>
            <a:xfrm>
              <a:off x="947428" y="889724"/>
              <a:ext cx="8100900" cy="830997"/>
            </a:xfrm>
            <a:prstGeom prst="rect">
              <a:avLst/>
            </a:prstGeom>
            <a:noFill/>
          </p:spPr>
          <p:txBody>
            <a:bodyPr wrap="square" rtlCol="0">
              <a:spAutoFit/>
            </a:bodyPr>
            <a:lstStyle/>
            <a:p>
              <a:r>
                <a:rPr lang="en-US" altLang="zh-CN" sz="1600" b="1" dirty="0">
                  <a:latin typeface="微软雅黑" panose="020B0503020204020204" pitchFamily="34" charset="-122"/>
                  <a:ea typeface="微软雅黑" panose="020B0503020204020204" pitchFamily="34" charset="-122"/>
                </a:rPr>
                <a:t> </a:t>
              </a:r>
              <a:r>
                <a:rPr lang="zh-CN" altLang="zh-CN" sz="1600" b="1" dirty="0">
                  <a:latin typeface="微软雅黑" panose="020B0503020204020204" pitchFamily="34" charset="-122"/>
                  <a:ea typeface="微软雅黑" panose="020B0503020204020204" pitchFamily="34" charset="-122"/>
                </a:rPr>
                <a:t>企业里我们的人不能做自己适合的工作，因为没有专业的精细化。在精细化当中，最重要的会使用两个工具。哪两个工具呢？第一叫</a:t>
              </a:r>
              <a:r>
                <a:rPr lang="en-US" altLang="zh-CN" sz="1600" b="1" dirty="0">
                  <a:latin typeface="微软雅黑" panose="020B0503020204020204" pitchFamily="34" charset="-122"/>
                  <a:ea typeface="微软雅黑" panose="020B0503020204020204" pitchFamily="34" charset="-122"/>
                </a:rPr>
                <a:t>2/8</a:t>
              </a:r>
              <a:r>
                <a:rPr lang="zh-CN" altLang="zh-CN" sz="1600" b="1" dirty="0">
                  <a:latin typeface="微软雅黑" panose="020B0503020204020204" pitchFamily="34" charset="-122"/>
                  <a:ea typeface="微软雅黑" panose="020B0503020204020204" pitchFamily="34" charset="-122"/>
                </a:rPr>
                <a:t>原则。第二叫</a:t>
              </a:r>
              <a:r>
                <a:rPr lang="en-US" altLang="zh-CN" sz="1600" b="1" dirty="0">
                  <a:latin typeface="微软雅黑" panose="020B0503020204020204" pitchFamily="34" charset="-122"/>
                  <a:ea typeface="微软雅黑" panose="020B0503020204020204" pitchFamily="34" charset="-122"/>
                </a:rPr>
                <a:t>ABC</a:t>
              </a:r>
              <a:r>
                <a:rPr lang="zh-CN" altLang="zh-CN" sz="1600" b="1" dirty="0">
                  <a:latin typeface="微软雅黑" panose="020B0503020204020204" pitchFamily="34" charset="-122"/>
                  <a:ea typeface="微软雅黑" panose="020B0503020204020204" pitchFamily="34" charset="-122"/>
                </a:rPr>
                <a:t>分类。找到这个工作与任务的核心元素叫精细化</a:t>
              </a:r>
              <a:r>
                <a:rPr lang="zh-CN" altLang="en-US" sz="1600" b="1" dirty="0">
                  <a:latin typeface="微软雅黑" panose="020B0503020204020204" pitchFamily="34" charset="-122"/>
                  <a:ea typeface="微软雅黑" panose="020B0503020204020204" pitchFamily="34" charset="-122"/>
                </a:rPr>
                <a:t>。</a:t>
              </a:r>
            </a:p>
          </p:txBody>
        </p:sp>
      </p:grpSp>
      <p:sp>
        <p:nvSpPr>
          <p:cNvPr id="11" name="矩形 10">
            <a:extLst>
              <a:ext uri="{FF2B5EF4-FFF2-40B4-BE49-F238E27FC236}">
                <a16:creationId xmlns:a16="http://schemas.microsoft.com/office/drawing/2014/main" xmlns="" id="{46905A63-2E82-4F33-93A6-7C6CC5020E06}"/>
              </a:ext>
            </a:extLst>
          </p:cNvPr>
          <p:cNvSpPr/>
          <p:nvPr/>
        </p:nvSpPr>
        <p:spPr>
          <a:xfrm>
            <a:off x="5652120" y="1971585"/>
            <a:ext cx="2736304" cy="1077218"/>
          </a:xfrm>
          <a:prstGeom prst="rect">
            <a:avLst/>
          </a:prstGeom>
        </p:spPr>
        <p:txBody>
          <a:bodyPr wrap="square">
            <a:spAutoFit/>
          </a:bodyPr>
          <a:lstStyle/>
          <a:p>
            <a:r>
              <a:rPr lang="en-US" altLang="zh-CN" sz="1600" dirty="0">
                <a:latin typeface="微软雅黑" panose="020B0503020204020204" pitchFamily="34" charset="-122"/>
                <a:ea typeface="微软雅黑" panose="020B0503020204020204" pitchFamily="34" charset="-122"/>
              </a:rPr>
              <a:t>ABC</a:t>
            </a:r>
            <a:r>
              <a:rPr lang="zh-CN" altLang="en-US" sz="1600" dirty="0">
                <a:latin typeface="微软雅黑" panose="020B0503020204020204" pitchFamily="34" charset="-122"/>
                <a:ea typeface="微软雅黑" panose="020B0503020204020204" pitchFamily="34" charset="-122"/>
              </a:rPr>
              <a:t>分类法又称</a:t>
            </a:r>
            <a:r>
              <a:rPr lang="zh-CN" altLang="en-US" sz="1600" dirty="0">
                <a:latin typeface="微软雅黑" panose="020B0503020204020204" pitchFamily="34" charset="-122"/>
                <a:ea typeface="微软雅黑" panose="020B0503020204020204" pitchFamily="34" charset="-122"/>
                <a:hlinkClick r:id="rId3">
                  <a:extLst>
                    <a:ext uri="{A12FA001-AC4F-418D-AE19-62706E023703}">
                      <ahyp:hlinkClr xmlns:ahyp="http://schemas.microsoft.com/office/drawing/2018/hyperlinkcolor" xmlns="" val="tx"/>
                    </a:ext>
                  </a:extLst>
                </a:hlinkClick>
              </a:rPr>
              <a:t>帕雷托分析法</a:t>
            </a:r>
            <a:r>
              <a:rPr lang="zh-CN" altLang="en-US" sz="1600" dirty="0">
                <a:latin typeface="微软雅黑" panose="020B0503020204020204" pitchFamily="34" charset="-122"/>
                <a:ea typeface="微软雅黑" panose="020B0503020204020204" pitchFamily="34" charset="-122"/>
              </a:rPr>
              <a:t>，也叫主次</a:t>
            </a:r>
            <a:r>
              <a:rPr lang="zh-CN" altLang="en-US" sz="1600" dirty="0">
                <a:latin typeface="微软雅黑" panose="020B0503020204020204" pitchFamily="34" charset="-122"/>
                <a:ea typeface="微软雅黑" panose="020B0503020204020204" pitchFamily="34" charset="-122"/>
                <a:hlinkClick r:id="rId4">
                  <a:extLst>
                    <a:ext uri="{A12FA001-AC4F-418D-AE19-62706E023703}">
                      <ahyp:hlinkClr xmlns:ahyp="http://schemas.microsoft.com/office/drawing/2018/hyperlinkcolor" xmlns="" val="tx"/>
                    </a:ext>
                  </a:extLst>
                </a:hlinkClick>
              </a:rPr>
              <a:t>因素分析法</a:t>
            </a:r>
            <a:r>
              <a:rPr lang="zh-CN" altLang="en-US" sz="1600" dirty="0">
                <a:latin typeface="微软雅黑" panose="020B0503020204020204" pitchFamily="34" charset="-122"/>
                <a:ea typeface="微软雅黑" panose="020B0503020204020204" pitchFamily="34" charset="-122"/>
              </a:rPr>
              <a:t>，是项目管理中常用的一种方法。</a:t>
            </a:r>
          </a:p>
        </p:txBody>
      </p:sp>
      <p:pic>
        <p:nvPicPr>
          <p:cNvPr id="13" name="图片 12">
            <a:extLst>
              <a:ext uri="{FF2B5EF4-FFF2-40B4-BE49-F238E27FC236}">
                <a16:creationId xmlns:a16="http://schemas.microsoft.com/office/drawing/2014/main" xmlns="" id="{43D7CD56-544C-4E01-AE9E-76CD362C2062}"/>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796136" y="3343065"/>
            <a:ext cx="3046872" cy="1659457"/>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矩形 1">
            <a:extLst>
              <a:ext uri="{FF2B5EF4-FFF2-40B4-BE49-F238E27FC236}">
                <a16:creationId xmlns:a16="http://schemas.microsoft.com/office/drawing/2014/main" xmlns="" id="{D99DD424-5442-4167-AD97-625DAFB8456B}"/>
              </a:ext>
            </a:extLst>
          </p:cNvPr>
          <p:cNvSpPr/>
          <p:nvPr/>
        </p:nvSpPr>
        <p:spPr>
          <a:xfrm>
            <a:off x="755576" y="245428"/>
            <a:ext cx="1800493"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497635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9">
            <a:extLst>
              <a:ext uri="{FF2B5EF4-FFF2-40B4-BE49-F238E27FC236}">
                <a16:creationId xmlns:a16="http://schemas.microsoft.com/office/drawing/2014/main" xmlns="" id="{A24781C2-8544-49ED-9CC0-3EC3441F7F4E}"/>
              </a:ext>
            </a:extLst>
          </p:cNvPr>
          <p:cNvGrpSpPr>
            <a:grpSpLocks/>
          </p:cNvGrpSpPr>
          <p:nvPr/>
        </p:nvGrpSpPr>
        <p:grpSpPr bwMode="auto">
          <a:xfrm>
            <a:off x="3025561" y="1541158"/>
            <a:ext cx="2947000" cy="2920787"/>
            <a:chOff x="1727" y="1189"/>
            <a:chExt cx="2358" cy="2358"/>
          </a:xfrm>
        </p:grpSpPr>
        <p:sp>
          <p:nvSpPr>
            <p:cNvPr id="3" name="Oval 4">
              <a:extLst>
                <a:ext uri="{FF2B5EF4-FFF2-40B4-BE49-F238E27FC236}">
                  <a16:creationId xmlns:a16="http://schemas.microsoft.com/office/drawing/2014/main" xmlns="" id="{DDA44D7D-E2EC-40C8-A2BC-8649E6DD0259}"/>
                </a:ext>
              </a:extLst>
            </p:cNvPr>
            <p:cNvSpPr>
              <a:spLocks noChangeArrowheads="1"/>
            </p:cNvSpPr>
            <p:nvPr/>
          </p:nvSpPr>
          <p:spPr bwMode="auto">
            <a:xfrm>
              <a:off x="1727" y="1189"/>
              <a:ext cx="2358" cy="2358"/>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18900000" scaled="1"/>
            </a:gra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sp>
          <p:nvSpPr>
            <p:cNvPr id="4" name="Oval 5">
              <a:extLst>
                <a:ext uri="{FF2B5EF4-FFF2-40B4-BE49-F238E27FC236}">
                  <a16:creationId xmlns:a16="http://schemas.microsoft.com/office/drawing/2014/main" xmlns="" id="{5616BC43-DC33-475F-9C70-29929ADC7CF4}"/>
                </a:ext>
              </a:extLst>
            </p:cNvPr>
            <p:cNvSpPr>
              <a:spLocks noChangeArrowheads="1"/>
            </p:cNvSpPr>
            <p:nvPr/>
          </p:nvSpPr>
          <p:spPr bwMode="auto">
            <a:xfrm>
              <a:off x="2038" y="1491"/>
              <a:ext cx="1732" cy="1730"/>
            </a:xfrm>
            <a:prstGeom prst="ellipse">
              <a:avLst/>
            </a:prstGeom>
            <a:gradFill rotWithShape="1">
              <a:gsLst>
                <a:gs pos="0">
                  <a:srgbClr val="FFFFFF"/>
                </a:gs>
                <a:gs pos="50000">
                  <a:srgbClr val="A1A1A1"/>
                </a:gs>
                <a:gs pos="100000">
                  <a:srgbClr val="FFFFFF"/>
                </a:gs>
              </a:gsLst>
              <a:lin ang="18900000" scaled="1"/>
            </a:gradFill>
            <a:ln w="9525">
              <a:noFill/>
              <a:round/>
              <a:headEnd/>
              <a:tailEnd/>
            </a:ln>
            <a:effectLst>
              <a:prstShdw prst="shdw17" dist="17961" dir="2700000">
                <a:srgbClr val="999999"/>
              </a:prstShdw>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ndParaRPr>
            </a:p>
          </p:txBody>
        </p:sp>
      </p:grpSp>
      <p:sp>
        <p:nvSpPr>
          <p:cNvPr id="5" name="Text Box 7">
            <a:extLst>
              <a:ext uri="{FF2B5EF4-FFF2-40B4-BE49-F238E27FC236}">
                <a16:creationId xmlns:a16="http://schemas.microsoft.com/office/drawing/2014/main" xmlns="" id="{54DCE345-8FA6-4843-926D-6E856D08CF63}"/>
              </a:ext>
            </a:extLst>
          </p:cNvPr>
          <p:cNvSpPr txBox="1">
            <a:spLocks noChangeArrowheads="1"/>
          </p:cNvSpPr>
          <p:nvPr/>
        </p:nvSpPr>
        <p:spPr bwMode="auto">
          <a:xfrm>
            <a:off x="5208668" y="1268505"/>
            <a:ext cx="2099635" cy="369332"/>
          </a:xfrm>
          <a:prstGeom prst="rect">
            <a:avLst/>
          </a:prstGeom>
          <a:noFill/>
          <a:ln w="9525">
            <a:noFill/>
            <a:miter lim="800000"/>
            <a:headEnd/>
            <a:tailEnd/>
          </a:ln>
          <a:effectLst/>
        </p:spPr>
        <p:txBody>
          <a:bodyPr wrap="square">
            <a:spAutoFit/>
          </a:bodyPr>
          <a:lstStyle/>
          <a:p>
            <a:r>
              <a:rPr lang="zh-CN" altLang="zh-CN" b="1" dirty="0"/>
              <a:t>做精，精益求精</a:t>
            </a:r>
          </a:p>
        </p:txBody>
      </p:sp>
      <p:grpSp>
        <p:nvGrpSpPr>
          <p:cNvPr id="6" name="Group 46">
            <a:extLst>
              <a:ext uri="{FF2B5EF4-FFF2-40B4-BE49-F238E27FC236}">
                <a16:creationId xmlns:a16="http://schemas.microsoft.com/office/drawing/2014/main" xmlns="" id="{8821B9A7-DB5A-4824-BB85-1BB579B49247}"/>
              </a:ext>
            </a:extLst>
          </p:cNvPr>
          <p:cNvGrpSpPr>
            <a:grpSpLocks/>
          </p:cNvGrpSpPr>
          <p:nvPr/>
        </p:nvGrpSpPr>
        <p:grpSpPr bwMode="auto">
          <a:xfrm>
            <a:off x="3837616" y="1147063"/>
            <a:ext cx="1284782" cy="1258490"/>
            <a:chOff x="2380" y="858"/>
            <a:chExt cx="1028" cy="1016"/>
          </a:xfrm>
        </p:grpSpPr>
        <p:grpSp>
          <p:nvGrpSpPr>
            <p:cNvPr id="7" name="Group 7">
              <a:extLst>
                <a:ext uri="{FF2B5EF4-FFF2-40B4-BE49-F238E27FC236}">
                  <a16:creationId xmlns:a16="http://schemas.microsoft.com/office/drawing/2014/main" xmlns="" id="{41763242-C174-4E87-A7B3-42CEA8765411}"/>
                </a:ext>
              </a:extLst>
            </p:cNvPr>
            <p:cNvGrpSpPr>
              <a:grpSpLocks/>
            </p:cNvGrpSpPr>
            <p:nvPr/>
          </p:nvGrpSpPr>
          <p:grpSpPr bwMode="auto">
            <a:xfrm>
              <a:off x="2380" y="858"/>
              <a:ext cx="1028" cy="1016"/>
              <a:chOff x="0" y="0"/>
              <a:chExt cx="1110" cy="1096"/>
            </a:xfrm>
          </p:grpSpPr>
          <p:grpSp>
            <p:nvGrpSpPr>
              <p:cNvPr id="12" name="Group 8">
                <a:extLst>
                  <a:ext uri="{FF2B5EF4-FFF2-40B4-BE49-F238E27FC236}">
                    <a16:creationId xmlns:a16="http://schemas.microsoft.com/office/drawing/2014/main" xmlns="" id="{C19E6109-9832-4B97-99B4-86AE1D309750}"/>
                  </a:ext>
                </a:extLst>
              </p:cNvPr>
              <p:cNvGrpSpPr>
                <a:grpSpLocks/>
              </p:cNvGrpSpPr>
              <p:nvPr/>
            </p:nvGrpSpPr>
            <p:grpSpPr bwMode="auto">
              <a:xfrm>
                <a:off x="0" y="0"/>
                <a:ext cx="1110" cy="1096"/>
                <a:chOff x="0" y="0"/>
                <a:chExt cx="1110" cy="1096"/>
              </a:xfrm>
            </p:grpSpPr>
            <p:sp>
              <p:nvSpPr>
                <p:cNvPr id="16" name="Oval 12">
                  <a:extLst>
                    <a:ext uri="{FF2B5EF4-FFF2-40B4-BE49-F238E27FC236}">
                      <a16:creationId xmlns:a16="http://schemas.microsoft.com/office/drawing/2014/main" xmlns="" id="{1488B3EB-E05E-465E-B8FA-7E6ACDAA989C}"/>
                    </a:ext>
                  </a:extLst>
                </p:cNvPr>
                <p:cNvSpPr>
                  <a:spLocks noChangeArrowheads="1"/>
                </p:cNvSpPr>
                <p:nvPr/>
              </p:nvSpPr>
              <p:spPr bwMode="auto">
                <a:xfrm>
                  <a:off x="0" y="0"/>
                  <a:ext cx="1110" cy="1096"/>
                </a:xfrm>
                <a:prstGeom prst="ellipse">
                  <a:avLst/>
                </a:prstGeom>
                <a:solidFill>
                  <a:srgbClr val="3333CC">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sp>
              <p:nvSpPr>
                <p:cNvPr id="17" name="Oval 13">
                  <a:extLst>
                    <a:ext uri="{FF2B5EF4-FFF2-40B4-BE49-F238E27FC236}">
                      <a16:creationId xmlns:a16="http://schemas.microsoft.com/office/drawing/2014/main" xmlns="" id="{E8A6E867-E879-444B-9B9F-705AAF5496C0}"/>
                    </a:ext>
                  </a:extLst>
                </p:cNvPr>
                <p:cNvSpPr>
                  <a:spLocks noChangeArrowheads="1"/>
                </p:cNvSpPr>
                <p:nvPr/>
              </p:nvSpPr>
              <p:spPr bwMode="auto">
                <a:xfrm>
                  <a:off x="25" y="25"/>
                  <a:ext cx="1062" cy="1048"/>
                </a:xfrm>
                <a:prstGeom prst="ellipse">
                  <a:avLst/>
                </a:prstGeom>
                <a:solidFill>
                  <a:srgbClr val="4F81BD">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grpSp>
          <p:grpSp>
            <p:nvGrpSpPr>
              <p:cNvPr id="13" name="Group 11">
                <a:extLst>
                  <a:ext uri="{FF2B5EF4-FFF2-40B4-BE49-F238E27FC236}">
                    <a16:creationId xmlns:a16="http://schemas.microsoft.com/office/drawing/2014/main" xmlns="" id="{8AC51003-7FDF-4B9A-883B-0F79F8EA145C}"/>
                  </a:ext>
                </a:extLst>
              </p:cNvPr>
              <p:cNvGrpSpPr>
                <a:grpSpLocks/>
              </p:cNvGrpSpPr>
              <p:nvPr/>
            </p:nvGrpSpPr>
            <p:grpSpPr bwMode="auto">
              <a:xfrm>
                <a:off x="49" y="48"/>
                <a:ext cx="1026" cy="1014"/>
                <a:chOff x="0" y="0"/>
                <a:chExt cx="1110" cy="1096"/>
              </a:xfrm>
            </p:grpSpPr>
            <p:sp>
              <p:nvSpPr>
                <p:cNvPr id="14" name="Oval 15">
                  <a:extLst>
                    <a:ext uri="{FF2B5EF4-FFF2-40B4-BE49-F238E27FC236}">
                      <a16:creationId xmlns:a16="http://schemas.microsoft.com/office/drawing/2014/main" xmlns="" id="{15859D78-CF59-4962-B6D3-6827657EFDD8}"/>
                    </a:ext>
                  </a:extLst>
                </p:cNvPr>
                <p:cNvSpPr>
                  <a:spLocks noChangeArrowheads="1"/>
                </p:cNvSpPr>
                <p:nvPr/>
              </p:nvSpPr>
              <p:spPr bwMode="auto">
                <a:xfrm>
                  <a:off x="0" y="0"/>
                  <a:ext cx="1110" cy="1096"/>
                </a:xfrm>
                <a:prstGeom prst="ellipse">
                  <a:avLst/>
                </a:prstGeom>
                <a:solidFill>
                  <a:srgbClr val="4F81BD">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sp>
              <p:nvSpPr>
                <p:cNvPr id="15" name="Oval 16">
                  <a:extLst>
                    <a:ext uri="{FF2B5EF4-FFF2-40B4-BE49-F238E27FC236}">
                      <a16:creationId xmlns:a16="http://schemas.microsoft.com/office/drawing/2014/main" xmlns="" id="{B8946C2E-E9F5-42BB-8009-BCE7F3ADDF26}"/>
                    </a:ext>
                  </a:extLst>
                </p:cNvPr>
                <p:cNvSpPr>
                  <a:spLocks noChangeArrowheads="1"/>
                </p:cNvSpPr>
                <p:nvPr/>
              </p:nvSpPr>
              <p:spPr bwMode="auto">
                <a:xfrm>
                  <a:off x="25" y="25"/>
                  <a:ext cx="1062" cy="1048"/>
                </a:xfrm>
                <a:prstGeom prst="ellipse">
                  <a:avLst/>
                </a:prstGeom>
                <a:solidFill>
                  <a:srgbClr val="3333CC">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grpSp>
        </p:grpSp>
        <p:grpSp>
          <p:nvGrpSpPr>
            <p:cNvPr id="8" name="Group 28">
              <a:extLst>
                <a:ext uri="{FF2B5EF4-FFF2-40B4-BE49-F238E27FC236}">
                  <a16:creationId xmlns:a16="http://schemas.microsoft.com/office/drawing/2014/main" xmlns="" id="{356F139F-30F0-4308-99CA-3BD21737C12A}"/>
                </a:ext>
              </a:extLst>
            </p:cNvPr>
            <p:cNvGrpSpPr>
              <a:grpSpLocks/>
            </p:cNvGrpSpPr>
            <p:nvPr/>
          </p:nvGrpSpPr>
          <p:grpSpPr bwMode="auto">
            <a:xfrm>
              <a:off x="2427" y="890"/>
              <a:ext cx="924" cy="912"/>
              <a:chOff x="0" y="0"/>
              <a:chExt cx="751" cy="742"/>
            </a:xfrm>
          </p:grpSpPr>
          <p:sp>
            <p:nvSpPr>
              <p:cNvPr id="10" name="Oval 32">
                <a:extLst>
                  <a:ext uri="{FF2B5EF4-FFF2-40B4-BE49-F238E27FC236}">
                    <a16:creationId xmlns:a16="http://schemas.microsoft.com/office/drawing/2014/main" xmlns="" id="{03FEA525-8AE6-4875-AE10-C4AF08057DF6}"/>
                  </a:ext>
                </a:extLst>
              </p:cNvPr>
              <p:cNvSpPr>
                <a:spLocks noChangeArrowheads="1"/>
              </p:cNvSpPr>
              <p:nvPr/>
            </p:nvSpPr>
            <p:spPr bwMode="auto">
              <a:xfrm>
                <a:off x="20" y="32"/>
                <a:ext cx="716" cy="710"/>
              </a:xfrm>
              <a:prstGeom prst="ellipse">
                <a:avLst/>
              </a:prstGeom>
              <a:solidFill>
                <a:srgbClr val="054487"/>
              </a:solidFill>
              <a:ln w="38100">
                <a:solidFill>
                  <a:srgbClr val="F8F8F8">
                    <a:alpha val="75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pic>
            <p:nvPicPr>
              <p:cNvPr id="11" name="Picture 33" descr="cir_lighteffect0">
                <a:extLst>
                  <a:ext uri="{FF2B5EF4-FFF2-40B4-BE49-F238E27FC236}">
                    <a16:creationId xmlns:a16="http://schemas.microsoft.com/office/drawing/2014/main" xmlns="" id="{B33691B3-6599-47EE-BFE6-D19EE992FEEC}"/>
                  </a:ext>
                </a:extLst>
              </p:cNvPr>
              <p:cNvPicPr>
                <a:picLocks noChangeAspect="1" noChangeArrowheads="1"/>
              </p:cNvPicPr>
              <p:nvPr/>
            </p:nvPicPr>
            <p:blipFill>
              <a:blip r:embed="rId2" cstate="print">
                <a:lum bright="18000" contrast="-12000"/>
              </a:blip>
              <a:srcRect/>
              <a:stretch>
                <a:fillRect/>
              </a:stretch>
            </p:blipFill>
            <p:spPr bwMode="auto">
              <a:xfrm>
                <a:off x="0" y="0"/>
                <a:ext cx="751" cy="645"/>
              </a:xfrm>
              <a:prstGeom prst="rect">
                <a:avLst/>
              </a:prstGeom>
              <a:noFill/>
              <a:ln w="9525">
                <a:noFill/>
                <a:miter lim="800000"/>
                <a:headEnd/>
                <a:tailEnd/>
              </a:ln>
              <a:effectLst/>
            </p:spPr>
          </p:pic>
        </p:grpSp>
        <p:sp>
          <p:nvSpPr>
            <p:cNvPr id="9" name="Rectangle 34">
              <a:extLst>
                <a:ext uri="{FF2B5EF4-FFF2-40B4-BE49-F238E27FC236}">
                  <a16:creationId xmlns:a16="http://schemas.microsoft.com/office/drawing/2014/main" xmlns="" id="{B0241D61-5A05-4577-93A1-59803D9F0C60}"/>
                </a:ext>
              </a:extLst>
            </p:cNvPr>
            <p:cNvSpPr>
              <a:spLocks noChangeArrowheads="1"/>
            </p:cNvSpPr>
            <p:nvPr/>
          </p:nvSpPr>
          <p:spPr bwMode="auto">
            <a:xfrm>
              <a:off x="2412" y="1223"/>
              <a:ext cx="914" cy="298"/>
            </a:xfrm>
            <a:prstGeom prst="rect">
              <a:avLst/>
            </a:prstGeom>
            <a:noFill/>
            <a:ln w="9525">
              <a:noFill/>
              <a:miter lim="800000"/>
              <a:headEnd/>
              <a:tailEnd/>
            </a:ln>
            <a:effectLst/>
          </p:spPr>
          <p:txBody>
            <a:bodyPr>
              <a:spAutoFit/>
            </a:bodyPr>
            <a:lstStyle/>
            <a:p>
              <a:pPr algn="ctr">
                <a:defRPr/>
              </a:pPr>
              <a:r>
                <a:rPr lang="zh-CN" altLang="zh-CN" b="1" kern="0" dirty="0">
                  <a:solidFill>
                    <a:srgbClr val="FFFFFF"/>
                  </a:solidFill>
                  <a:latin typeface="微软雅黑" pitchFamily="34" charset="-122"/>
                  <a:ea typeface="微软雅黑" pitchFamily="34" charset="-122"/>
                </a:rPr>
                <a:t>精</a:t>
              </a:r>
              <a:endParaRPr lang="zh-CN" altLang="en-US" b="1" kern="0" dirty="0">
                <a:solidFill>
                  <a:srgbClr val="FFFFFF"/>
                </a:solidFill>
                <a:latin typeface="微软雅黑" pitchFamily="34" charset="-122"/>
                <a:ea typeface="微软雅黑" pitchFamily="34" charset="-122"/>
              </a:endParaRPr>
            </a:p>
          </p:txBody>
        </p:sp>
      </p:grpSp>
      <p:grpSp>
        <p:nvGrpSpPr>
          <p:cNvPr id="18" name="Group 47">
            <a:extLst>
              <a:ext uri="{FF2B5EF4-FFF2-40B4-BE49-F238E27FC236}">
                <a16:creationId xmlns:a16="http://schemas.microsoft.com/office/drawing/2014/main" xmlns="" id="{C0838E2B-945C-415C-8027-8F58A66C2641}"/>
              </a:ext>
            </a:extLst>
          </p:cNvPr>
          <p:cNvGrpSpPr>
            <a:grpSpLocks/>
          </p:cNvGrpSpPr>
          <p:nvPr/>
        </p:nvGrpSpPr>
        <p:grpSpPr bwMode="auto">
          <a:xfrm>
            <a:off x="2342968" y="2193057"/>
            <a:ext cx="1284782" cy="1258490"/>
            <a:chOff x="1492" y="2372"/>
            <a:chExt cx="1028" cy="1016"/>
          </a:xfrm>
        </p:grpSpPr>
        <p:grpSp>
          <p:nvGrpSpPr>
            <p:cNvPr id="19" name="Group 14">
              <a:extLst>
                <a:ext uri="{FF2B5EF4-FFF2-40B4-BE49-F238E27FC236}">
                  <a16:creationId xmlns:a16="http://schemas.microsoft.com/office/drawing/2014/main" xmlns="" id="{7FBEB286-8E90-407E-B8CA-CA844FBFEB1B}"/>
                </a:ext>
              </a:extLst>
            </p:cNvPr>
            <p:cNvGrpSpPr>
              <a:grpSpLocks/>
            </p:cNvGrpSpPr>
            <p:nvPr/>
          </p:nvGrpSpPr>
          <p:grpSpPr bwMode="auto">
            <a:xfrm>
              <a:off x="1492" y="2372"/>
              <a:ext cx="1028" cy="1016"/>
              <a:chOff x="0" y="0"/>
              <a:chExt cx="1110" cy="1096"/>
            </a:xfrm>
          </p:grpSpPr>
          <p:grpSp>
            <p:nvGrpSpPr>
              <p:cNvPr id="24" name="Group 15">
                <a:extLst>
                  <a:ext uri="{FF2B5EF4-FFF2-40B4-BE49-F238E27FC236}">
                    <a16:creationId xmlns:a16="http://schemas.microsoft.com/office/drawing/2014/main" xmlns="" id="{523F732B-B3BA-4C9C-89B7-6BD9D5E26D3D}"/>
                  </a:ext>
                </a:extLst>
              </p:cNvPr>
              <p:cNvGrpSpPr>
                <a:grpSpLocks/>
              </p:cNvGrpSpPr>
              <p:nvPr/>
            </p:nvGrpSpPr>
            <p:grpSpPr bwMode="auto">
              <a:xfrm>
                <a:off x="0" y="0"/>
                <a:ext cx="1110" cy="1096"/>
                <a:chOff x="0" y="0"/>
                <a:chExt cx="1110" cy="1096"/>
              </a:xfrm>
            </p:grpSpPr>
            <p:sp>
              <p:nvSpPr>
                <p:cNvPr id="28" name="Oval 19">
                  <a:extLst>
                    <a:ext uri="{FF2B5EF4-FFF2-40B4-BE49-F238E27FC236}">
                      <a16:creationId xmlns:a16="http://schemas.microsoft.com/office/drawing/2014/main" xmlns="" id="{C705486F-BC3D-47BC-8092-9E12A9DB74E2}"/>
                    </a:ext>
                  </a:extLst>
                </p:cNvPr>
                <p:cNvSpPr>
                  <a:spLocks noChangeArrowheads="1"/>
                </p:cNvSpPr>
                <p:nvPr/>
              </p:nvSpPr>
              <p:spPr bwMode="auto">
                <a:xfrm>
                  <a:off x="0" y="0"/>
                  <a:ext cx="1110" cy="1096"/>
                </a:xfrm>
                <a:prstGeom prst="ellipse">
                  <a:avLst/>
                </a:prstGeom>
                <a:solidFill>
                  <a:srgbClr val="C0504D">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sp>
              <p:nvSpPr>
                <p:cNvPr id="29" name="Oval 20">
                  <a:extLst>
                    <a:ext uri="{FF2B5EF4-FFF2-40B4-BE49-F238E27FC236}">
                      <a16:creationId xmlns:a16="http://schemas.microsoft.com/office/drawing/2014/main" xmlns="" id="{F422CD7C-46D6-401E-9A99-D8316C232D2C}"/>
                    </a:ext>
                  </a:extLst>
                </p:cNvPr>
                <p:cNvSpPr>
                  <a:spLocks noChangeArrowheads="1"/>
                </p:cNvSpPr>
                <p:nvPr/>
              </p:nvSpPr>
              <p:spPr bwMode="auto">
                <a:xfrm>
                  <a:off x="25" y="25"/>
                  <a:ext cx="1062" cy="1048"/>
                </a:xfrm>
                <a:prstGeom prst="ellipse">
                  <a:avLst/>
                </a:prstGeom>
                <a:solidFill>
                  <a:srgbClr val="C0504D">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grpSp>
          <p:grpSp>
            <p:nvGrpSpPr>
              <p:cNvPr id="25" name="Group 18">
                <a:extLst>
                  <a:ext uri="{FF2B5EF4-FFF2-40B4-BE49-F238E27FC236}">
                    <a16:creationId xmlns:a16="http://schemas.microsoft.com/office/drawing/2014/main" xmlns="" id="{148DBF74-9517-4D62-8380-B08BF7DA4ABF}"/>
                  </a:ext>
                </a:extLst>
              </p:cNvPr>
              <p:cNvGrpSpPr>
                <a:grpSpLocks/>
              </p:cNvGrpSpPr>
              <p:nvPr/>
            </p:nvGrpSpPr>
            <p:grpSpPr bwMode="auto">
              <a:xfrm>
                <a:off x="49" y="48"/>
                <a:ext cx="1026" cy="1014"/>
                <a:chOff x="0" y="0"/>
                <a:chExt cx="1110" cy="1096"/>
              </a:xfrm>
            </p:grpSpPr>
            <p:sp>
              <p:nvSpPr>
                <p:cNvPr id="26" name="Oval 22">
                  <a:extLst>
                    <a:ext uri="{FF2B5EF4-FFF2-40B4-BE49-F238E27FC236}">
                      <a16:creationId xmlns:a16="http://schemas.microsoft.com/office/drawing/2014/main" xmlns="" id="{EF84CB8A-749F-408C-B5D2-8123356B2248}"/>
                    </a:ext>
                  </a:extLst>
                </p:cNvPr>
                <p:cNvSpPr>
                  <a:spLocks noChangeArrowheads="1"/>
                </p:cNvSpPr>
                <p:nvPr/>
              </p:nvSpPr>
              <p:spPr bwMode="auto">
                <a:xfrm>
                  <a:off x="0" y="0"/>
                  <a:ext cx="1110" cy="1096"/>
                </a:xfrm>
                <a:prstGeom prst="ellipse">
                  <a:avLst/>
                </a:prstGeom>
                <a:solidFill>
                  <a:srgbClr val="C0504D">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sp>
              <p:nvSpPr>
                <p:cNvPr id="27" name="Oval 23">
                  <a:extLst>
                    <a:ext uri="{FF2B5EF4-FFF2-40B4-BE49-F238E27FC236}">
                      <a16:creationId xmlns:a16="http://schemas.microsoft.com/office/drawing/2014/main" xmlns="" id="{F9CC7C46-9CCD-4D63-AD05-F39299841F83}"/>
                    </a:ext>
                  </a:extLst>
                </p:cNvPr>
                <p:cNvSpPr>
                  <a:spLocks noChangeArrowheads="1"/>
                </p:cNvSpPr>
                <p:nvPr/>
              </p:nvSpPr>
              <p:spPr bwMode="auto">
                <a:xfrm>
                  <a:off x="25" y="25"/>
                  <a:ext cx="1062" cy="1048"/>
                </a:xfrm>
                <a:prstGeom prst="ellipse">
                  <a:avLst/>
                </a:prstGeom>
                <a:solidFill>
                  <a:srgbClr val="0068ED">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grpSp>
        </p:grpSp>
        <p:grpSp>
          <p:nvGrpSpPr>
            <p:cNvPr id="20" name="Group 32">
              <a:extLst>
                <a:ext uri="{FF2B5EF4-FFF2-40B4-BE49-F238E27FC236}">
                  <a16:creationId xmlns:a16="http://schemas.microsoft.com/office/drawing/2014/main" xmlns="" id="{2EF2648F-5561-4789-839A-14F1260F8ADA}"/>
                </a:ext>
              </a:extLst>
            </p:cNvPr>
            <p:cNvGrpSpPr>
              <a:grpSpLocks/>
            </p:cNvGrpSpPr>
            <p:nvPr/>
          </p:nvGrpSpPr>
          <p:grpSpPr bwMode="auto">
            <a:xfrm>
              <a:off x="1537" y="2411"/>
              <a:ext cx="924" cy="912"/>
              <a:chOff x="0" y="0"/>
              <a:chExt cx="751" cy="741"/>
            </a:xfrm>
          </p:grpSpPr>
          <p:sp>
            <p:nvSpPr>
              <p:cNvPr id="22" name="Oval 36">
                <a:extLst>
                  <a:ext uri="{FF2B5EF4-FFF2-40B4-BE49-F238E27FC236}">
                    <a16:creationId xmlns:a16="http://schemas.microsoft.com/office/drawing/2014/main" xmlns="" id="{AA51B25F-D2AB-4007-84A9-ABE9752EA17D}"/>
                  </a:ext>
                </a:extLst>
              </p:cNvPr>
              <p:cNvSpPr>
                <a:spLocks noChangeArrowheads="1"/>
              </p:cNvSpPr>
              <p:nvPr/>
            </p:nvSpPr>
            <p:spPr bwMode="auto">
              <a:xfrm>
                <a:off x="20" y="32"/>
                <a:ext cx="716" cy="709"/>
              </a:xfrm>
              <a:prstGeom prst="ellipse">
                <a:avLst/>
              </a:prstGeom>
              <a:solidFill>
                <a:srgbClr val="054487"/>
              </a:solidFill>
              <a:ln w="38100">
                <a:solidFill>
                  <a:srgbClr val="F8F8F8">
                    <a:alpha val="75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pic>
            <p:nvPicPr>
              <p:cNvPr id="23" name="Picture 37" descr="cir_lighteffect0">
                <a:extLst>
                  <a:ext uri="{FF2B5EF4-FFF2-40B4-BE49-F238E27FC236}">
                    <a16:creationId xmlns:a16="http://schemas.microsoft.com/office/drawing/2014/main" xmlns="" id="{4E226D71-336C-452E-8171-7782401D4546}"/>
                  </a:ext>
                </a:extLst>
              </p:cNvPr>
              <p:cNvPicPr>
                <a:picLocks noChangeAspect="1" noChangeArrowheads="1"/>
              </p:cNvPicPr>
              <p:nvPr/>
            </p:nvPicPr>
            <p:blipFill>
              <a:blip r:embed="rId2" cstate="print">
                <a:lum bright="18000" contrast="-12000"/>
              </a:blip>
              <a:srcRect/>
              <a:stretch>
                <a:fillRect/>
              </a:stretch>
            </p:blipFill>
            <p:spPr bwMode="auto">
              <a:xfrm>
                <a:off x="0" y="0"/>
                <a:ext cx="751" cy="644"/>
              </a:xfrm>
              <a:prstGeom prst="rect">
                <a:avLst/>
              </a:prstGeom>
              <a:noFill/>
              <a:ln w="9525">
                <a:noFill/>
                <a:miter lim="800000"/>
                <a:headEnd/>
                <a:tailEnd/>
              </a:ln>
              <a:effectLst/>
            </p:spPr>
          </p:pic>
        </p:grpSp>
        <p:sp>
          <p:nvSpPr>
            <p:cNvPr id="21" name="Rectangle 38">
              <a:extLst>
                <a:ext uri="{FF2B5EF4-FFF2-40B4-BE49-F238E27FC236}">
                  <a16:creationId xmlns:a16="http://schemas.microsoft.com/office/drawing/2014/main" xmlns="" id="{5E8E8F6E-6D5D-4DB8-ABE2-17339126F6B8}"/>
                </a:ext>
              </a:extLst>
            </p:cNvPr>
            <p:cNvSpPr>
              <a:spLocks noChangeArrowheads="1"/>
            </p:cNvSpPr>
            <p:nvPr/>
          </p:nvSpPr>
          <p:spPr bwMode="auto">
            <a:xfrm>
              <a:off x="1509" y="2731"/>
              <a:ext cx="914" cy="298"/>
            </a:xfrm>
            <a:prstGeom prst="rect">
              <a:avLst/>
            </a:prstGeom>
            <a:noFill/>
            <a:ln w="9525">
              <a:noFill/>
              <a:miter lim="800000"/>
              <a:headEnd/>
              <a:tailEnd/>
            </a:ln>
            <a:effectLst/>
          </p:spPr>
          <p:txBody>
            <a:bodyPr>
              <a:spAutoFit/>
            </a:bodyPr>
            <a:lstStyle/>
            <a:p>
              <a:pPr lvl="0" algn="ctr">
                <a:defRPr/>
              </a:pPr>
              <a:r>
                <a:rPr lang="zh-CN" altLang="zh-CN" b="1" kern="0" dirty="0">
                  <a:solidFill>
                    <a:srgbClr val="FFFFFF"/>
                  </a:solidFill>
                  <a:latin typeface="微软雅黑" pitchFamily="34" charset="-122"/>
                  <a:ea typeface="微软雅黑" pitchFamily="34" charset="-122"/>
                </a:rPr>
                <a:t>细</a:t>
              </a:r>
              <a:endParaRPr lang="zh-CN" altLang="en-US" b="1" kern="0" dirty="0">
                <a:solidFill>
                  <a:srgbClr val="FFFFFF"/>
                </a:solidFill>
                <a:latin typeface="微软雅黑" pitchFamily="34" charset="-122"/>
                <a:ea typeface="微软雅黑" pitchFamily="34" charset="-122"/>
              </a:endParaRPr>
            </a:p>
          </p:txBody>
        </p:sp>
      </p:grpSp>
      <p:grpSp>
        <p:nvGrpSpPr>
          <p:cNvPr id="30" name="Group 48">
            <a:extLst>
              <a:ext uri="{FF2B5EF4-FFF2-40B4-BE49-F238E27FC236}">
                <a16:creationId xmlns:a16="http://schemas.microsoft.com/office/drawing/2014/main" xmlns="" id="{360E4690-7458-4DAC-8588-F906145FA868}"/>
              </a:ext>
            </a:extLst>
          </p:cNvPr>
          <p:cNvGrpSpPr>
            <a:grpSpLocks/>
          </p:cNvGrpSpPr>
          <p:nvPr/>
        </p:nvGrpSpPr>
        <p:grpSpPr bwMode="auto">
          <a:xfrm>
            <a:off x="5152613" y="2224024"/>
            <a:ext cx="1284782" cy="1258490"/>
            <a:chOff x="3212" y="2372"/>
            <a:chExt cx="1028" cy="1016"/>
          </a:xfrm>
        </p:grpSpPr>
        <p:grpSp>
          <p:nvGrpSpPr>
            <p:cNvPr id="31" name="Group 21">
              <a:extLst>
                <a:ext uri="{FF2B5EF4-FFF2-40B4-BE49-F238E27FC236}">
                  <a16:creationId xmlns:a16="http://schemas.microsoft.com/office/drawing/2014/main" xmlns="" id="{E0C497A0-9FD9-4A25-A99C-63269C23721F}"/>
                </a:ext>
              </a:extLst>
            </p:cNvPr>
            <p:cNvGrpSpPr>
              <a:grpSpLocks/>
            </p:cNvGrpSpPr>
            <p:nvPr/>
          </p:nvGrpSpPr>
          <p:grpSpPr bwMode="auto">
            <a:xfrm>
              <a:off x="3212" y="2372"/>
              <a:ext cx="1028" cy="1016"/>
              <a:chOff x="0" y="0"/>
              <a:chExt cx="1110" cy="1096"/>
            </a:xfrm>
          </p:grpSpPr>
          <p:grpSp>
            <p:nvGrpSpPr>
              <p:cNvPr id="39" name="Group 22">
                <a:extLst>
                  <a:ext uri="{FF2B5EF4-FFF2-40B4-BE49-F238E27FC236}">
                    <a16:creationId xmlns:a16="http://schemas.microsoft.com/office/drawing/2014/main" xmlns="" id="{99335582-BD44-46B0-9419-9E8158B220BB}"/>
                  </a:ext>
                </a:extLst>
              </p:cNvPr>
              <p:cNvGrpSpPr>
                <a:grpSpLocks/>
              </p:cNvGrpSpPr>
              <p:nvPr/>
            </p:nvGrpSpPr>
            <p:grpSpPr bwMode="auto">
              <a:xfrm>
                <a:off x="0" y="0"/>
                <a:ext cx="1110" cy="1096"/>
                <a:chOff x="0" y="0"/>
                <a:chExt cx="1110" cy="1096"/>
              </a:xfrm>
            </p:grpSpPr>
            <p:sp>
              <p:nvSpPr>
                <p:cNvPr id="43" name="Oval 26">
                  <a:extLst>
                    <a:ext uri="{FF2B5EF4-FFF2-40B4-BE49-F238E27FC236}">
                      <a16:creationId xmlns:a16="http://schemas.microsoft.com/office/drawing/2014/main" xmlns="" id="{E06F8C40-F7AB-460C-B9A9-CCD8D2419AD4}"/>
                    </a:ext>
                  </a:extLst>
                </p:cNvPr>
                <p:cNvSpPr>
                  <a:spLocks noChangeArrowheads="1"/>
                </p:cNvSpPr>
                <p:nvPr/>
              </p:nvSpPr>
              <p:spPr bwMode="auto">
                <a:xfrm>
                  <a:off x="0" y="0"/>
                  <a:ext cx="1110" cy="1096"/>
                </a:xfrm>
                <a:prstGeom prst="ellipse">
                  <a:avLst/>
                </a:prstGeom>
                <a:solidFill>
                  <a:srgbClr val="0000FF">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sp>
              <p:nvSpPr>
                <p:cNvPr id="44" name="Oval 27">
                  <a:extLst>
                    <a:ext uri="{FF2B5EF4-FFF2-40B4-BE49-F238E27FC236}">
                      <a16:creationId xmlns:a16="http://schemas.microsoft.com/office/drawing/2014/main" xmlns="" id="{B9E160C5-AAA5-4118-8B34-07A5E2B4221D}"/>
                    </a:ext>
                  </a:extLst>
                </p:cNvPr>
                <p:cNvSpPr>
                  <a:spLocks noChangeArrowheads="1"/>
                </p:cNvSpPr>
                <p:nvPr/>
              </p:nvSpPr>
              <p:spPr bwMode="auto">
                <a:xfrm>
                  <a:off x="25" y="25"/>
                  <a:ext cx="1062" cy="1048"/>
                </a:xfrm>
                <a:prstGeom prst="ellipse">
                  <a:avLst/>
                </a:prstGeom>
                <a:solidFill>
                  <a:srgbClr val="817E00">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grpSp>
          <p:grpSp>
            <p:nvGrpSpPr>
              <p:cNvPr id="40" name="Group 25">
                <a:extLst>
                  <a:ext uri="{FF2B5EF4-FFF2-40B4-BE49-F238E27FC236}">
                    <a16:creationId xmlns:a16="http://schemas.microsoft.com/office/drawing/2014/main" xmlns="" id="{6E8390A5-60D1-441C-BF46-6CDDFABA6A0E}"/>
                  </a:ext>
                </a:extLst>
              </p:cNvPr>
              <p:cNvGrpSpPr>
                <a:grpSpLocks/>
              </p:cNvGrpSpPr>
              <p:nvPr/>
            </p:nvGrpSpPr>
            <p:grpSpPr bwMode="auto">
              <a:xfrm>
                <a:off x="49" y="48"/>
                <a:ext cx="1026" cy="1014"/>
                <a:chOff x="0" y="0"/>
                <a:chExt cx="1110" cy="1096"/>
              </a:xfrm>
            </p:grpSpPr>
            <p:sp>
              <p:nvSpPr>
                <p:cNvPr id="41" name="Oval 29">
                  <a:extLst>
                    <a:ext uri="{FF2B5EF4-FFF2-40B4-BE49-F238E27FC236}">
                      <a16:creationId xmlns:a16="http://schemas.microsoft.com/office/drawing/2014/main" xmlns="" id="{9FBBCEFE-99A9-46A4-A707-DDF129914C27}"/>
                    </a:ext>
                  </a:extLst>
                </p:cNvPr>
                <p:cNvSpPr>
                  <a:spLocks noChangeArrowheads="1"/>
                </p:cNvSpPr>
                <p:nvPr/>
              </p:nvSpPr>
              <p:spPr bwMode="auto">
                <a:xfrm>
                  <a:off x="0" y="0"/>
                  <a:ext cx="1110" cy="1096"/>
                </a:xfrm>
                <a:prstGeom prst="ellipse">
                  <a:avLst/>
                </a:prstGeom>
                <a:solidFill>
                  <a:srgbClr val="817E00">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sp>
              <p:nvSpPr>
                <p:cNvPr id="42" name="Oval 30">
                  <a:extLst>
                    <a:ext uri="{FF2B5EF4-FFF2-40B4-BE49-F238E27FC236}">
                      <a16:creationId xmlns:a16="http://schemas.microsoft.com/office/drawing/2014/main" xmlns="" id="{2FA1AFC1-1F41-41B8-8919-71C511E83FB2}"/>
                    </a:ext>
                  </a:extLst>
                </p:cNvPr>
                <p:cNvSpPr>
                  <a:spLocks noChangeArrowheads="1"/>
                </p:cNvSpPr>
                <p:nvPr/>
              </p:nvSpPr>
              <p:spPr bwMode="auto">
                <a:xfrm>
                  <a:off x="25" y="25"/>
                  <a:ext cx="1062" cy="1048"/>
                </a:xfrm>
                <a:prstGeom prst="ellipse">
                  <a:avLst/>
                </a:prstGeom>
                <a:solidFill>
                  <a:srgbClr val="817E00">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grpSp>
        </p:grpSp>
        <p:grpSp>
          <p:nvGrpSpPr>
            <p:cNvPr id="32" name="Group 36">
              <a:extLst>
                <a:ext uri="{FF2B5EF4-FFF2-40B4-BE49-F238E27FC236}">
                  <a16:creationId xmlns:a16="http://schemas.microsoft.com/office/drawing/2014/main" xmlns="" id="{69396501-B031-4389-BF87-B4FF0AE96D0B}"/>
                </a:ext>
              </a:extLst>
            </p:cNvPr>
            <p:cNvGrpSpPr>
              <a:grpSpLocks/>
            </p:cNvGrpSpPr>
            <p:nvPr/>
          </p:nvGrpSpPr>
          <p:grpSpPr bwMode="auto">
            <a:xfrm>
              <a:off x="3276" y="2411"/>
              <a:ext cx="924" cy="912"/>
              <a:chOff x="0" y="0"/>
              <a:chExt cx="751" cy="741"/>
            </a:xfrm>
          </p:grpSpPr>
          <p:sp>
            <p:nvSpPr>
              <p:cNvPr id="37" name="Oval 40">
                <a:extLst>
                  <a:ext uri="{FF2B5EF4-FFF2-40B4-BE49-F238E27FC236}">
                    <a16:creationId xmlns:a16="http://schemas.microsoft.com/office/drawing/2014/main" xmlns="" id="{C9BFECAB-D975-4D43-94ED-E528D730BA20}"/>
                  </a:ext>
                </a:extLst>
              </p:cNvPr>
              <p:cNvSpPr>
                <a:spLocks noChangeArrowheads="1"/>
              </p:cNvSpPr>
              <p:nvPr/>
            </p:nvSpPr>
            <p:spPr bwMode="auto">
              <a:xfrm>
                <a:off x="20" y="32"/>
                <a:ext cx="716" cy="709"/>
              </a:xfrm>
              <a:prstGeom prst="ellipse">
                <a:avLst/>
              </a:prstGeom>
              <a:gradFill rotWithShape="1">
                <a:gsLst>
                  <a:gs pos="0">
                    <a:srgbClr val="0099CC"/>
                  </a:gs>
                  <a:gs pos="100000">
                    <a:srgbClr val="003141"/>
                  </a:gs>
                </a:gsLst>
                <a:lin ang="5400000" scaled="1"/>
              </a:gradFill>
              <a:ln w="38100">
                <a:solidFill>
                  <a:srgbClr val="F8F8F8">
                    <a:alpha val="75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pic>
            <p:nvPicPr>
              <p:cNvPr id="38" name="Picture 41" descr="cir_lighteffect0">
                <a:extLst>
                  <a:ext uri="{FF2B5EF4-FFF2-40B4-BE49-F238E27FC236}">
                    <a16:creationId xmlns:a16="http://schemas.microsoft.com/office/drawing/2014/main" xmlns="" id="{5F994029-0BEC-4659-A081-93316BD8A82E}"/>
                  </a:ext>
                </a:extLst>
              </p:cNvPr>
              <p:cNvPicPr>
                <a:picLocks noChangeAspect="1" noChangeArrowheads="1"/>
              </p:cNvPicPr>
              <p:nvPr/>
            </p:nvPicPr>
            <p:blipFill>
              <a:blip r:embed="rId2" cstate="print">
                <a:lum bright="18000" contrast="-12000"/>
              </a:blip>
              <a:srcRect/>
              <a:stretch>
                <a:fillRect/>
              </a:stretch>
            </p:blipFill>
            <p:spPr bwMode="auto">
              <a:xfrm>
                <a:off x="0" y="0"/>
                <a:ext cx="751" cy="644"/>
              </a:xfrm>
              <a:prstGeom prst="rect">
                <a:avLst/>
              </a:prstGeom>
              <a:noFill/>
              <a:ln w="9525">
                <a:noFill/>
                <a:miter lim="800000"/>
                <a:headEnd/>
                <a:tailEnd/>
              </a:ln>
              <a:effectLst/>
            </p:spPr>
          </p:pic>
        </p:grpSp>
        <p:grpSp>
          <p:nvGrpSpPr>
            <p:cNvPr id="33" name="Group 39">
              <a:extLst>
                <a:ext uri="{FF2B5EF4-FFF2-40B4-BE49-F238E27FC236}">
                  <a16:creationId xmlns:a16="http://schemas.microsoft.com/office/drawing/2014/main" xmlns="" id="{B78D1CB0-2BA2-4886-8A3C-5C2630561C45}"/>
                </a:ext>
              </a:extLst>
            </p:cNvPr>
            <p:cNvGrpSpPr>
              <a:grpSpLocks/>
            </p:cNvGrpSpPr>
            <p:nvPr/>
          </p:nvGrpSpPr>
          <p:grpSpPr bwMode="auto">
            <a:xfrm>
              <a:off x="3265" y="2411"/>
              <a:ext cx="924" cy="912"/>
              <a:chOff x="0" y="0"/>
              <a:chExt cx="751" cy="741"/>
            </a:xfrm>
          </p:grpSpPr>
          <p:sp>
            <p:nvSpPr>
              <p:cNvPr id="35" name="Oval 43">
                <a:extLst>
                  <a:ext uri="{FF2B5EF4-FFF2-40B4-BE49-F238E27FC236}">
                    <a16:creationId xmlns:a16="http://schemas.microsoft.com/office/drawing/2014/main" xmlns="" id="{34B690CD-AABD-4BAD-A1E0-0728C1C70230}"/>
                  </a:ext>
                </a:extLst>
              </p:cNvPr>
              <p:cNvSpPr>
                <a:spLocks noChangeArrowheads="1"/>
              </p:cNvSpPr>
              <p:nvPr/>
            </p:nvSpPr>
            <p:spPr bwMode="auto">
              <a:xfrm>
                <a:off x="20" y="32"/>
                <a:ext cx="716" cy="709"/>
              </a:xfrm>
              <a:prstGeom prst="ellipse">
                <a:avLst/>
              </a:prstGeom>
              <a:solidFill>
                <a:srgbClr val="054487"/>
              </a:solidFill>
              <a:ln w="38100">
                <a:solidFill>
                  <a:srgbClr val="F8F8F8">
                    <a:alpha val="75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pic>
            <p:nvPicPr>
              <p:cNvPr id="36" name="Picture 44" descr="cir_lighteffect0">
                <a:extLst>
                  <a:ext uri="{FF2B5EF4-FFF2-40B4-BE49-F238E27FC236}">
                    <a16:creationId xmlns:a16="http://schemas.microsoft.com/office/drawing/2014/main" xmlns="" id="{28FE950C-49BB-4948-BC24-20ABAA421DD8}"/>
                  </a:ext>
                </a:extLst>
              </p:cNvPr>
              <p:cNvPicPr>
                <a:picLocks noChangeAspect="1" noChangeArrowheads="1"/>
              </p:cNvPicPr>
              <p:nvPr/>
            </p:nvPicPr>
            <p:blipFill>
              <a:blip r:embed="rId2" cstate="print">
                <a:lum bright="18000" contrast="-12000"/>
              </a:blip>
              <a:srcRect/>
              <a:stretch>
                <a:fillRect/>
              </a:stretch>
            </p:blipFill>
            <p:spPr bwMode="auto">
              <a:xfrm>
                <a:off x="0" y="0"/>
                <a:ext cx="751" cy="644"/>
              </a:xfrm>
              <a:prstGeom prst="rect">
                <a:avLst/>
              </a:prstGeom>
              <a:noFill/>
              <a:ln w="9525">
                <a:noFill/>
                <a:miter lim="800000"/>
                <a:headEnd/>
                <a:tailEnd/>
              </a:ln>
              <a:effectLst/>
            </p:spPr>
          </p:pic>
        </p:grpSp>
        <p:sp>
          <p:nvSpPr>
            <p:cNvPr id="34" name="Rectangle 45">
              <a:extLst>
                <a:ext uri="{FF2B5EF4-FFF2-40B4-BE49-F238E27FC236}">
                  <a16:creationId xmlns:a16="http://schemas.microsoft.com/office/drawing/2014/main" xmlns="" id="{2188BFB7-13F8-45C5-9E06-553F27C12DC5}"/>
                </a:ext>
              </a:extLst>
            </p:cNvPr>
            <p:cNvSpPr>
              <a:spLocks noChangeArrowheads="1"/>
            </p:cNvSpPr>
            <p:nvPr/>
          </p:nvSpPr>
          <p:spPr bwMode="auto">
            <a:xfrm>
              <a:off x="3310" y="2737"/>
              <a:ext cx="914" cy="298"/>
            </a:xfrm>
            <a:prstGeom prst="rect">
              <a:avLst/>
            </a:prstGeom>
            <a:noFill/>
            <a:ln w="9525">
              <a:noFill/>
              <a:miter lim="800000"/>
              <a:headEnd/>
              <a:tailEnd/>
            </a:ln>
            <a:effectLst/>
          </p:spPr>
          <p:txBody>
            <a:bodyPr>
              <a:spAutoFit/>
            </a:bodyPr>
            <a:lstStyle/>
            <a:p>
              <a:pPr lvl="0" algn="ctr">
                <a:defRPr/>
              </a:pPr>
              <a:r>
                <a:rPr lang="zh-CN" altLang="zh-CN" b="1" kern="0" dirty="0">
                  <a:solidFill>
                    <a:srgbClr val="FFFFFF"/>
                  </a:solidFill>
                  <a:latin typeface="微软雅黑" pitchFamily="34" charset="-122"/>
                  <a:ea typeface="微软雅黑" pitchFamily="34" charset="-122"/>
                </a:rPr>
                <a:t>准</a:t>
              </a:r>
              <a:endParaRPr lang="zh-CN" altLang="en-US" b="1" kern="0" dirty="0">
                <a:solidFill>
                  <a:srgbClr val="FFFFFF"/>
                </a:solidFill>
                <a:latin typeface="微软雅黑" pitchFamily="34" charset="-122"/>
                <a:ea typeface="微软雅黑" pitchFamily="34" charset="-122"/>
              </a:endParaRPr>
            </a:p>
          </p:txBody>
        </p:sp>
      </p:grpSp>
      <p:sp>
        <p:nvSpPr>
          <p:cNvPr id="46" name="Text Box 7">
            <a:extLst>
              <a:ext uri="{FF2B5EF4-FFF2-40B4-BE49-F238E27FC236}">
                <a16:creationId xmlns:a16="http://schemas.microsoft.com/office/drawing/2014/main" xmlns="" id="{DC27F55C-595E-4C8A-824B-E1A231F6EF15}"/>
              </a:ext>
            </a:extLst>
          </p:cNvPr>
          <p:cNvSpPr txBox="1">
            <a:spLocks noChangeArrowheads="1"/>
          </p:cNvSpPr>
          <p:nvPr/>
        </p:nvSpPr>
        <p:spPr bwMode="auto">
          <a:xfrm>
            <a:off x="6417201" y="2578399"/>
            <a:ext cx="1609726" cy="369332"/>
          </a:xfrm>
          <a:prstGeom prst="rect">
            <a:avLst/>
          </a:prstGeom>
          <a:noFill/>
          <a:ln w="9525">
            <a:noFill/>
            <a:miter lim="800000"/>
            <a:headEnd/>
            <a:tailEnd/>
          </a:ln>
          <a:effectLst/>
        </p:spPr>
        <p:txBody>
          <a:bodyPr wrap="square">
            <a:spAutoFit/>
          </a:bodyPr>
          <a:lstStyle/>
          <a:p>
            <a:pPr lvl="0">
              <a:defRPr/>
            </a:pPr>
            <a:r>
              <a:rPr lang="zh-CN" altLang="zh-CN" b="1" dirty="0"/>
              <a:t>精准，准时</a:t>
            </a:r>
            <a:endParaRPr lang="zh-CN" altLang="en-US" b="1" dirty="0"/>
          </a:p>
        </p:txBody>
      </p:sp>
      <p:sp>
        <p:nvSpPr>
          <p:cNvPr id="47" name="Text Box 7">
            <a:extLst>
              <a:ext uri="{FF2B5EF4-FFF2-40B4-BE49-F238E27FC236}">
                <a16:creationId xmlns:a16="http://schemas.microsoft.com/office/drawing/2014/main" xmlns="" id="{E2867A21-C1CD-460B-9E27-A03D3E7690FC}"/>
              </a:ext>
            </a:extLst>
          </p:cNvPr>
          <p:cNvSpPr txBox="1">
            <a:spLocks noChangeArrowheads="1"/>
          </p:cNvSpPr>
          <p:nvPr/>
        </p:nvSpPr>
        <p:spPr bwMode="auto">
          <a:xfrm>
            <a:off x="754073" y="2708344"/>
            <a:ext cx="1609726" cy="646331"/>
          </a:xfrm>
          <a:prstGeom prst="rect">
            <a:avLst/>
          </a:prstGeom>
          <a:noFill/>
          <a:ln w="9525">
            <a:noFill/>
            <a:miter lim="800000"/>
            <a:headEnd/>
            <a:tailEnd/>
          </a:ln>
          <a:effectLst/>
        </p:spPr>
        <p:txBody>
          <a:bodyPr wrap="square">
            <a:spAutoFit/>
          </a:bodyPr>
          <a:lstStyle/>
          <a:p>
            <a:r>
              <a:rPr lang="zh-CN" altLang="zh-CN" b="1" dirty="0"/>
              <a:t>把工作</a:t>
            </a:r>
            <a:r>
              <a:rPr lang="zh-CN" altLang="en-US" b="1" dirty="0"/>
              <a:t>做</a:t>
            </a:r>
            <a:r>
              <a:rPr lang="zh-CN" altLang="zh-CN" b="1" dirty="0"/>
              <a:t>细</a:t>
            </a:r>
            <a:r>
              <a:rPr lang="en-US" altLang="zh-CN" b="1" dirty="0"/>
              <a:t> </a:t>
            </a:r>
          </a:p>
          <a:p>
            <a:r>
              <a:rPr lang="zh-CN" altLang="zh-CN" b="1" dirty="0"/>
              <a:t>把管理做细</a:t>
            </a:r>
          </a:p>
        </p:txBody>
      </p:sp>
      <p:grpSp>
        <p:nvGrpSpPr>
          <p:cNvPr id="48" name="Group 46">
            <a:extLst>
              <a:ext uri="{FF2B5EF4-FFF2-40B4-BE49-F238E27FC236}">
                <a16:creationId xmlns:a16="http://schemas.microsoft.com/office/drawing/2014/main" xmlns="" id="{4E09529A-8430-449D-81A4-5F06D8547E49}"/>
              </a:ext>
            </a:extLst>
          </p:cNvPr>
          <p:cNvGrpSpPr>
            <a:grpSpLocks/>
          </p:cNvGrpSpPr>
          <p:nvPr/>
        </p:nvGrpSpPr>
        <p:grpSpPr bwMode="auto">
          <a:xfrm>
            <a:off x="3831367" y="3631783"/>
            <a:ext cx="1284782" cy="1258490"/>
            <a:chOff x="2380" y="858"/>
            <a:chExt cx="1028" cy="1016"/>
          </a:xfrm>
        </p:grpSpPr>
        <p:grpSp>
          <p:nvGrpSpPr>
            <p:cNvPr id="49" name="Group 7">
              <a:extLst>
                <a:ext uri="{FF2B5EF4-FFF2-40B4-BE49-F238E27FC236}">
                  <a16:creationId xmlns:a16="http://schemas.microsoft.com/office/drawing/2014/main" xmlns="" id="{603846B8-0EC9-455B-BA64-94086ECE2C6D}"/>
                </a:ext>
              </a:extLst>
            </p:cNvPr>
            <p:cNvGrpSpPr>
              <a:grpSpLocks/>
            </p:cNvGrpSpPr>
            <p:nvPr/>
          </p:nvGrpSpPr>
          <p:grpSpPr bwMode="auto">
            <a:xfrm>
              <a:off x="2380" y="858"/>
              <a:ext cx="1028" cy="1016"/>
              <a:chOff x="0" y="0"/>
              <a:chExt cx="1110" cy="1096"/>
            </a:xfrm>
          </p:grpSpPr>
          <p:grpSp>
            <p:nvGrpSpPr>
              <p:cNvPr id="54" name="Group 8">
                <a:extLst>
                  <a:ext uri="{FF2B5EF4-FFF2-40B4-BE49-F238E27FC236}">
                    <a16:creationId xmlns:a16="http://schemas.microsoft.com/office/drawing/2014/main" xmlns="" id="{5DE495EA-7B0C-4062-A744-C9F803A18F19}"/>
                  </a:ext>
                </a:extLst>
              </p:cNvPr>
              <p:cNvGrpSpPr>
                <a:grpSpLocks/>
              </p:cNvGrpSpPr>
              <p:nvPr/>
            </p:nvGrpSpPr>
            <p:grpSpPr bwMode="auto">
              <a:xfrm>
                <a:off x="0" y="0"/>
                <a:ext cx="1110" cy="1096"/>
                <a:chOff x="0" y="0"/>
                <a:chExt cx="1110" cy="1096"/>
              </a:xfrm>
            </p:grpSpPr>
            <p:sp>
              <p:nvSpPr>
                <p:cNvPr id="58" name="Oval 12">
                  <a:extLst>
                    <a:ext uri="{FF2B5EF4-FFF2-40B4-BE49-F238E27FC236}">
                      <a16:creationId xmlns:a16="http://schemas.microsoft.com/office/drawing/2014/main" xmlns="" id="{38A5CBB7-8562-40C4-8B6D-143B677B25A8}"/>
                    </a:ext>
                  </a:extLst>
                </p:cNvPr>
                <p:cNvSpPr>
                  <a:spLocks noChangeArrowheads="1"/>
                </p:cNvSpPr>
                <p:nvPr/>
              </p:nvSpPr>
              <p:spPr bwMode="auto">
                <a:xfrm>
                  <a:off x="0" y="0"/>
                  <a:ext cx="1110" cy="1096"/>
                </a:xfrm>
                <a:prstGeom prst="ellipse">
                  <a:avLst/>
                </a:prstGeom>
                <a:solidFill>
                  <a:srgbClr val="3333CC">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sp>
              <p:nvSpPr>
                <p:cNvPr id="59" name="Oval 13">
                  <a:extLst>
                    <a:ext uri="{FF2B5EF4-FFF2-40B4-BE49-F238E27FC236}">
                      <a16:creationId xmlns:a16="http://schemas.microsoft.com/office/drawing/2014/main" xmlns="" id="{602B2E89-F5F4-4DF3-A34B-217508274836}"/>
                    </a:ext>
                  </a:extLst>
                </p:cNvPr>
                <p:cNvSpPr>
                  <a:spLocks noChangeArrowheads="1"/>
                </p:cNvSpPr>
                <p:nvPr/>
              </p:nvSpPr>
              <p:spPr bwMode="auto">
                <a:xfrm>
                  <a:off x="25" y="25"/>
                  <a:ext cx="1062" cy="1048"/>
                </a:xfrm>
                <a:prstGeom prst="ellipse">
                  <a:avLst/>
                </a:prstGeom>
                <a:solidFill>
                  <a:srgbClr val="4F81BD">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grpSp>
          <p:grpSp>
            <p:nvGrpSpPr>
              <p:cNvPr id="55" name="Group 11">
                <a:extLst>
                  <a:ext uri="{FF2B5EF4-FFF2-40B4-BE49-F238E27FC236}">
                    <a16:creationId xmlns:a16="http://schemas.microsoft.com/office/drawing/2014/main" xmlns="" id="{E47ED087-B261-4948-8AFD-52EDAE1A35E5}"/>
                  </a:ext>
                </a:extLst>
              </p:cNvPr>
              <p:cNvGrpSpPr>
                <a:grpSpLocks/>
              </p:cNvGrpSpPr>
              <p:nvPr/>
            </p:nvGrpSpPr>
            <p:grpSpPr bwMode="auto">
              <a:xfrm>
                <a:off x="49" y="48"/>
                <a:ext cx="1026" cy="1014"/>
                <a:chOff x="0" y="0"/>
                <a:chExt cx="1110" cy="1096"/>
              </a:xfrm>
            </p:grpSpPr>
            <p:sp>
              <p:nvSpPr>
                <p:cNvPr id="56" name="Oval 15">
                  <a:extLst>
                    <a:ext uri="{FF2B5EF4-FFF2-40B4-BE49-F238E27FC236}">
                      <a16:creationId xmlns:a16="http://schemas.microsoft.com/office/drawing/2014/main" xmlns="" id="{848393FB-9878-4554-A6B9-62E8995EBC2B}"/>
                    </a:ext>
                  </a:extLst>
                </p:cNvPr>
                <p:cNvSpPr>
                  <a:spLocks noChangeArrowheads="1"/>
                </p:cNvSpPr>
                <p:nvPr/>
              </p:nvSpPr>
              <p:spPr bwMode="auto">
                <a:xfrm>
                  <a:off x="0" y="0"/>
                  <a:ext cx="1110" cy="1096"/>
                </a:xfrm>
                <a:prstGeom prst="ellipse">
                  <a:avLst/>
                </a:prstGeom>
                <a:solidFill>
                  <a:srgbClr val="4F81BD">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sp>
              <p:nvSpPr>
                <p:cNvPr id="57" name="Oval 16">
                  <a:extLst>
                    <a:ext uri="{FF2B5EF4-FFF2-40B4-BE49-F238E27FC236}">
                      <a16:creationId xmlns:a16="http://schemas.microsoft.com/office/drawing/2014/main" xmlns="" id="{5739CCD8-1D6A-48EB-BD75-03972AF72AB9}"/>
                    </a:ext>
                  </a:extLst>
                </p:cNvPr>
                <p:cNvSpPr>
                  <a:spLocks noChangeArrowheads="1"/>
                </p:cNvSpPr>
                <p:nvPr/>
              </p:nvSpPr>
              <p:spPr bwMode="auto">
                <a:xfrm>
                  <a:off x="25" y="25"/>
                  <a:ext cx="1062" cy="1048"/>
                </a:xfrm>
                <a:prstGeom prst="ellipse">
                  <a:avLst/>
                </a:prstGeom>
                <a:solidFill>
                  <a:srgbClr val="3333CC">
                    <a:alpha val="9999"/>
                  </a:srgbClr>
                </a:solidFill>
                <a:ln w="9525">
                  <a:no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grpSp>
        </p:grpSp>
        <p:grpSp>
          <p:nvGrpSpPr>
            <p:cNvPr id="50" name="Group 28">
              <a:extLst>
                <a:ext uri="{FF2B5EF4-FFF2-40B4-BE49-F238E27FC236}">
                  <a16:creationId xmlns:a16="http://schemas.microsoft.com/office/drawing/2014/main" xmlns="" id="{1373B8D8-7D48-44AE-B92C-414C8C6824A0}"/>
                </a:ext>
              </a:extLst>
            </p:cNvPr>
            <p:cNvGrpSpPr>
              <a:grpSpLocks/>
            </p:cNvGrpSpPr>
            <p:nvPr/>
          </p:nvGrpSpPr>
          <p:grpSpPr bwMode="auto">
            <a:xfrm>
              <a:off x="2427" y="890"/>
              <a:ext cx="924" cy="912"/>
              <a:chOff x="0" y="0"/>
              <a:chExt cx="751" cy="742"/>
            </a:xfrm>
          </p:grpSpPr>
          <p:sp>
            <p:nvSpPr>
              <p:cNvPr id="52" name="Oval 32">
                <a:extLst>
                  <a:ext uri="{FF2B5EF4-FFF2-40B4-BE49-F238E27FC236}">
                    <a16:creationId xmlns:a16="http://schemas.microsoft.com/office/drawing/2014/main" xmlns="" id="{7443D2A6-E960-47C1-9AC4-8BC51B636657}"/>
                  </a:ext>
                </a:extLst>
              </p:cNvPr>
              <p:cNvSpPr>
                <a:spLocks noChangeArrowheads="1"/>
              </p:cNvSpPr>
              <p:nvPr/>
            </p:nvSpPr>
            <p:spPr bwMode="auto">
              <a:xfrm>
                <a:off x="20" y="32"/>
                <a:ext cx="716" cy="710"/>
              </a:xfrm>
              <a:prstGeom prst="ellipse">
                <a:avLst/>
              </a:prstGeom>
              <a:solidFill>
                <a:srgbClr val="054487"/>
              </a:solidFill>
              <a:ln w="38100">
                <a:solidFill>
                  <a:srgbClr val="F8F8F8">
                    <a:alpha val="75000"/>
                  </a:srgbClr>
                </a:solidFill>
                <a:round/>
                <a:headEnd/>
                <a:tailEnd/>
              </a:ln>
              <a:effec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a:ln>
                    <a:noFill/>
                  </a:ln>
                  <a:solidFill>
                    <a:srgbClr val="FFFFFF"/>
                  </a:solidFill>
                  <a:effectLst/>
                  <a:uLnTx/>
                  <a:uFillTx/>
                </a:endParaRPr>
              </a:p>
            </p:txBody>
          </p:sp>
          <p:pic>
            <p:nvPicPr>
              <p:cNvPr id="53" name="Picture 33" descr="cir_lighteffect0">
                <a:extLst>
                  <a:ext uri="{FF2B5EF4-FFF2-40B4-BE49-F238E27FC236}">
                    <a16:creationId xmlns:a16="http://schemas.microsoft.com/office/drawing/2014/main" xmlns="" id="{ED8011E2-6310-4A9D-9B6D-E85FEF4EB985}"/>
                  </a:ext>
                </a:extLst>
              </p:cNvPr>
              <p:cNvPicPr>
                <a:picLocks noChangeAspect="1" noChangeArrowheads="1"/>
              </p:cNvPicPr>
              <p:nvPr/>
            </p:nvPicPr>
            <p:blipFill>
              <a:blip r:embed="rId2" cstate="print">
                <a:lum bright="18000" contrast="-12000"/>
              </a:blip>
              <a:srcRect/>
              <a:stretch>
                <a:fillRect/>
              </a:stretch>
            </p:blipFill>
            <p:spPr bwMode="auto">
              <a:xfrm>
                <a:off x="0" y="0"/>
                <a:ext cx="751" cy="645"/>
              </a:xfrm>
              <a:prstGeom prst="rect">
                <a:avLst/>
              </a:prstGeom>
              <a:noFill/>
              <a:ln w="9525">
                <a:noFill/>
                <a:miter lim="800000"/>
                <a:headEnd/>
                <a:tailEnd/>
              </a:ln>
              <a:effectLst/>
            </p:spPr>
          </p:pic>
        </p:grpSp>
        <p:sp>
          <p:nvSpPr>
            <p:cNvPr id="51" name="Rectangle 34">
              <a:extLst>
                <a:ext uri="{FF2B5EF4-FFF2-40B4-BE49-F238E27FC236}">
                  <a16:creationId xmlns:a16="http://schemas.microsoft.com/office/drawing/2014/main" xmlns="" id="{6ABD80D7-1E95-46D5-AF15-7B4955960195}"/>
                </a:ext>
              </a:extLst>
            </p:cNvPr>
            <p:cNvSpPr>
              <a:spLocks noChangeArrowheads="1"/>
            </p:cNvSpPr>
            <p:nvPr/>
          </p:nvSpPr>
          <p:spPr bwMode="auto">
            <a:xfrm>
              <a:off x="2412" y="1223"/>
              <a:ext cx="914" cy="298"/>
            </a:xfrm>
            <a:prstGeom prst="rect">
              <a:avLst/>
            </a:prstGeom>
            <a:noFill/>
            <a:ln w="9525">
              <a:noFill/>
              <a:miter lim="800000"/>
              <a:headEnd/>
              <a:tailEnd/>
            </a:ln>
            <a:effectLst/>
          </p:spPr>
          <p:txBody>
            <a:bodyPr>
              <a:spAutoFit/>
            </a:bodyPr>
            <a:lstStyle/>
            <a:p>
              <a:pPr algn="ctr">
                <a:defRPr/>
              </a:pPr>
              <a:r>
                <a:rPr lang="zh-CN" altLang="zh-CN" b="1" kern="0" dirty="0">
                  <a:solidFill>
                    <a:srgbClr val="FFFFFF"/>
                  </a:solidFill>
                  <a:latin typeface="微软雅黑" pitchFamily="34" charset="-122"/>
                  <a:ea typeface="微软雅黑" pitchFamily="34" charset="-122"/>
                </a:rPr>
                <a:t>严</a:t>
              </a:r>
              <a:endParaRPr lang="zh-CN" altLang="en-US" b="1" kern="0" dirty="0">
                <a:solidFill>
                  <a:srgbClr val="FFFFFF"/>
                </a:solidFill>
                <a:latin typeface="微软雅黑" pitchFamily="34" charset="-122"/>
                <a:ea typeface="微软雅黑" pitchFamily="34" charset="-122"/>
              </a:endParaRPr>
            </a:p>
          </p:txBody>
        </p:sp>
      </p:grpSp>
      <p:sp>
        <p:nvSpPr>
          <p:cNvPr id="60" name="Text Box 7">
            <a:extLst>
              <a:ext uri="{FF2B5EF4-FFF2-40B4-BE49-F238E27FC236}">
                <a16:creationId xmlns:a16="http://schemas.microsoft.com/office/drawing/2014/main" xmlns="" id="{F8655942-9894-4683-8BDA-A83A39849188}"/>
              </a:ext>
            </a:extLst>
          </p:cNvPr>
          <p:cNvSpPr txBox="1">
            <a:spLocks noChangeArrowheads="1"/>
          </p:cNvSpPr>
          <p:nvPr/>
        </p:nvSpPr>
        <p:spPr bwMode="auto">
          <a:xfrm>
            <a:off x="1403648" y="4344952"/>
            <a:ext cx="2851587" cy="369332"/>
          </a:xfrm>
          <a:prstGeom prst="rect">
            <a:avLst/>
          </a:prstGeom>
          <a:noFill/>
          <a:ln w="9525">
            <a:noFill/>
            <a:miter lim="800000"/>
            <a:headEnd/>
            <a:tailEnd/>
          </a:ln>
          <a:effectLst/>
        </p:spPr>
        <p:txBody>
          <a:bodyPr wrap="square">
            <a:spAutoFit/>
          </a:bodyPr>
          <a:lstStyle/>
          <a:p>
            <a:r>
              <a:rPr lang="zh-CN" altLang="zh-CN" b="1" dirty="0"/>
              <a:t>在执行与控制上要求严</a:t>
            </a:r>
          </a:p>
        </p:txBody>
      </p:sp>
      <p:sp>
        <p:nvSpPr>
          <p:cNvPr id="61" name="Title 1">
            <a:extLst>
              <a:ext uri="{FF2B5EF4-FFF2-40B4-BE49-F238E27FC236}">
                <a16:creationId xmlns:a16="http://schemas.microsoft.com/office/drawing/2014/main" xmlns="" id="{9494F779-1620-4470-B824-B28C18B6D0D0}"/>
              </a:ext>
            </a:extLst>
          </p:cNvPr>
          <p:cNvSpPr txBox="1"/>
          <p:nvPr/>
        </p:nvSpPr>
        <p:spPr>
          <a:xfrm>
            <a:off x="892054" y="801014"/>
            <a:ext cx="2556365"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精细化管理的四大特征</a:t>
            </a:r>
          </a:p>
        </p:txBody>
      </p:sp>
      <p:sp>
        <p:nvSpPr>
          <p:cNvPr id="62" name="矩形 61">
            <a:extLst>
              <a:ext uri="{FF2B5EF4-FFF2-40B4-BE49-F238E27FC236}">
                <a16:creationId xmlns:a16="http://schemas.microsoft.com/office/drawing/2014/main" xmlns="" id="{8D973B73-6734-4048-B303-736CAD232CFF}"/>
              </a:ext>
            </a:extLst>
          </p:cNvPr>
          <p:cNvSpPr/>
          <p:nvPr/>
        </p:nvSpPr>
        <p:spPr>
          <a:xfrm>
            <a:off x="3525114" y="2880645"/>
            <a:ext cx="1800493"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矩形 62">
            <a:extLst>
              <a:ext uri="{FF2B5EF4-FFF2-40B4-BE49-F238E27FC236}">
                <a16:creationId xmlns:a16="http://schemas.microsoft.com/office/drawing/2014/main" xmlns="" id="{65706C2F-94DC-4DD6-8DED-6CDFE711DCA9}"/>
              </a:ext>
            </a:extLst>
          </p:cNvPr>
          <p:cNvSpPr/>
          <p:nvPr/>
        </p:nvSpPr>
        <p:spPr>
          <a:xfrm>
            <a:off x="881499" y="255693"/>
            <a:ext cx="1800493"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5168571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1059582"/>
            <a:ext cx="7776864" cy="3148682"/>
          </a:xfrm>
          <a:prstGeom prst="rect">
            <a:avLst/>
          </a:prstGeom>
          <a:noFill/>
        </p:spPr>
        <p:txBody>
          <a:bodyPr wrap="square" rtlCol="0">
            <a:spAutoFit/>
          </a:bodyPr>
          <a:lstStyle/>
          <a:p>
            <a:pPr indent="360000">
              <a:lnSpc>
                <a:spcPts val="2000"/>
              </a:lnSpc>
            </a:pPr>
            <a:r>
              <a:rPr lang="zh-CN" altLang="zh-CN" sz="1400" dirty="0" smtClean="0">
                <a:latin typeface="微软雅黑" pitchFamily="34" charset="-122"/>
                <a:ea typeface="微软雅黑" pitchFamily="34" charset="-122"/>
              </a:rPr>
              <a:t>我曾经看过一个知名企业的培训手册，精细化管理的实施，它是个服务行业，目前在全国连锁店非常多，它培训手册这样写的，越简单越要做到极致。比如：规范上洗手间这样规定的。从你进洗手间到出洗手间，请你注意</a:t>
            </a:r>
            <a:r>
              <a:rPr lang="en-US" altLang="zh-CN" sz="1400" dirty="0" smtClean="0">
                <a:latin typeface="微软雅黑" pitchFamily="34" charset="-122"/>
                <a:ea typeface="微软雅黑" pitchFamily="34" charset="-122"/>
              </a:rPr>
              <a:t>14</a:t>
            </a:r>
            <a:r>
              <a:rPr lang="zh-CN" altLang="zh-CN" sz="1400" dirty="0" smtClean="0">
                <a:latin typeface="微软雅黑" pitchFamily="34" charset="-122"/>
                <a:ea typeface="微软雅黑" pitchFamily="34" charset="-122"/>
              </a:rPr>
              <a:t>个标准动作。从进洗手间到出来，</a:t>
            </a:r>
            <a:r>
              <a:rPr lang="en-US" altLang="zh-CN" sz="1400" dirty="0" smtClean="0">
                <a:latin typeface="微软雅黑" pitchFamily="34" charset="-122"/>
                <a:ea typeface="微软雅黑" pitchFamily="34" charset="-122"/>
              </a:rPr>
              <a:t>14</a:t>
            </a:r>
            <a:r>
              <a:rPr lang="zh-CN" altLang="zh-CN" sz="1400" dirty="0" smtClean="0">
                <a:latin typeface="微软雅黑" pitchFamily="34" charset="-122"/>
                <a:ea typeface="微软雅黑" pitchFamily="34" charset="-122"/>
              </a:rPr>
              <a:t>个动作要履行。细、精细管理，职业操守是靠这些细致来实现的。包括空姐，空中乘务员，她的商务礼仪课第一课当中，就是精细化管理当中提到的，微笑！如何训练微笑并且如何笑，面部表情如何张力都大有描述， 细、像海尔公司搞的日事日清，日事日毕叫</a:t>
            </a:r>
            <a:r>
              <a:rPr lang="en-US" altLang="zh-CN" sz="1400" dirty="0" smtClean="0">
                <a:latin typeface="微软雅黑" pitchFamily="34" charset="-122"/>
                <a:ea typeface="微软雅黑" pitchFamily="34" charset="-122"/>
              </a:rPr>
              <a:t>OEC</a:t>
            </a:r>
            <a:r>
              <a:rPr lang="zh-CN" altLang="zh-CN" sz="1400" dirty="0" smtClean="0">
                <a:latin typeface="微软雅黑" pitchFamily="34" charset="-122"/>
                <a:ea typeface="微软雅黑" pitchFamily="34" charset="-122"/>
              </a:rPr>
              <a:t>，当天工作必须当天完成，因为大家都清楚自己的职责做什么工作，我做完以后交给谁。这个程序这个流程非常清楚，这就是规定，今天工作必须当天完成。这里面有个重要的名词叫四小时复命制。这个四小时，这是个时间概念可以根据工作量的大小繁重时间长短来决定下级的复命时间。比如两小时、三小时复命一次，像部队一样士兵为什么懂规距？因为他有一个考核和控制的结果。报告，我完成任务了。好，安排你新的任务。</a:t>
            </a:r>
          </a:p>
          <a:p>
            <a:pPr indent="360000">
              <a:lnSpc>
                <a:spcPts val="2000"/>
              </a:lnSpc>
            </a:pPr>
            <a:r>
              <a:rPr lang="zh-CN" altLang="zh-CN" sz="1400" dirty="0" smtClean="0">
                <a:latin typeface="微软雅黑" pitchFamily="34" charset="-122"/>
                <a:ea typeface="微软雅黑" pitchFamily="34" charset="-122"/>
              </a:rPr>
              <a:t>精细化管理是一种模式，要建一套完善的模式是做大做强做精的基础。走向国际市场都可以。</a:t>
            </a:r>
          </a:p>
          <a:p>
            <a:pPr indent="360000">
              <a:lnSpc>
                <a:spcPts val="2000"/>
              </a:lnSpc>
            </a:pPr>
            <a:endParaRPr lang="zh-CN" altLang="en-US" sz="1400" dirty="0" smtClean="0">
              <a:latin typeface="微软雅黑" pitchFamily="34" charset="-122"/>
              <a:ea typeface="微软雅黑" pitchFamily="34" charset="-122"/>
            </a:endParaRPr>
          </a:p>
        </p:txBody>
      </p:sp>
      <p:sp>
        <p:nvSpPr>
          <p:cNvPr id="3" name="矩形 2">
            <a:extLst>
              <a:ext uri="{FF2B5EF4-FFF2-40B4-BE49-F238E27FC236}">
                <a16:creationId xmlns:a16="http://schemas.microsoft.com/office/drawing/2014/main" xmlns="" id="{D99DD424-5442-4167-AD97-625DAFB8456B}"/>
              </a:ext>
            </a:extLst>
          </p:cNvPr>
          <p:cNvSpPr/>
          <p:nvPr/>
        </p:nvSpPr>
        <p:spPr>
          <a:xfrm>
            <a:off x="755576" y="245428"/>
            <a:ext cx="1800493"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2254150"/>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p:nvPr/>
        </p:nvSpPr>
        <p:spPr>
          <a:xfrm>
            <a:off x="507448" y="3558114"/>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rPr>
              <a:t>精细化管理是开源节流的意识，节约意识</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5" name="Shape 1626"/>
          <p:cNvSpPr/>
          <p:nvPr/>
        </p:nvSpPr>
        <p:spPr>
          <a:xfrm flipV="1">
            <a:off x="2386775" y="3718244"/>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2582258"/>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2078902"/>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3198738"/>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3561038"/>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2409161"/>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780897"/>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4091170"/>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721296"/>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993963"/>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3532128"/>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3093704"/>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p:nvPr/>
        </p:nvSpPr>
        <p:spPr>
          <a:xfrm>
            <a:off x="1192523" y="2488553"/>
            <a:ext cx="1866893"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精细化就是精益求精的理念</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4660474" y="1802940"/>
            <a:ext cx="2287786"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精细化就是持续改善的态度</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6004376" y="4111900"/>
            <a:ext cx="194709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精细化作为企业文化倡导</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2290347" y="361422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p:nvPr/>
        </p:nvSpPr>
        <p:spPr>
          <a:xfrm>
            <a:off x="3284033" y="2451794"/>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p:nvPr/>
        </p:nvSpPr>
        <p:spPr>
          <a:xfrm>
            <a:off x="4251948" y="182353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p:nvPr/>
        </p:nvSpPr>
        <p:spPr>
          <a:xfrm>
            <a:off x="5591350" y="4149285"/>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2209867"/>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30" name="Text Placeholder 3"/>
          <p:cNvSpPr txBox="1"/>
          <p:nvPr/>
        </p:nvSpPr>
        <p:spPr>
          <a:xfrm>
            <a:off x="7407388" y="2488553"/>
            <a:ext cx="765012" cy="527937"/>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精细化管理理念</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29" name="矩形 28">
            <a:extLst>
              <a:ext uri="{FF2B5EF4-FFF2-40B4-BE49-F238E27FC236}">
                <a16:creationId xmlns:a16="http://schemas.microsoft.com/office/drawing/2014/main" xmlns="" id="{7A990D1A-D2D3-4587-8C26-4FA4A7AA3142}"/>
              </a:ext>
            </a:extLst>
          </p:cNvPr>
          <p:cNvSpPr/>
          <p:nvPr/>
        </p:nvSpPr>
        <p:spPr>
          <a:xfrm>
            <a:off x="881499" y="255693"/>
            <a:ext cx="1800493"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B8985695-2D2A-4FCC-8DE4-217B9C0AA467}"/>
              </a:ext>
            </a:extLst>
          </p:cNvPr>
          <p:cNvSpPr/>
          <p:nvPr/>
        </p:nvSpPr>
        <p:spPr>
          <a:xfrm>
            <a:off x="872068" y="1073790"/>
            <a:ext cx="2236510" cy="338554"/>
          </a:xfrm>
          <a:prstGeom prst="rect">
            <a:avLst/>
          </a:prstGeom>
        </p:spPr>
        <p:txBody>
          <a:bodyPr wrap="none">
            <a:spAutoFit/>
          </a:bodyPr>
          <a:lstStyle/>
          <a:p>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精细化管理</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实现的理念</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494013409"/>
      </p:ext>
    </p:extLst>
  </p:cSld>
  <p:clrMapOvr>
    <a:masterClrMapping/>
  </p:clrMapOvr>
  <p:transition spd="slow" advClick="0" advTm="0">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3331204"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企业简介概述</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精细化管理内容</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85"/>
            <a:ext cx="3857250" cy="459689"/>
            <a:chOff x="4315150" y="3035884"/>
            <a:chExt cx="3857250" cy="540057"/>
          </a:xfrm>
        </p:grpSpPr>
        <p:sp>
          <p:nvSpPr>
            <p:cNvPr id="70" name="矩形 69"/>
            <p:cNvSpPr/>
            <p:nvPr/>
          </p:nvSpPr>
          <p:spPr>
            <a:xfrm>
              <a:off x="4841196" y="3118549"/>
              <a:ext cx="2827147" cy="406784"/>
            </a:xfrm>
            <a:prstGeom prst="rect">
              <a:avLst/>
            </a:prstGeom>
            <a:ln w="15875">
              <a:noFill/>
            </a:ln>
          </p:spPr>
          <p:txBody>
            <a:bodyPr wrap="square" lIns="68580" tIns="34290" rIns="68580" bIns="3429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如何提高执行力</a:t>
              </a: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6" y="3812702"/>
              <a:ext cx="3218257" cy="406783"/>
            </a:xfrm>
            <a:prstGeom prst="rect">
              <a:avLst/>
            </a:prstGeom>
            <a:ln w="15875">
              <a:noFill/>
            </a:ln>
          </p:spPr>
          <p:txBody>
            <a:bodyPr wrap="square" lIns="68580" tIns="34290" rIns="68580" bIns="34290">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如何打造优秀管理团队的能力</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pic>
        <p:nvPicPr>
          <p:cNvPr id="3074" name="Picture 2" descr="F:\兼职项目20200918\小参谋企业项目20200918\企业简介\20201108171055.gif"/>
          <p:cNvPicPr>
            <a:picLocks noChangeAspect="1" noChangeArrowheads="1"/>
          </p:cNvPicPr>
          <p:nvPr/>
        </p:nvPicPr>
        <p:blipFill>
          <a:blip r:embed="rId3" cstate="print"/>
          <a:srcRect/>
          <a:stretch>
            <a:fillRect/>
          </a:stretch>
        </p:blipFill>
        <p:spPr bwMode="auto">
          <a:xfrm>
            <a:off x="7383274" y="411510"/>
            <a:ext cx="861134" cy="439609"/>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slow" p14:dur="1200" advClick="0" advTm="0">
        <p14:flip dir="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additive="base">
                                        <p:cTn id="19" dur="500" fill="hold"/>
                                        <p:tgtEl>
                                          <p:spTgt spid="60"/>
                                        </p:tgtEl>
                                        <p:attrNameLst>
                                          <p:attrName>ppt_x</p:attrName>
                                        </p:attrNameLst>
                                      </p:cBhvr>
                                      <p:tavLst>
                                        <p:tav tm="0">
                                          <p:val>
                                            <p:strVal val="1+#ppt_w/2"/>
                                          </p:val>
                                        </p:tav>
                                        <p:tav tm="100000">
                                          <p:val>
                                            <p:strVal val="#ppt_x"/>
                                          </p:val>
                                        </p:tav>
                                      </p:tavLst>
                                    </p:anim>
                                    <p:anim calcmode="lin" valueType="num">
                                      <p:cBhvr additive="base">
                                        <p:cTn id="20" dur="500" fill="hold"/>
                                        <p:tgtEl>
                                          <p:spTgt spid="6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0-#ppt_w/2"/>
                                          </p:val>
                                        </p:tav>
                                        <p:tav tm="100000">
                                          <p:val>
                                            <p:strVal val="#ppt_x"/>
                                          </p:val>
                                        </p:tav>
                                      </p:tavLst>
                                    </p:anim>
                                    <p:anim calcmode="lin" valueType="num">
                                      <p:cBhvr additive="base">
                                        <p:cTn id="25" dur="500" fill="hold"/>
                                        <p:tgtEl>
                                          <p:spTgt spid="4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500" fill="hold"/>
                                        <p:tgtEl>
                                          <p:spTgt spid="63"/>
                                        </p:tgtEl>
                                        <p:attrNameLst>
                                          <p:attrName>ppt_x</p:attrName>
                                        </p:attrNameLst>
                                      </p:cBhvr>
                                      <p:tavLst>
                                        <p:tav tm="0">
                                          <p:val>
                                            <p:strVal val="1+#ppt_w/2"/>
                                          </p:val>
                                        </p:tav>
                                        <p:tav tm="100000">
                                          <p:val>
                                            <p:strVal val="#ppt_x"/>
                                          </p:val>
                                        </p:tav>
                                      </p:tavLst>
                                    </p:anim>
                                    <p:anim calcmode="lin" valueType="num">
                                      <p:cBhvr additive="base">
                                        <p:cTn id="29" dur="500" fill="hold"/>
                                        <p:tgtEl>
                                          <p:spTgt spid="63"/>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8"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500" fill="hold"/>
                                        <p:tgtEl>
                                          <p:spTgt spid="51"/>
                                        </p:tgtEl>
                                        <p:attrNameLst>
                                          <p:attrName>ppt_x</p:attrName>
                                        </p:attrNameLst>
                                      </p:cBhvr>
                                      <p:tavLst>
                                        <p:tav tm="0">
                                          <p:val>
                                            <p:strVal val="0-#ppt_w/2"/>
                                          </p:val>
                                        </p:tav>
                                        <p:tav tm="100000">
                                          <p:val>
                                            <p:strVal val="#ppt_x"/>
                                          </p:val>
                                        </p:tav>
                                      </p:tavLst>
                                    </p:anim>
                                    <p:anim calcmode="lin" valueType="num">
                                      <p:cBhvr additive="base">
                                        <p:cTn id="34" dur="500" fill="hold"/>
                                        <p:tgtEl>
                                          <p:spTgt spid="5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 calcmode="lin" valueType="num">
                                      <p:cBhvr additive="base">
                                        <p:cTn id="37" dur="500" fill="hold"/>
                                        <p:tgtEl>
                                          <p:spTgt spid="66"/>
                                        </p:tgtEl>
                                        <p:attrNameLst>
                                          <p:attrName>ppt_x</p:attrName>
                                        </p:attrNameLst>
                                      </p:cBhvr>
                                      <p:tavLst>
                                        <p:tav tm="0">
                                          <p:val>
                                            <p:strVal val="1+#ppt_w/2"/>
                                          </p:val>
                                        </p:tav>
                                        <p:tav tm="100000">
                                          <p:val>
                                            <p:strVal val="#ppt_x"/>
                                          </p:val>
                                        </p:tav>
                                      </p:tavLst>
                                    </p:anim>
                                    <p:anim calcmode="lin" valueType="num">
                                      <p:cBhvr additive="base">
                                        <p:cTn id="38" dur="500" fill="hold"/>
                                        <p:tgtEl>
                                          <p:spTgt spid="66"/>
                                        </p:tgtEl>
                                        <p:attrNameLst>
                                          <p:attrName>ppt_y</p:attrName>
                                        </p:attrNameLst>
                                      </p:cBhvr>
                                      <p:tavLst>
                                        <p:tav tm="0">
                                          <p:val>
                                            <p:strVal val="#ppt_y"/>
                                          </p:val>
                                        </p:tav>
                                        <p:tav tm="100000">
                                          <p:val>
                                            <p:strVal val="#ppt_y"/>
                                          </p:val>
                                        </p:tav>
                                      </p:tavLst>
                                    </p:anim>
                                  </p:childTnLst>
                                </p:cTn>
                              </p:par>
                            </p:childTnLst>
                          </p:cTn>
                        </p:par>
                        <p:par>
                          <p:cTn id="39" fill="hold">
                            <p:stCondLst>
                              <p:cond delay="2500"/>
                            </p:stCondLst>
                            <p:childTnLst>
                              <p:par>
                                <p:cTn id="40" presetID="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additive="base">
                                        <p:cTn id="42" dur="500" fill="hold"/>
                                        <p:tgtEl>
                                          <p:spTgt spid="54"/>
                                        </p:tgtEl>
                                        <p:attrNameLst>
                                          <p:attrName>ppt_x</p:attrName>
                                        </p:attrNameLst>
                                      </p:cBhvr>
                                      <p:tavLst>
                                        <p:tav tm="0">
                                          <p:val>
                                            <p:strVal val="0-#ppt_w/2"/>
                                          </p:val>
                                        </p:tav>
                                        <p:tav tm="100000">
                                          <p:val>
                                            <p:strVal val="#ppt_x"/>
                                          </p:val>
                                        </p:tav>
                                      </p:tavLst>
                                    </p:anim>
                                    <p:anim calcmode="lin" valueType="num">
                                      <p:cBhvr additive="base">
                                        <p:cTn id="43" dur="500" fill="hold"/>
                                        <p:tgtEl>
                                          <p:spTgt spid="54"/>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 calcmode="lin" valueType="num">
                                      <p:cBhvr additive="base">
                                        <p:cTn id="46" dur="500" fill="hold"/>
                                        <p:tgtEl>
                                          <p:spTgt spid="69"/>
                                        </p:tgtEl>
                                        <p:attrNameLst>
                                          <p:attrName>ppt_x</p:attrName>
                                        </p:attrNameLst>
                                      </p:cBhvr>
                                      <p:tavLst>
                                        <p:tav tm="0">
                                          <p:val>
                                            <p:strVal val="1+#ppt_w/2"/>
                                          </p:val>
                                        </p:tav>
                                        <p:tav tm="100000">
                                          <p:val>
                                            <p:strVal val="#ppt_x"/>
                                          </p:val>
                                        </p:tav>
                                      </p:tavLst>
                                    </p:anim>
                                    <p:anim calcmode="lin" valueType="num">
                                      <p:cBhvr additive="base">
                                        <p:cTn id="47" dur="500" fill="hold"/>
                                        <p:tgtEl>
                                          <p:spTgt spid="69"/>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0-#ppt_w/2"/>
                                          </p:val>
                                        </p:tav>
                                        <p:tav tm="100000">
                                          <p:val>
                                            <p:strVal val="#ppt_x"/>
                                          </p:val>
                                        </p:tav>
                                      </p:tavLst>
                                    </p:anim>
                                    <p:anim calcmode="lin" valueType="num">
                                      <p:cBhvr additive="base">
                                        <p:cTn id="52" dur="500" fill="hold"/>
                                        <p:tgtEl>
                                          <p:spTgt spid="57"/>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1+#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907384" y="1923678"/>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304401" y="212206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882327" y="212206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460254" y="212206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503145" y="3833897"/>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4081071" y="3833897"/>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658998" y="3833897"/>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7037623" y="2122063"/>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8243568" y="2129570"/>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7236924" y="3833897"/>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412075" y="3833897"/>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413845" y="2122063"/>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409571" y="2122063"/>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485309" y="1923678"/>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5063236" y="1923678"/>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641162" y="1923678"/>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641162" y="3634623"/>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5063236" y="3634623"/>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485310" y="3634623"/>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907384" y="3634623"/>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6" name="Text Placeholder 4"/>
          <p:cNvSpPr txBox="1"/>
          <p:nvPr/>
        </p:nvSpPr>
        <p:spPr>
          <a:xfrm>
            <a:off x="1544549" y="2414976"/>
            <a:ext cx="1806640" cy="328277"/>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将战略和策略转化为战术</a:t>
            </a:r>
            <a:endParaRPr lang="zh-CN" altLang="zh-CN" dirty="0"/>
          </a:p>
        </p:txBody>
      </p:sp>
      <p:sp>
        <p:nvSpPr>
          <p:cNvPr id="48" name="Text Placeholder 4"/>
          <p:cNvSpPr txBox="1"/>
          <p:nvPr/>
        </p:nvSpPr>
        <p:spPr>
          <a:xfrm>
            <a:off x="3238626" y="2456379"/>
            <a:ext cx="1577755" cy="23373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通过愿景变被动为主动</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Placeholder 4"/>
          <p:cNvSpPr txBox="1"/>
          <p:nvPr/>
        </p:nvSpPr>
        <p:spPr>
          <a:xfrm>
            <a:off x="4846315" y="2498631"/>
            <a:ext cx="1921063" cy="14961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看住两边，抓住中间</a:t>
            </a:r>
          </a:p>
        </p:txBody>
      </p:sp>
      <p:sp>
        <p:nvSpPr>
          <p:cNvPr id="52" name="Text Placeholder 4"/>
          <p:cNvSpPr txBox="1"/>
          <p:nvPr/>
        </p:nvSpPr>
        <p:spPr>
          <a:xfrm>
            <a:off x="6510458" y="2462948"/>
            <a:ext cx="1590680" cy="22098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复杂的问题简单化</a:t>
            </a:r>
          </a:p>
        </p:txBody>
      </p:sp>
      <p:sp>
        <p:nvSpPr>
          <p:cNvPr id="54" name="Text Placeholder 4"/>
          <p:cNvSpPr txBox="1"/>
          <p:nvPr/>
        </p:nvSpPr>
        <p:spPr>
          <a:xfrm>
            <a:off x="1672610" y="4243134"/>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简单化的东西量化</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Placeholder 4"/>
          <p:cNvSpPr txBox="1"/>
          <p:nvPr/>
        </p:nvSpPr>
        <p:spPr>
          <a:xfrm>
            <a:off x="3341293" y="4243134"/>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量化的东西流程化</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4979475" y="4230823"/>
            <a:ext cx="1373505" cy="21313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pP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流程化的东西规范化</a:t>
            </a:r>
          </a:p>
        </p:txBody>
      </p:sp>
      <p:sp>
        <p:nvSpPr>
          <p:cNvPr id="59" name="TextBox 58"/>
          <p:cNvSpPr txBox="1"/>
          <p:nvPr/>
        </p:nvSpPr>
        <p:spPr>
          <a:xfrm>
            <a:off x="6641162" y="4552099"/>
            <a:ext cx="1582509" cy="630685"/>
          </a:xfrm>
          <a:prstGeom prst="rect">
            <a:avLst/>
          </a:prstGeom>
          <a:noFill/>
        </p:spPr>
        <p:txBody>
          <a:bodyPr wrap="square" lIns="0" tIns="0" rIns="0" bIns="0" rtlCol="0">
            <a:spAutoFit/>
          </a:bodyPr>
          <a:lstStyle/>
          <a:p>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精细化</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量化流程化</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标准化</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协作化</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经济化</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实务化</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精益化</a:t>
            </a:r>
          </a:p>
          <a:p>
            <a:pPr algn="just">
              <a:lnSpc>
                <a:spcPct val="120000"/>
              </a:lnSpc>
            </a:pP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6537507" y="4271352"/>
            <a:ext cx="1686164" cy="177461"/>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完成一项任务</a:t>
            </a: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有</a:t>
            </a: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策略</a:t>
            </a:r>
            <a:r>
              <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科学面对首先要执行</a:t>
            </a:r>
            <a:r>
              <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rPr>
              <a:t>8</a:t>
            </a:r>
            <a:r>
              <a:rPr lang="zh-CN" altLang="zh-CN" sz="1000" b="1" dirty="0">
                <a:solidFill>
                  <a:schemeClr val="tx1">
                    <a:lumMod val="75000"/>
                    <a:lumOff val="25000"/>
                  </a:schemeClr>
                </a:solidFill>
                <a:latin typeface="微软雅黑" panose="020B0503020204020204" pitchFamily="34" charset="-122"/>
                <a:ea typeface="微软雅黑" panose="020B0503020204020204" pitchFamily="34" charset="-122"/>
              </a:rPr>
              <a:t>大原则</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矩形 54">
            <a:extLst>
              <a:ext uri="{FF2B5EF4-FFF2-40B4-BE49-F238E27FC236}">
                <a16:creationId xmlns:a16="http://schemas.microsoft.com/office/drawing/2014/main" xmlns="" id="{EDFACF3D-0797-4E47-90F1-4988C39CB7EF}"/>
              </a:ext>
            </a:extLst>
          </p:cNvPr>
          <p:cNvSpPr/>
          <p:nvPr/>
        </p:nvSpPr>
        <p:spPr>
          <a:xfrm>
            <a:off x="1424680" y="1114881"/>
            <a:ext cx="2236510" cy="584775"/>
          </a:xfrm>
          <a:prstGeom prst="rect">
            <a:avLst/>
          </a:prstGeom>
        </p:spPr>
        <p:txBody>
          <a:bodyPr wrap="none">
            <a:spAutoFit/>
          </a:bodyPr>
          <a:lstStyle/>
          <a:p>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精细化管理的实施策略</a:t>
            </a:r>
          </a:p>
          <a:p>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矩形 56">
            <a:extLst>
              <a:ext uri="{FF2B5EF4-FFF2-40B4-BE49-F238E27FC236}">
                <a16:creationId xmlns:a16="http://schemas.microsoft.com/office/drawing/2014/main" xmlns="" id="{18952B7A-34A5-4445-967D-385EA2479668}"/>
              </a:ext>
            </a:extLst>
          </p:cNvPr>
          <p:cNvSpPr/>
          <p:nvPr/>
        </p:nvSpPr>
        <p:spPr>
          <a:xfrm>
            <a:off x="881499" y="255693"/>
            <a:ext cx="1800493"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34013555"/>
      </p:ext>
    </p:extLst>
  </p:cSld>
  <p:clrMapOvr>
    <a:masterClrMapping/>
  </p:clrMapOvr>
  <p:transition spd="slow" advClick="0" advTm="0">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02</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59832" y="2360045"/>
            <a:ext cx="3416320" cy="1200329"/>
          </a:xfrm>
          <a:prstGeom prst="rect">
            <a:avLst/>
          </a:prstGeom>
          <a:noFill/>
        </p:spPr>
        <p:txBody>
          <a:bodyPr wrap="none" rtlCol="0">
            <a:spAutoFit/>
          </a:bodyPr>
          <a:lstStyle/>
          <a:p>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精细化管理内容</a:t>
            </a:r>
            <a:endParaRPr lang="en-GB"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3F02661-40ED-421F-9C72-C96AE1E7860F}"/>
              </a:ext>
            </a:extLst>
          </p:cNvPr>
          <p:cNvSpPr txBox="1"/>
          <p:nvPr/>
        </p:nvSpPr>
        <p:spPr>
          <a:xfrm>
            <a:off x="2051720" y="2156251"/>
            <a:ext cx="6840760" cy="830997"/>
          </a:xfrm>
          <a:prstGeom prst="rect">
            <a:avLst/>
          </a:prstGeom>
          <a:noFill/>
        </p:spPr>
        <p:txBody>
          <a:bodyPr wrap="square" rtlCol="0">
            <a:spAutoFit/>
          </a:bodyPr>
          <a:lstStyle/>
          <a:p>
            <a:endParaRPr lang="en-US" altLang="zh-CN" sz="2400" dirty="0">
              <a:solidFill>
                <a:schemeClr val="tx2"/>
              </a:solidFill>
              <a:latin typeface="微软雅黑" panose="020B0503020204020204" pitchFamily="34" charset="-122"/>
              <a:ea typeface="微软雅黑" panose="020B0503020204020204" pitchFamily="34" charset="-122"/>
            </a:endParaRPr>
          </a:p>
          <a:p>
            <a:r>
              <a:rPr lang="zh-CN" altLang="en-US" sz="2400" dirty="0">
                <a:solidFill>
                  <a:schemeClr val="tx2"/>
                </a:solidFill>
                <a:latin typeface="微软雅黑" panose="020B0503020204020204" pitchFamily="34" charset="-122"/>
                <a:ea typeface="微软雅黑" panose="020B0503020204020204" pitchFamily="34" charset="-122"/>
              </a:rPr>
              <a:t>何为精细化管理？我的企业做到多少精细？</a:t>
            </a:r>
          </a:p>
        </p:txBody>
      </p:sp>
      <p:sp>
        <p:nvSpPr>
          <p:cNvPr id="3" name="Title 1">
            <a:extLst>
              <a:ext uri="{FF2B5EF4-FFF2-40B4-BE49-F238E27FC236}">
                <a16:creationId xmlns:a16="http://schemas.microsoft.com/office/drawing/2014/main" xmlns="" id="{B17CEB55-B78F-49AE-A897-2CBCD959A2ED}"/>
              </a:ext>
            </a:extLst>
          </p:cNvPr>
          <p:cNvSpPr txBox="1"/>
          <p:nvPr/>
        </p:nvSpPr>
        <p:spPr>
          <a:xfrm>
            <a:off x="1043608"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现场提问环节</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33294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AA34C1A-01AF-4E41-B6DA-4712C39B41E4}"/>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一、生产管理精细化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xmlns="" id="{D0E8E60F-01F2-4807-9B02-BF2B6BFA0BF2}"/>
              </a:ext>
            </a:extLst>
          </p:cNvPr>
          <p:cNvSpPr txBox="1"/>
          <p:nvPr/>
        </p:nvSpPr>
        <p:spPr>
          <a:xfrm>
            <a:off x="3600960" y="1105964"/>
            <a:ext cx="5184576" cy="2931572"/>
          </a:xfrm>
          <a:prstGeom prst="rect">
            <a:avLst/>
          </a:prstGeom>
          <a:noFill/>
        </p:spPr>
        <p:txBody>
          <a:bodyPr wrap="square" rtlCol="0">
            <a:spAutoFit/>
          </a:bodyPr>
          <a:lstStyle/>
          <a:p>
            <a:pPr>
              <a:lnSpc>
                <a:spcPts val="2300"/>
              </a:lnSpc>
            </a:pPr>
            <a:r>
              <a:rPr lang="zh-CN" altLang="en-US" b="1" kern="0" dirty="0">
                <a:latin typeface="微软雅黑" panose="020B0503020204020204" pitchFamily="34" charset="-122"/>
                <a:ea typeface="微软雅黑" panose="020B0503020204020204" pitchFamily="34" charset="-122"/>
              </a:rPr>
              <a:t>        案例一：</a:t>
            </a:r>
            <a:r>
              <a:rPr lang="en-US" altLang="zh-CN" sz="1600" dirty="0"/>
              <a:t> </a:t>
            </a:r>
            <a:r>
              <a:rPr lang="en-US" altLang="zh-CN" sz="1600" dirty="0">
                <a:latin typeface="微软雅黑" panose="020B0503020204020204" pitchFamily="34" charset="-122"/>
                <a:ea typeface="微软雅黑" panose="020B0503020204020204" pitchFamily="34" charset="-122"/>
              </a:rPr>
              <a:t>2018</a:t>
            </a:r>
            <a:r>
              <a:rPr lang="zh-CN" altLang="zh-CN" sz="1600" dirty="0">
                <a:latin typeface="微软雅黑" panose="020B0503020204020204" pitchFamily="34" charset="-122"/>
                <a:ea typeface="微软雅黑" panose="020B0503020204020204" pitchFamily="34" charset="-122"/>
              </a:rPr>
              <a:t>年在一个生产经理的特训班上，有一个生产的主管，是这样问我的，说：老师，我是一个生产经理，我知道你一直做生产管理的研究探索的工作，说：我做了生产经理，已经七八年时间了，太难了，生产管理太难了。你们有生产主管，请问生产管理难不难？难吗？</a:t>
            </a:r>
            <a:endParaRPr lang="en-US" altLang="zh-CN" sz="1600" dirty="0">
              <a:latin typeface="微软雅黑" panose="020B0503020204020204" pitchFamily="34" charset="-122"/>
              <a:ea typeface="微软雅黑" panose="020B0503020204020204" pitchFamily="34" charset="-122"/>
            </a:endParaRPr>
          </a:p>
          <a:p>
            <a:pPr>
              <a:lnSpc>
                <a:spcPts val="23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b="1" kern="0" dirty="0">
                <a:latin typeface="微软雅黑" panose="020B0503020204020204" pitchFamily="34" charset="-122"/>
                <a:ea typeface="微软雅黑" panose="020B0503020204020204" pitchFamily="34" charset="-122"/>
              </a:rPr>
              <a:t>案例二：</a:t>
            </a:r>
            <a:r>
              <a:rPr lang="zh-CN" altLang="zh-CN" sz="1600" dirty="0">
                <a:latin typeface="微软雅黑" panose="020B0503020204020204" pitchFamily="34" charset="-122"/>
                <a:ea typeface="微软雅黑" panose="020B0503020204020204" pitchFamily="34" charset="-122"/>
              </a:rPr>
              <a:t>我走坊一家企业我问他们主管，你们的产品从投入到产出在</a:t>
            </a:r>
            <a:r>
              <a:rPr lang="en-US" altLang="zh-CN" sz="1600" dirty="0">
                <a:latin typeface="微软雅黑" panose="020B0503020204020204" pitchFamily="34" charset="-122"/>
                <a:ea typeface="微软雅黑" panose="020B0503020204020204" pitchFamily="34" charset="-122"/>
              </a:rPr>
              <a:t>4</a:t>
            </a:r>
            <a:r>
              <a:rPr lang="zh-CN" altLang="zh-CN" sz="1600" dirty="0">
                <a:latin typeface="微软雅黑" panose="020B0503020204020204" pitchFamily="34" charset="-122"/>
                <a:ea typeface="微软雅黑" panose="020B0503020204020204" pitchFamily="34" charset="-122"/>
              </a:rPr>
              <a:t>年前几天时间？</a:t>
            </a:r>
            <a:r>
              <a:rPr lang="en-US" altLang="zh-CN" sz="1600" dirty="0">
                <a:latin typeface="微软雅黑" panose="020B0503020204020204" pitchFamily="34" charset="-122"/>
                <a:ea typeface="微软雅黑" panose="020B0503020204020204" pitchFamily="34" charset="-122"/>
              </a:rPr>
              <a:t>3</a:t>
            </a:r>
            <a:r>
              <a:rPr lang="zh-CN" altLang="zh-CN" sz="1600" dirty="0">
                <a:latin typeface="微软雅黑" panose="020B0503020204020204" pitchFamily="34" charset="-122"/>
                <a:ea typeface="微软雅黑" panose="020B0503020204020204" pitchFamily="34" charset="-122"/>
              </a:rPr>
              <a:t>天。那么</a:t>
            </a:r>
            <a:r>
              <a:rPr lang="en-US" altLang="zh-CN" sz="1600" dirty="0">
                <a:latin typeface="微软雅黑" panose="020B0503020204020204" pitchFamily="34" charset="-122"/>
                <a:ea typeface="微软雅黑" panose="020B0503020204020204" pitchFamily="34" charset="-122"/>
              </a:rPr>
              <a:t>4</a:t>
            </a:r>
            <a:r>
              <a:rPr lang="zh-CN" altLang="zh-CN" sz="1600" dirty="0">
                <a:latin typeface="微软雅黑" panose="020B0503020204020204" pitchFamily="34" charset="-122"/>
                <a:ea typeface="微软雅黑" panose="020B0503020204020204" pitchFamily="34" charset="-122"/>
              </a:rPr>
              <a:t>年后的今天从投入到产出多长时间？</a:t>
            </a:r>
            <a:r>
              <a:rPr lang="en-US" altLang="zh-CN" sz="1600" dirty="0">
                <a:latin typeface="微软雅黑" panose="020B0503020204020204" pitchFamily="34" charset="-122"/>
                <a:ea typeface="微软雅黑" panose="020B0503020204020204" pitchFamily="34" charset="-122"/>
              </a:rPr>
              <a:t>3</a:t>
            </a:r>
            <a:r>
              <a:rPr lang="zh-CN" altLang="zh-CN" sz="1600" dirty="0">
                <a:latin typeface="微软雅黑" panose="020B0503020204020204" pitchFamily="34" charset="-122"/>
                <a:ea typeface="微软雅黑" panose="020B0503020204020204" pitchFamily="34" charset="-122"/>
              </a:rPr>
              <a:t>天，</a:t>
            </a:r>
            <a:r>
              <a:rPr lang="zh-CN" altLang="en-US" sz="1600" dirty="0">
                <a:latin typeface="微软雅黑" panose="020B0503020204020204" pitchFamily="34" charset="-122"/>
                <a:ea typeface="微软雅黑" panose="020B0503020204020204" pitchFamily="34" charset="-122"/>
              </a:rPr>
              <a:t>请问这是生产管理吗？</a:t>
            </a:r>
            <a:endParaRPr lang="en-US" altLang="zh-CN" dirty="0">
              <a:latin typeface="微软雅黑" panose="020B0503020204020204" pitchFamily="34" charset="-122"/>
              <a:ea typeface="微软雅黑" panose="020B0503020204020204" pitchFamily="34" charset="-122"/>
            </a:endParaRP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3080758B-F916-4CFB-9EA3-DCABF608A6F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30664" y="1283848"/>
            <a:ext cx="3384376" cy="23839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文本框 5">
            <a:extLst>
              <a:ext uri="{FF2B5EF4-FFF2-40B4-BE49-F238E27FC236}">
                <a16:creationId xmlns:a16="http://schemas.microsoft.com/office/drawing/2014/main" xmlns="" id="{05CBFD45-93D6-4B77-9F58-2E34AB112980}"/>
              </a:ext>
            </a:extLst>
          </p:cNvPr>
          <p:cNvSpPr txBox="1"/>
          <p:nvPr/>
        </p:nvSpPr>
        <p:spPr>
          <a:xfrm>
            <a:off x="2195736" y="4330836"/>
            <a:ext cx="7272808" cy="400110"/>
          </a:xfrm>
          <a:prstGeom prst="rect">
            <a:avLst/>
          </a:prstGeom>
          <a:noFill/>
        </p:spPr>
        <p:txBody>
          <a:bodyPr wrap="square" rtlCol="0">
            <a:spAutoFit/>
          </a:bodyPr>
          <a:lstStyle/>
          <a:p>
            <a:r>
              <a:rPr lang="zh-CN" altLang="en-US" sz="2000" dirty="0">
                <a:solidFill>
                  <a:schemeClr val="tx2">
                    <a:lumMod val="75000"/>
                  </a:schemeClr>
                </a:solidFill>
                <a:latin typeface="微软雅黑" panose="020B0503020204020204" pitchFamily="34" charset="-122"/>
                <a:ea typeface="微软雅黑" panose="020B0503020204020204" pitchFamily="34" charset="-122"/>
              </a:rPr>
              <a:t>请问这叫生产管理嘛？那什么叫生产管理呢？</a:t>
            </a:r>
          </a:p>
        </p:txBody>
      </p:sp>
    </p:spTree>
    <p:extLst>
      <p:ext uri="{BB962C8B-B14F-4D97-AF65-F5344CB8AC3E}">
        <p14:creationId xmlns:p14="http://schemas.microsoft.com/office/powerpoint/2010/main" xmlns="" val="39791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94C0A-FA36-450A-B9D8-670763DEAA95}"/>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一、生产管理精细化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a:extLst>
              <a:ext uri="{FF2B5EF4-FFF2-40B4-BE49-F238E27FC236}">
                <a16:creationId xmlns:a16="http://schemas.microsoft.com/office/drawing/2014/main" xmlns="" id="{2AE38BF7-4480-4B4D-8233-BF32F9FB0746}"/>
              </a:ext>
            </a:extLst>
          </p:cNvPr>
          <p:cNvSpPr txBox="1"/>
          <p:nvPr/>
        </p:nvSpPr>
        <p:spPr>
          <a:xfrm>
            <a:off x="1259632" y="788149"/>
            <a:ext cx="3168352" cy="338554"/>
          </a:xfrm>
          <a:prstGeom prst="rect">
            <a:avLst/>
          </a:prstGeom>
          <a:noFill/>
        </p:spPr>
        <p:txBody>
          <a:bodyPr wrap="square" rtlCol="0">
            <a:spAutoFit/>
          </a:bodyPr>
          <a:lstStyle/>
          <a:p>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何谓生产管理</a:t>
            </a:r>
            <a:endPar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xmlns="" id="{E757DD3F-CFFD-41D2-A523-878AACC9BF16}"/>
              </a:ext>
            </a:extLst>
          </p:cNvPr>
          <p:cNvSpPr txBox="1"/>
          <p:nvPr/>
        </p:nvSpPr>
        <p:spPr>
          <a:xfrm>
            <a:off x="1606914" y="1172240"/>
            <a:ext cx="6552728" cy="2862322"/>
          </a:xfrm>
          <a:prstGeom prst="rect">
            <a:avLst/>
          </a:prstGeom>
          <a:noFill/>
        </p:spPr>
        <p:txBody>
          <a:bodyPr wrap="square" rtlCol="0">
            <a:spAutoFit/>
          </a:bodyPr>
          <a:lstStyle/>
          <a:p>
            <a:pPr>
              <a:lnSpc>
                <a:spcPts val="2400"/>
              </a:lnSpc>
            </a:pPr>
            <a:r>
              <a:rPr lang="en-US" altLang="zh-CN" dirty="0"/>
              <a:t>        </a:t>
            </a:r>
            <a:r>
              <a:rPr lang="zh-CN" altLang="zh-CN" dirty="0"/>
              <a:t>昨天从投入产出</a:t>
            </a:r>
            <a:r>
              <a:rPr lang="en-US" altLang="zh-CN" dirty="0"/>
              <a:t>1</a:t>
            </a:r>
            <a:r>
              <a:rPr lang="zh-CN" altLang="zh-CN" dirty="0"/>
              <a:t>小时，今天，从投入产出</a:t>
            </a:r>
            <a:r>
              <a:rPr lang="en-US" altLang="zh-CN" dirty="0"/>
              <a:t>1</a:t>
            </a:r>
            <a:r>
              <a:rPr lang="zh-CN" altLang="zh-CN" dirty="0"/>
              <a:t>小时，这叫管理吗？今天</a:t>
            </a:r>
            <a:r>
              <a:rPr lang="en-US" altLang="zh-CN" dirty="0"/>
              <a:t>1</a:t>
            </a:r>
            <a:r>
              <a:rPr lang="zh-CN" altLang="zh-CN" dirty="0"/>
              <a:t>小时，明天，</a:t>
            </a:r>
            <a:r>
              <a:rPr lang="en-US" altLang="zh-CN" dirty="0"/>
              <a:t>59.9</a:t>
            </a:r>
            <a:r>
              <a:rPr lang="zh-CN" altLang="zh-CN" dirty="0"/>
              <a:t>这叫生产管理</a:t>
            </a:r>
            <a:r>
              <a:rPr lang="zh-CN" altLang="en-US" dirty="0"/>
              <a:t>，</a:t>
            </a:r>
            <a:r>
              <a:rPr lang="en-US" altLang="zh-CN" dirty="0"/>
              <a:t>1</a:t>
            </a:r>
            <a:r>
              <a:rPr lang="zh-CN" altLang="zh-CN" dirty="0"/>
              <a:t>秒钟就叫进步。所谓的生产管理就是在不断重复流程的过程中，不断进步。昨天从投入产出</a:t>
            </a:r>
            <a:r>
              <a:rPr lang="en-US" altLang="zh-CN" dirty="0"/>
              <a:t>1</a:t>
            </a:r>
            <a:r>
              <a:rPr lang="zh-CN" altLang="zh-CN" dirty="0"/>
              <a:t>小时，今天</a:t>
            </a:r>
            <a:r>
              <a:rPr lang="en-US" altLang="zh-CN" dirty="0"/>
              <a:t>1</a:t>
            </a:r>
            <a:r>
              <a:rPr lang="zh-CN" altLang="zh-CN" dirty="0"/>
              <a:t>小时，明天，</a:t>
            </a:r>
            <a:r>
              <a:rPr lang="en-US" altLang="zh-CN" dirty="0"/>
              <a:t>59.9</a:t>
            </a:r>
            <a:r>
              <a:rPr lang="zh-CN" altLang="zh-CN" dirty="0"/>
              <a:t>这叫生产管理</a:t>
            </a:r>
            <a:r>
              <a:rPr lang="en-US" altLang="zh-CN" dirty="0"/>
              <a:t>1</a:t>
            </a:r>
            <a:r>
              <a:rPr lang="zh-CN" altLang="zh-CN" dirty="0"/>
              <a:t>秒钟</a:t>
            </a:r>
            <a:r>
              <a:rPr lang="zh-CN" altLang="en-US" dirty="0"/>
              <a:t>，</a:t>
            </a:r>
            <a:r>
              <a:rPr lang="zh-CN" altLang="zh-CN" dirty="0"/>
              <a:t>因为</a:t>
            </a:r>
            <a:r>
              <a:rPr lang="en-US" altLang="zh-CN" dirty="0"/>
              <a:t>1</a:t>
            </a:r>
            <a:r>
              <a:rPr lang="zh-CN" altLang="zh-CN" dirty="0"/>
              <a:t>秒钟是我们管理的作为体现。所谓的进步，要做哪些价值性的工作呢？首先是减少直至消除，检验时间，搬运时间，停滞时间是生产管理的真正目的。原来这就是生产管理，对，是减少，直至消除检验时间，我们知道检验是一种浪费的时间，减少搬运时间，减少停滞时间才是生产管理的真正目的。</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xmlns="" id="{C23BA24B-1173-4CF6-B803-33097C5FB2FB}"/>
              </a:ext>
            </a:extLst>
          </p:cNvPr>
          <p:cNvSpPr txBox="1"/>
          <p:nvPr/>
        </p:nvSpPr>
        <p:spPr>
          <a:xfrm>
            <a:off x="1606914" y="4362869"/>
            <a:ext cx="6728958" cy="584775"/>
          </a:xfrm>
          <a:prstGeom prst="rect">
            <a:avLst/>
          </a:prstGeom>
          <a:noFill/>
        </p:spPr>
        <p:txBody>
          <a:bodyPr wrap="square" rtlCol="0">
            <a:spAutoFit/>
          </a:bodyPr>
          <a:lstStyle/>
          <a:p>
            <a:r>
              <a:rPr lang="zh-CN" altLang="zh-CN" sz="2000" b="1" dirty="0">
                <a:solidFill>
                  <a:schemeClr val="tx2">
                    <a:lumMod val="50000"/>
                  </a:schemeClr>
                </a:solidFill>
              </a:rPr>
              <a:t>所谓的生产管理就是在不断重复流程的过程中，不断进步</a:t>
            </a:r>
            <a:r>
              <a:rPr lang="zh-CN" altLang="en-US" sz="2000" b="1" dirty="0">
                <a:solidFill>
                  <a:schemeClr val="tx2">
                    <a:lumMod val="50000"/>
                  </a:schemeClr>
                </a:solidFill>
              </a:rPr>
              <a:t>。</a:t>
            </a:r>
            <a:endParaRPr lang="en-US" altLang="zh-CN" sz="2000" b="1" dirty="0">
              <a:solidFill>
                <a:schemeClr val="tx2">
                  <a:lumMod val="50000"/>
                </a:schemeClr>
              </a:solidFill>
            </a:endParaRP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228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6B1A9-15AF-47AF-BF18-D5C17CF4A6B6}"/>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一、生产管理精细化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xmlns="" id="{DB72AA1A-269D-470F-B701-307293E8AF66}"/>
              </a:ext>
            </a:extLst>
          </p:cNvPr>
          <p:cNvGrpSpPr/>
          <p:nvPr/>
        </p:nvGrpSpPr>
        <p:grpSpPr>
          <a:xfrm>
            <a:off x="3419872" y="1747883"/>
            <a:ext cx="1324054" cy="1141426"/>
            <a:chOff x="3203848" y="1194651"/>
            <a:chExt cx="1324054" cy="1141426"/>
          </a:xfrm>
          <a:solidFill>
            <a:srgbClr val="005DA2"/>
          </a:solidFill>
        </p:grpSpPr>
        <p:sp>
          <p:nvSpPr>
            <p:cNvPr id="4" name="六边形 3">
              <a:extLst>
                <a:ext uri="{FF2B5EF4-FFF2-40B4-BE49-F238E27FC236}">
                  <a16:creationId xmlns:a16="http://schemas.microsoft.com/office/drawing/2014/main" xmlns="" id="{08BB8595-E167-4D7B-A13C-65DA6FFDA73C}"/>
                </a:ext>
              </a:extLst>
            </p:cNvPr>
            <p:cNvSpPr/>
            <p:nvPr/>
          </p:nvSpPr>
          <p:spPr>
            <a:xfrm>
              <a:off x="3203848" y="1194651"/>
              <a:ext cx="1324054" cy="114142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a:extLst>
                <a:ext uri="{FF2B5EF4-FFF2-40B4-BE49-F238E27FC236}">
                  <a16:creationId xmlns:a16="http://schemas.microsoft.com/office/drawing/2014/main" xmlns="" id="{7DE1C643-B0E4-4D05-BB4E-65CB4BEC4C91}"/>
                </a:ext>
              </a:extLst>
            </p:cNvPr>
            <p:cNvSpPr/>
            <p:nvPr/>
          </p:nvSpPr>
          <p:spPr>
            <a:xfrm>
              <a:off x="3469831" y="1472976"/>
              <a:ext cx="792088" cy="584775"/>
            </a:xfrm>
            <a:prstGeom prst="rect">
              <a:avLst/>
            </a:prstGeom>
            <a:grpFill/>
          </p:spPr>
          <p:txBody>
            <a:bodyPr wrap="square">
              <a:spAutoFit/>
            </a:bodyPr>
            <a:lstStyle/>
            <a:p>
              <a:pPr lvl="0" algn="ctr"/>
              <a:r>
                <a:rPr lang="zh-CN" altLang="zh-CN" sz="1600" dirty="0">
                  <a:solidFill>
                    <a:schemeClr val="bg1"/>
                  </a:solidFill>
                  <a:latin typeface="微软雅黑" panose="020B0503020204020204" pitchFamily="34" charset="-122"/>
                  <a:ea typeface="微软雅黑" panose="020B0503020204020204" pitchFamily="34" charset="-122"/>
                </a:rPr>
                <a:t>物料脱节</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5">
            <a:extLst>
              <a:ext uri="{FF2B5EF4-FFF2-40B4-BE49-F238E27FC236}">
                <a16:creationId xmlns:a16="http://schemas.microsoft.com/office/drawing/2014/main" xmlns="" id="{C9D36D16-DB31-4281-8A97-8D3A6E9E3FB2}"/>
              </a:ext>
            </a:extLst>
          </p:cNvPr>
          <p:cNvGrpSpPr/>
          <p:nvPr/>
        </p:nvGrpSpPr>
        <p:grpSpPr>
          <a:xfrm>
            <a:off x="4696622" y="2458661"/>
            <a:ext cx="1324054" cy="1141426"/>
            <a:chOff x="4480598" y="1905429"/>
            <a:chExt cx="1324054" cy="1141426"/>
          </a:xfrm>
          <a:solidFill>
            <a:srgbClr val="005DA2"/>
          </a:solidFill>
        </p:grpSpPr>
        <p:sp>
          <p:nvSpPr>
            <p:cNvPr id="7" name="六边形 6">
              <a:extLst>
                <a:ext uri="{FF2B5EF4-FFF2-40B4-BE49-F238E27FC236}">
                  <a16:creationId xmlns:a16="http://schemas.microsoft.com/office/drawing/2014/main" xmlns="" id="{62737FD5-1194-4EDE-A3EF-104DB388F118}"/>
                </a:ext>
              </a:extLst>
            </p:cNvPr>
            <p:cNvSpPr/>
            <p:nvPr/>
          </p:nvSpPr>
          <p:spPr>
            <a:xfrm>
              <a:off x="4480598" y="1905429"/>
              <a:ext cx="1324054" cy="114142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291526C3-0DF3-4E92-A312-69E9AC5D734B}"/>
                </a:ext>
              </a:extLst>
            </p:cNvPr>
            <p:cNvSpPr/>
            <p:nvPr/>
          </p:nvSpPr>
          <p:spPr>
            <a:xfrm>
              <a:off x="4746581" y="2183754"/>
              <a:ext cx="792088" cy="584775"/>
            </a:xfrm>
            <a:prstGeom prst="rect">
              <a:avLst/>
            </a:prstGeom>
            <a:grpFill/>
          </p:spPr>
          <p:txBody>
            <a:bodyPr wrap="square">
              <a:spAutoFit/>
            </a:bodyPr>
            <a:lstStyle/>
            <a:p>
              <a:pPr lvl="0" algn="ctr"/>
              <a:r>
                <a:rPr lang="zh-CN" altLang="zh-CN" sz="1600" dirty="0">
                  <a:solidFill>
                    <a:schemeClr val="bg1"/>
                  </a:solidFill>
                  <a:latin typeface="微软雅黑" panose="020B0503020204020204" pitchFamily="34" charset="-122"/>
                  <a:ea typeface="微软雅黑" panose="020B0503020204020204" pitchFamily="34" charset="-122"/>
                </a:rPr>
                <a:t>计划不准</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a:extLst>
              <a:ext uri="{FF2B5EF4-FFF2-40B4-BE49-F238E27FC236}">
                <a16:creationId xmlns:a16="http://schemas.microsoft.com/office/drawing/2014/main" xmlns="" id="{249DD523-CA18-4DD9-97DF-19911AEDEF6A}"/>
              </a:ext>
            </a:extLst>
          </p:cNvPr>
          <p:cNvGrpSpPr/>
          <p:nvPr/>
        </p:nvGrpSpPr>
        <p:grpSpPr>
          <a:xfrm>
            <a:off x="3419872" y="3169439"/>
            <a:ext cx="1324054" cy="1141426"/>
            <a:chOff x="3203848" y="2616207"/>
            <a:chExt cx="1324054" cy="1141426"/>
          </a:xfrm>
        </p:grpSpPr>
        <p:sp>
          <p:nvSpPr>
            <p:cNvPr id="10" name="六边形 9">
              <a:extLst>
                <a:ext uri="{FF2B5EF4-FFF2-40B4-BE49-F238E27FC236}">
                  <a16:creationId xmlns:a16="http://schemas.microsoft.com/office/drawing/2014/main" xmlns="" id="{D0B83A57-BFAF-4486-8916-A2AD8D7FD71E}"/>
                </a:ext>
              </a:extLst>
            </p:cNvPr>
            <p:cNvSpPr/>
            <p:nvPr/>
          </p:nvSpPr>
          <p:spPr>
            <a:xfrm>
              <a:off x="3203848" y="2616207"/>
              <a:ext cx="1324054" cy="1141426"/>
            </a:xfrm>
            <a:prstGeom prst="hexago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xmlns="" id="{76837419-8FBC-4F5F-8F35-5D797372FD0C}"/>
                </a:ext>
              </a:extLst>
            </p:cNvPr>
            <p:cNvSpPr/>
            <p:nvPr/>
          </p:nvSpPr>
          <p:spPr>
            <a:xfrm>
              <a:off x="3469831" y="2894534"/>
              <a:ext cx="792088" cy="584775"/>
            </a:xfrm>
            <a:prstGeom prst="rect">
              <a:avLst/>
            </a:prstGeom>
          </p:spPr>
          <p:txBody>
            <a:bodyPr wrap="square">
              <a:spAutoFit/>
            </a:bodyPr>
            <a:lstStyle/>
            <a:p>
              <a:pPr lvl="0" algn="ctr"/>
              <a:r>
                <a:rPr lang="zh-CN" altLang="zh-CN" sz="1600" dirty="0">
                  <a:solidFill>
                    <a:schemeClr val="bg1"/>
                  </a:solidFill>
                  <a:latin typeface="微软雅黑" panose="020B0503020204020204" pitchFamily="34" charset="-122"/>
                  <a:ea typeface="微软雅黑" panose="020B0503020204020204" pitchFamily="34" charset="-122"/>
                </a:rPr>
                <a:t>交期难保</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a:extLst>
              <a:ext uri="{FF2B5EF4-FFF2-40B4-BE49-F238E27FC236}">
                <a16:creationId xmlns:a16="http://schemas.microsoft.com/office/drawing/2014/main" xmlns="" id="{8B4A03D7-8215-418A-A3ED-77934C1783E2}"/>
              </a:ext>
            </a:extLst>
          </p:cNvPr>
          <p:cNvGrpSpPr/>
          <p:nvPr/>
        </p:nvGrpSpPr>
        <p:grpSpPr>
          <a:xfrm>
            <a:off x="4696622" y="3880219"/>
            <a:ext cx="1324054" cy="1141426"/>
            <a:chOff x="4480598" y="3326987"/>
            <a:chExt cx="1324054" cy="1141426"/>
          </a:xfrm>
          <a:solidFill>
            <a:srgbClr val="005DA2"/>
          </a:solidFill>
        </p:grpSpPr>
        <p:sp>
          <p:nvSpPr>
            <p:cNvPr id="13" name="六边形 12">
              <a:extLst>
                <a:ext uri="{FF2B5EF4-FFF2-40B4-BE49-F238E27FC236}">
                  <a16:creationId xmlns:a16="http://schemas.microsoft.com/office/drawing/2014/main" xmlns="" id="{AFB324C6-8FE6-455C-9C7C-E0BEA159B369}"/>
                </a:ext>
              </a:extLst>
            </p:cNvPr>
            <p:cNvSpPr/>
            <p:nvPr/>
          </p:nvSpPr>
          <p:spPr>
            <a:xfrm>
              <a:off x="4480598" y="3326987"/>
              <a:ext cx="1324054" cy="114142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xmlns="" id="{C850EBE6-E156-4788-906C-CF9BE7248212}"/>
                </a:ext>
              </a:extLst>
            </p:cNvPr>
            <p:cNvSpPr/>
            <p:nvPr/>
          </p:nvSpPr>
          <p:spPr>
            <a:xfrm>
              <a:off x="4746581" y="3605312"/>
              <a:ext cx="792088" cy="584775"/>
            </a:xfrm>
            <a:prstGeom prst="rect">
              <a:avLst/>
            </a:prstGeom>
            <a:grpFill/>
          </p:spPr>
          <p:txBody>
            <a:bodyPr wrap="square">
              <a:spAutoFit/>
            </a:bodyPr>
            <a:lstStyle/>
            <a:p>
              <a:pPr lvl="0" algn="ctr"/>
              <a:r>
                <a:rPr lang="zh-CN" altLang="zh-CN" sz="1600" dirty="0">
                  <a:solidFill>
                    <a:schemeClr val="bg1"/>
                  </a:solidFill>
                  <a:latin typeface="微软雅黑" panose="020B0503020204020204" pitchFamily="34" charset="-122"/>
                  <a:ea typeface="微软雅黑" panose="020B0503020204020204" pitchFamily="34" charset="-122"/>
                </a:rPr>
                <a:t>协调不周</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sp>
        <p:nvSpPr>
          <p:cNvPr id="15" name="文本框 7">
            <a:extLst>
              <a:ext uri="{FF2B5EF4-FFF2-40B4-BE49-F238E27FC236}">
                <a16:creationId xmlns:a16="http://schemas.microsoft.com/office/drawing/2014/main" xmlns="" id="{A564001B-9469-4A3B-839D-C4176E71223E}"/>
              </a:ext>
            </a:extLst>
          </p:cNvPr>
          <p:cNvSpPr txBox="1">
            <a:spLocks noChangeArrowheads="1"/>
          </p:cNvSpPr>
          <p:nvPr/>
        </p:nvSpPr>
        <p:spPr bwMode="auto">
          <a:xfrm>
            <a:off x="6058774" y="2022017"/>
            <a:ext cx="2761698" cy="127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pPr>
            <a:r>
              <a:rPr lang="zh-CN" altLang="zh-CN" sz="1200" dirty="0">
                <a:solidFill>
                  <a:schemeClr val="tx1">
                    <a:lumMod val="85000"/>
                    <a:lumOff val="15000"/>
                  </a:schemeClr>
                </a:solidFill>
                <a:latin typeface="微软雅黑" panose="020B0503020204020204" pitchFamily="34" charset="-122"/>
              </a:rPr>
              <a:t>为何做？如何做？用什么方法做？做多少？花多少钱做？谁来做？这是一个完整的生产计划。但是在我们很多企业的生产计划，只有四个部分，何时、何地、何人、何物而已，就是变得没有真正的执行能力。</a:t>
            </a:r>
            <a:endParaRPr lang="zh-CN" altLang="en-US" sz="1200" dirty="0">
              <a:solidFill>
                <a:schemeClr val="tx1">
                  <a:lumMod val="85000"/>
                  <a:lumOff val="15000"/>
                </a:schemeClr>
              </a:solidFill>
              <a:latin typeface="微软雅黑" panose="020B0503020204020204" pitchFamily="34" charset="-122"/>
            </a:endParaRPr>
          </a:p>
        </p:txBody>
      </p:sp>
      <p:sp>
        <p:nvSpPr>
          <p:cNvPr id="16" name="文本框 7">
            <a:extLst>
              <a:ext uri="{FF2B5EF4-FFF2-40B4-BE49-F238E27FC236}">
                <a16:creationId xmlns:a16="http://schemas.microsoft.com/office/drawing/2014/main" xmlns="" id="{6187AD3F-B323-4EDD-BFB4-6CE9B37A9159}"/>
              </a:ext>
            </a:extLst>
          </p:cNvPr>
          <p:cNvSpPr txBox="1">
            <a:spLocks noChangeArrowheads="1"/>
          </p:cNvSpPr>
          <p:nvPr/>
        </p:nvSpPr>
        <p:spPr bwMode="auto">
          <a:xfrm>
            <a:off x="755576" y="1612814"/>
            <a:ext cx="2511170" cy="1202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a:lnSpc>
                <a:spcPct val="150000"/>
              </a:lnSpc>
              <a:spcBef>
                <a:spcPts val="300"/>
              </a:spcBef>
            </a:pPr>
            <a:r>
              <a:rPr lang="zh-CN" altLang="en-US" sz="1200" dirty="0">
                <a:solidFill>
                  <a:schemeClr val="tx1">
                    <a:lumMod val="85000"/>
                    <a:lumOff val="15000"/>
                  </a:schemeClr>
                </a:solidFill>
                <a:latin typeface="微软雅黑" panose="020B0503020204020204" pitchFamily="34" charset="-122"/>
              </a:rPr>
              <a:t>生</a:t>
            </a:r>
            <a:r>
              <a:rPr lang="zh-CN" altLang="zh-CN" sz="1200" dirty="0">
                <a:solidFill>
                  <a:schemeClr val="tx1">
                    <a:lumMod val="85000"/>
                    <a:lumOff val="15000"/>
                  </a:schemeClr>
                </a:solidFill>
                <a:latin typeface="微软雅黑" panose="020B0503020204020204" pitchFamily="34" charset="-122"/>
              </a:rPr>
              <a:t>产与物料管理做得差的现象，经常性停工待料。因为生产无计划或物料无计划，造成物料进度经常跟不上，以至于经常性的停工待料</a:t>
            </a:r>
            <a:r>
              <a:rPr lang="zh-CN" altLang="en-US" sz="1200" dirty="0">
                <a:solidFill>
                  <a:schemeClr val="tx1">
                    <a:lumMod val="85000"/>
                    <a:lumOff val="15000"/>
                  </a:schemeClr>
                </a:solidFill>
                <a:latin typeface="微软雅黑" panose="020B0503020204020204" pitchFamily="34" charset="-122"/>
              </a:rPr>
              <a:t>。</a:t>
            </a:r>
          </a:p>
        </p:txBody>
      </p:sp>
      <p:sp>
        <p:nvSpPr>
          <p:cNvPr id="17" name="文本框 7">
            <a:extLst>
              <a:ext uri="{FF2B5EF4-FFF2-40B4-BE49-F238E27FC236}">
                <a16:creationId xmlns:a16="http://schemas.microsoft.com/office/drawing/2014/main" xmlns="" id="{4EB636A7-0B81-4A39-9B0B-CBCA64C9BB08}"/>
              </a:ext>
            </a:extLst>
          </p:cNvPr>
          <p:cNvSpPr txBox="1">
            <a:spLocks noChangeArrowheads="1"/>
          </p:cNvSpPr>
          <p:nvPr/>
        </p:nvSpPr>
        <p:spPr bwMode="auto">
          <a:xfrm>
            <a:off x="6122008" y="3864556"/>
            <a:ext cx="2698464" cy="1275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pPr>
            <a:r>
              <a:rPr lang="zh-CN" altLang="zh-CN" sz="1200" dirty="0">
                <a:solidFill>
                  <a:schemeClr val="tx1">
                    <a:lumMod val="85000"/>
                    <a:lumOff val="15000"/>
                  </a:schemeClr>
                </a:solidFill>
                <a:latin typeface="微软雅黑" panose="020B0503020204020204" pitchFamily="34" charset="-122"/>
              </a:rPr>
              <a:t>全公司各个部门给我们在生产管理带来一些困难。</a:t>
            </a:r>
            <a:r>
              <a:rPr lang="zh-CN" altLang="en-US" sz="1200" dirty="0">
                <a:solidFill>
                  <a:schemeClr val="tx1">
                    <a:lumMod val="85000"/>
                    <a:lumOff val="15000"/>
                  </a:schemeClr>
                </a:solidFill>
                <a:latin typeface="微软雅黑" panose="020B0503020204020204" pitchFamily="34" charset="-122"/>
              </a:rPr>
              <a:t>销售部门、</a:t>
            </a:r>
            <a:r>
              <a:rPr lang="zh-CN" altLang="zh-CN" sz="1200" dirty="0">
                <a:solidFill>
                  <a:schemeClr val="tx1">
                    <a:lumMod val="85000"/>
                    <a:lumOff val="15000"/>
                  </a:schemeClr>
                </a:solidFill>
                <a:latin typeface="微软雅黑" panose="020B0503020204020204" pitchFamily="34" charset="-122"/>
              </a:rPr>
              <a:t>供应部门</a:t>
            </a:r>
            <a:r>
              <a:rPr lang="zh-CN" altLang="en-US" sz="1200" dirty="0">
                <a:solidFill>
                  <a:schemeClr val="tx1">
                    <a:lumMod val="85000"/>
                    <a:lumOff val="15000"/>
                  </a:schemeClr>
                </a:solidFill>
                <a:latin typeface="微软雅黑" panose="020B0503020204020204" pitchFamily="34" charset="-122"/>
              </a:rPr>
              <a:t>、</a:t>
            </a:r>
            <a:r>
              <a:rPr lang="zh-CN" altLang="zh-CN" sz="1200" dirty="0">
                <a:solidFill>
                  <a:schemeClr val="tx1">
                    <a:lumMod val="85000"/>
                    <a:lumOff val="15000"/>
                  </a:schemeClr>
                </a:solidFill>
                <a:latin typeface="微软雅黑" panose="020B0503020204020204" pitchFamily="34" charset="-122"/>
              </a:rPr>
              <a:t>设计工艺部门</a:t>
            </a:r>
            <a:r>
              <a:rPr lang="zh-CN" altLang="en-US" sz="1200" dirty="0">
                <a:solidFill>
                  <a:schemeClr val="tx1">
                    <a:lumMod val="85000"/>
                    <a:lumOff val="15000"/>
                  </a:schemeClr>
                </a:solidFill>
                <a:latin typeface="微软雅黑" panose="020B0503020204020204" pitchFamily="34" charset="-122"/>
              </a:rPr>
              <a:t>、</a:t>
            </a:r>
            <a:r>
              <a:rPr lang="zh-CN" altLang="zh-CN" sz="1200" dirty="0">
                <a:solidFill>
                  <a:schemeClr val="tx1">
                    <a:lumMod val="85000"/>
                    <a:lumOff val="15000"/>
                  </a:schemeClr>
                </a:solidFill>
                <a:latin typeface="微软雅黑" panose="020B0503020204020204" pitchFamily="34" charset="-122"/>
              </a:rPr>
              <a:t>生产部门</a:t>
            </a:r>
            <a:r>
              <a:rPr lang="zh-CN" altLang="en-US" sz="1200" dirty="0">
                <a:solidFill>
                  <a:schemeClr val="tx1">
                    <a:lumMod val="85000"/>
                    <a:lumOff val="15000"/>
                  </a:schemeClr>
                </a:solidFill>
                <a:latin typeface="微软雅黑" panose="020B0503020204020204" pitchFamily="34" charset="-122"/>
              </a:rPr>
              <a:t>、</a:t>
            </a:r>
            <a:r>
              <a:rPr lang="zh-CN" altLang="zh-CN" sz="1200" dirty="0">
                <a:solidFill>
                  <a:schemeClr val="tx1">
                    <a:lumMod val="85000"/>
                    <a:lumOff val="15000"/>
                  </a:schemeClr>
                </a:solidFill>
                <a:latin typeface="微软雅黑" panose="020B0503020204020204" pitchFamily="34" charset="-122"/>
              </a:rPr>
              <a:t>组织领导部门</a:t>
            </a:r>
            <a:r>
              <a:rPr lang="zh-CN" altLang="en-US" sz="1200" dirty="0">
                <a:solidFill>
                  <a:schemeClr val="tx1">
                    <a:lumMod val="85000"/>
                    <a:lumOff val="15000"/>
                  </a:schemeClr>
                </a:solidFill>
                <a:latin typeface="微软雅黑" panose="020B0503020204020204" pitchFamily="34" charset="-122"/>
              </a:rPr>
              <a:t>等内部协调不周。</a:t>
            </a:r>
          </a:p>
        </p:txBody>
      </p:sp>
      <p:sp>
        <p:nvSpPr>
          <p:cNvPr id="18" name="文本框 7">
            <a:extLst>
              <a:ext uri="{FF2B5EF4-FFF2-40B4-BE49-F238E27FC236}">
                <a16:creationId xmlns:a16="http://schemas.microsoft.com/office/drawing/2014/main" xmlns="" id="{77F61942-188F-4041-8F25-463EE56160E9}"/>
              </a:ext>
            </a:extLst>
          </p:cNvPr>
          <p:cNvSpPr txBox="1">
            <a:spLocks noChangeArrowheads="1"/>
          </p:cNvSpPr>
          <p:nvPr/>
        </p:nvSpPr>
        <p:spPr bwMode="auto">
          <a:xfrm>
            <a:off x="451243" y="3246993"/>
            <a:ext cx="2943218" cy="1202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a:lnSpc>
                <a:spcPct val="150000"/>
              </a:lnSpc>
            </a:pPr>
            <a:r>
              <a:rPr lang="zh-CN" altLang="zh-CN" sz="1200" dirty="0">
                <a:solidFill>
                  <a:schemeClr val="tx1">
                    <a:lumMod val="85000"/>
                    <a:lumOff val="15000"/>
                  </a:schemeClr>
                </a:solidFill>
                <a:latin typeface="微软雅黑" panose="020B0503020204020204" pitchFamily="34" charset="-122"/>
              </a:rPr>
              <a:t>交货期是个综合的管理内容，就意味着某一个环节不当都会造成交期的迟缓。是一个丰富多彩的管理内容，要真正保证交货期，企业当中要进行</a:t>
            </a:r>
            <a:r>
              <a:rPr lang="zh-CN" altLang="en-US" sz="1200" dirty="0">
                <a:solidFill>
                  <a:schemeClr val="tx1">
                    <a:lumMod val="85000"/>
                    <a:lumOff val="15000"/>
                  </a:schemeClr>
                </a:solidFill>
                <a:latin typeface="微软雅黑" panose="020B0503020204020204" pitchFamily="34" charset="-122"/>
              </a:rPr>
              <a:t>作业</a:t>
            </a:r>
            <a:r>
              <a:rPr lang="zh-CN" altLang="zh-CN" sz="1200" dirty="0">
                <a:solidFill>
                  <a:schemeClr val="tx1">
                    <a:lumMod val="85000"/>
                    <a:lumOff val="15000"/>
                  </a:schemeClr>
                </a:solidFill>
                <a:latin typeface="微软雅黑" panose="020B0503020204020204" pitchFamily="34" charset="-122"/>
              </a:rPr>
              <a:t>流程再造，</a:t>
            </a:r>
            <a:endParaRPr lang="zh-CN" altLang="en-US" sz="1200" dirty="0">
              <a:solidFill>
                <a:schemeClr val="tx1">
                  <a:lumMod val="85000"/>
                  <a:lumOff val="15000"/>
                </a:schemeClr>
              </a:solidFill>
              <a:latin typeface="微软雅黑" panose="020B0503020204020204" pitchFamily="34" charset="-122"/>
            </a:endParaRPr>
          </a:p>
        </p:txBody>
      </p:sp>
      <p:sp>
        <p:nvSpPr>
          <p:cNvPr id="19" name="Title 1">
            <a:extLst>
              <a:ext uri="{FF2B5EF4-FFF2-40B4-BE49-F238E27FC236}">
                <a16:creationId xmlns:a16="http://schemas.microsoft.com/office/drawing/2014/main" xmlns="" id="{FDCC853C-FD69-4934-BC5C-92F98A53B0AB}"/>
              </a:ext>
            </a:extLst>
          </p:cNvPr>
          <p:cNvSpPr txBox="1"/>
          <p:nvPr/>
        </p:nvSpPr>
        <p:spPr>
          <a:xfrm>
            <a:off x="3624749" y="1003650"/>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生产管理的四大瓶颈</a:t>
            </a:r>
          </a:p>
          <a:p>
            <a:pPr algn="l"/>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233090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2056392"/>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696159"/>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3389860"/>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757442"/>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1200" b="1" dirty="0">
                  <a:solidFill>
                    <a:schemeClr val="bg1"/>
                  </a:solidFill>
                  <a:latin typeface="微软雅黑" panose="020B0503020204020204" pitchFamily="34" charset="-122"/>
                  <a:ea typeface="微软雅黑" panose="020B0503020204020204" pitchFamily="34" charset="-122"/>
                </a:rPr>
                <a:t>A</a:t>
              </a:r>
              <a:r>
                <a:rPr lang="zh-CN" altLang="en-US" sz="1200" b="1" dirty="0">
                  <a:solidFill>
                    <a:schemeClr val="bg1"/>
                  </a:solidFill>
                  <a:latin typeface="微软雅黑" panose="020B0503020204020204" pitchFamily="34" charset="-122"/>
                  <a:ea typeface="微软雅黑" panose="020B0503020204020204" pitchFamily="34" charset="-122"/>
                </a:rPr>
                <a:t>类客户</a:t>
              </a:r>
            </a:p>
          </p:txBody>
        </p:sp>
      </p:grpSp>
      <p:grpSp>
        <p:nvGrpSpPr>
          <p:cNvPr id="37" name="组合 36"/>
          <p:cNvGrpSpPr/>
          <p:nvPr/>
        </p:nvGrpSpPr>
        <p:grpSpPr>
          <a:xfrm>
            <a:off x="1944344" y="2696159"/>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1200" b="1" dirty="0">
                  <a:solidFill>
                    <a:schemeClr val="bg1"/>
                  </a:solidFill>
                  <a:latin typeface="微软雅黑" panose="020B0503020204020204" pitchFamily="34" charset="-122"/>
                  <a:ea typeface="微软雅黑" panose="020B0503020204020204" pitchFamily="34" charset="-122"/>
                </a:rPr>
                <a:t>B</a:t>
              </a:r>
              <a:r>
                <a:rPr lang="zh-CN" altLang="en-US" sz="1200" b="1" dirty="0">
                  <a:solidFill>
                    <a:schemeClr val="bg1"/>
                  </a:solidFill>
                  <a:latin typeface="微软雅黑" panose="020B0503020204020204" pitchFamily="34" charset="-122"/>
                  <a:ea typeface="微软雅黑" panose="020B0503020204020204" pitchFamily="34" charset="-122"/>
                </a:rPr>
                <a:t>类客户</a:t>
              </a:r>
            </a:p>
          </p:txBody>
        </p:sp>
      </p:grpSp>
      <p:grpSp>
        <p:nvGrpSpPr>
          <p:cNvPr id="36" name="组合 35"/>
          <p:cNvGrpSpPr/>
          <p:nvPr/>
        </p:nvGrpSpPr>
        <p:grpSpPr>
          <a:xfrm>
            <a:off x="1574955" y="3389859"/>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1200" b="1" dirty="0">
                  <a:solidFill>
                    <a:schemeClr val="bg1"/>
                  </a:solidFill>
                  <a:latin typeface="微软雅黑" panose="020B0503020204020204" pitchFamily="34" charset="-122"/>
                  <a:ea typeface="微软雅黑" panose="020B0503020204020204" pitchFamily="34" charset="-122"/>
                </a:rPr>
                <a:t>C</a:t>
              </a:r>
              <a:r>
                <a:rPr lang="zh-CN" altLang="en-US" sz="1200" b="1" dirty="0">
                  <a:solidFill>
                    <a:schemeClr val="bg1"/>
                  </a:solidFill>
                  <a:latin typeface="微软雅黑" panose="020B0503020204020204" pitchFamily="34" charset="-122"/>
                  <a:ea typeface="微软雅黑" panose="020B0503020204020204" pitchFamily="34" charset="-122"/>
                </a:rPr>
                <a:t>类客户</a:t>
              </a:r>
            </a:p>
          </p:txBody>
        </p:sp>
      </p:grpSp>
      <p:grpSp>
        <p:nvGrpSpPr>
          <p:cNvPr id="35" name="组合 34"/>
          <p:cNvGrpSpPr/>
          <p:nvPr/>
        </p:nvGrpSpPr>
        <p:grpSpPr>
          <a:xfrm>
            <a:off x="1205565" y="4083559"/>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en-US" altLang="zh-CN" sz="1200" b="1" dirty="0">
                  <a:solidFill>
                    <a:schemeClr val="bg1"/>
                  </a:solidFill>
                  <a:latin typeface="微软雅黑" panose="020B0503020204020204" pitchFamily="34" charset="-122"/>
                  <a:ea typeface="微软雅黑" panose="020B0503020204020204" pitchFamily="34" charset="-122"/>
                </a:rPr>
                <a:t>D</a:t>
              </a:r>
              <a:r>
                <a:rPr lang="zh-CN" altLang="en-US" sz="1200" b="1" dirty="0">
                  <a:solidFill>
                    <a:schemeClr val="bg1"/>
                  </a:solidFill>
                  <a:latin typeface="微软雅黑" panose="020B0503020204020204" pitchFamily="34" charset="-122"/>
                  <a:ea typeface="微软雅黑" panose="020B0503020204020204" pitchFamily="34" charset="-122"/>
                </a:rPr>
                <a:t>类客户</a:t>
              </a:r>
            </a:p>
          </p:txBody>
        </p:sp>
      </p:grpSp>
      <p:sp>
        <p:nvSpPr>
          <p:cNvPr id="18" name="Round Same Side Corner Rectangle 67"/>
          <p:cNvSpPr/>
          <p:nvPr/>
        </p:nvSpPr>
        <p:spPr>
          <a:xfrm rot="10800000" flipH="1">
            <a:off x="5091212" y="152918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19" name="Round Same Side Corner Rectangle 68"/>
          <p:cNvSpPr/>
          <p:nvPr/>
        </p:nvSpPr>
        <p:spPr>
          <a:xfrm rot="10800000" flipH="1">
            <a:off x="5089572" y="2389755"/>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0" name="Round Same Side Corner Rectangle 69"/>
          <p:cNvSpPr/>
          <p:nvPr/>
        </p:nvSpPr>
        <p:spPr>
          <a:xfrm rot="10800000" flipH="1">
            <a:off x="5091212" y="3075806"/>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39" name="组合 38"/>
          <p:cNvGrpSpPr/>
          <p:nvPr/>
        </p:nvGrpSpPr>
        <p:grpSpPr>
          <a:xfrm>
            <a:off x="5228511" y="1419622"/>
            <a:ext cx="2871883" cy="654497"/>
            <a:chOff x="5228513" y="1109269"/>
            <a:chExt cx="2469001" cy="654497"/>
          </a:xfrm>
        </p:grpSpPr>
        <p:sp>
          <p:nvSpPr>
            <p:cNvPr id="21" name="TextBox 20"/>
            <p:cNvSpPr txBox="1"/>
            <p:nvPr/>
          </p:nvSpPr>
          <p:spPr>
            <a:xfrm>
              <a:off x="5228515" y="1359809"/>
              <a:ext cx="2468999" cy="403957"/>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订单</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比较大，</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是</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我们主要的订单来源，客户货款不让我们催，他会在规定时间主动打给我们</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71"/>
            <p:cNvSpPr/>
            <p:nvPr/>
          </p:nvSpPr>
          <p:spPr>
            <a:xfrm>
              <a:off x="5228513" y="1109269"/>
              <a:ext cx="684803" cy="219291"/>
            </a:xfrm>
            <a:prstGeom prst="rect">
              <a:avLst/>
            </a:prstGeom>
          </p:spPr>
          <p:txBody>
            <a:bodyPr wrap="none" lIns="34290" tIns="17145" rIns="34290" bIns="17145">
              <a:spAutoFit/>
            </a:bodyPr>
            <a:lstStyle/>
            <a:p>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金卡客户</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5228512" y="2355726"/>
            <a:ext cx="2871880" cy="651787"/>
            <a:chOff x="5228512" y="1869180"/>
            <a:chExt cx="2871880" cy="651787"/>
          </a:xfrm>
        </p:grpSpPr>
        <p:sp>
          <p:nvSpPr>
            <p:cNvPr id="23" name="TextBox 22"/>
            <p:cNvSpPr txBox="1"/>
            <p:nvPr/>
          </p:nvSpPr>
          <p:spPr>
            <a:xfrm>
              <a:off x="5228512" y="2117010"/>
              <a:ext cx="2871880" cy="403957"/>
            </a:xfrm>
            <a:prstGeom prst="rect">
              <a:avLst/>
            </a:prstGeom>
            <a:noFill/>
          </p:spPr>
          <p:txBody>
            <a:bodyPr wrap="square" lIns="34290" tIns="17145" rIns="34290" bIns="17145" rtlCol="0">
              <a:spAutoFit/>
            </a:bodyPr>
            <a:lstStyle/>
            <a:p>
              <a:pPr algn="just">
                <a:lnSpc>
                  <a:spcPct val="12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订单比</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类少一点，但是</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货</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款什么时候催，什么时候给我们</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73"/>
            <p:cNvSpPr/>
            <p:nvPr/>
          </p:nvSpPr>
          <p:spPr>
            <a:xfrm>
              <a:off x="5228513" y="1869180"/>
              <a:ext cx="684803"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银</a:t>
              </a:r>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卡客户</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5228513" y="3091556"/>
            <a:ext cx="2890816" cy="638298"/>
            <a:chOff x="5228513" y="2629091"/>
            <a:chExt cx="2890816" cy="638298"/>
          </a:xfrm>
        </p:grpSpPr>
        <p:sp>
          <p:nvSpPr>
            <p:cNvPr id="25" name="TextBox 24"/>
            <p:cNvSpPr txBox="1"/>
            <p:nvPr/>
          </p:nvSpPr>
          <p:spPr>
            <a:xfrm>
              <a:off x="5247449" y="2863432"/>
              <a:ext cx="2871880" cy="403957"/>
            </a:xfrm>
            <a:prstGeom prst="rect">
              <a:avLst/>
            </a:prstGeom>
            <a:noFill/>
          </p:spPr>
          <p:txBody>
            <a:bodyPr wrap="square" lIns="34290" tIns="17145" rIns="34290" bIns="17145" rtlCol="0">
              <a:spAutoFit/>
            </a:bodyPr>
            <a:lstStyle/>
            <a:p>
              <a:pPr algn="just">
                <a:lnSpc>
                  <a:spcPct val="12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订单少又挑剔，</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麻烦事</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挺多的，</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货</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款催一遍两遍三遍四遍才给我们，不太好，也还是我们的客户</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75"/>
            <p:cNvSpPr/>
            <p:nvPr/>
          </p:nvSpPr>
          <p:spPr>
            <a:xfrm>
              <a:off x="5228513" y="2629091"/>
              <a:ext cx="684803"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铜</a:t>
              </a:r>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卡客户</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7" name="Round Same Side Corner Rectangle 76"/>
          <p:cNvSpPr/>
          <p:nvPr/>
        </p:nvSpPr>
        <p:spPr>
          <a:xfrm rot="10800000" flipH="1">
            <a:off x="5089572" y="3901923"/>
            <a:ext cx="56159"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42" name="组合 41"/>
          <p:cNvGrpSpPr/>
          <p:nvPr/>
        </p:nvGrpSpPr>
        <p:grpSpPr>
          <a:xfrm>
            <a:off x="5228515" y="3867894"/>
            <a:ext cx="2890815" cy="817829"/>
            <a:chOff x="5228513" y="3299800"/>
            <a:chExt cx="2568774" cy="817829"/>
          </a:xfrm>
        </p:grpSpPr>
        <p:sp>
          <p:nvSpPr>
            <p:cNvPr id="29" name="TextBox 28"/>
            <p:cNvSpPr txBox="1"/>
            <p:nvPr/>
          </p:nvSpPr>
          <p:spPr>
            <a:xfrm>
              <a:off x="5235314" y="3529006"/>
              <a:ext cx="2561973" cy="588623"/>
            </a:xfrm>
            <a:prstGeom prst="rect">
              <a:avLst/>
            </a:prstGeom>
            <a:noFill/>
          </p:spPr>
          <p:txBody>
            <a:bodyPr wrap="square" lIns="34290" tIns="17145" rIns="34290" bIns="17145" rtlCol="0">
              <a:spAutoFit/>
            </a:bodyPr>
            <a:lstStyle/>
            <a:p>
              <a:pPr algn="just">
                <a:lnSpc>
                  <a:spcPct val="12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这种客户的</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订</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单是千万不要做，打死都不要做了，听它怎么说的，我问你要货，我从来未打算要给你钱，做不做，不做，叫有所为，有所不为。</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ectangle 79"/>
            <p:cNvSpPr/>
            <p:nvPr/>
          </p:nvSpPr>
          <p:spPr>
            <a:xfrm>
              <a:off x="5228513" y="3299800"/>
              <a:ext cx="1146468" cy="219291"/>
            </a:xfrm>
            <a:prstGeom prst="rect">
              <a:avLst/>
            </a:prstGeom>
          </p:spPr>
          <p:txBody>
            <a:bodyPr wrap="none" lIns="34290" tIns="17145" rIns="34290" bIns="17145">
              <a:spAutoFit/>
            </a:bodyPr>
            <a:lstStyle/>
            <a:p>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铁卡生铁的客户</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44" name="Title 1">
            <a:extLst>
              <a:ext uri="{FF2B5EF4-FFF2-40B4-BE49-F238E27FC236}">
                <a16:creationId xmlns:a16="http://schemas.microsoft.com/office/drawing/2014/main" xmlns="" id="{902D6676-9465-4F10-9776-AFA03113770A}"/>
              </a:ext>
            </a:extLst>
          </p:cNvPr>
          <p:cNvSpPr txBox="1"/>
          <p:nvPr/>
        </p:nvSpPr>
        <p:spPr>
          <a:xfrm>
            <a:off x="879372" y="212431"/>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一、生产管理精细化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C8452EC4-5350-492D-8EB5-3AA15F214B61}"/>
              </a:ext>
            </a:extLst>
          </p:cNvPr>
          <p:cNvSpPr/>
          <p:nvPr/>
        </p:nvSpPr>
        <p:spPr>
          <a:xfrm>
            <a:off x="1205564" y="843570"/>
            <a:ext cx="3057247" cy="615553"/>
          </a:xfrm>
          <a:prstGeom prst="rect">
            <a:avLst/>
          </a:prstGeom>
        </p:spPr>
        <p:txBody>
          <a:bodyPr wrap="none">
            <a:spAutoFit/>
          </a:bodyPr>
          <a:lstStyle/>
          <a:p>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客户分类</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是的</a:t>
            </a: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精细化</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管理的条件</a:t>
            </a:r>
            <a:endPar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2755505" y="2679487"/>
            <a:ext cx="882604" cy="1054017"/>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1603377" y="2653384"/>
            <a:ext cx="882604" cy="1054017"/>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451249" y="2607479"/>
            <a:ext cx="882604" cy="1054017"/>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3915826" y="2651563"/>
            <a:ext cx="882604" cy="1054018"/>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5059761" y="2653384"/>
            <a:ext cx="882604" cy="1054017"/>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503434" y="3059779"/>
            <a:ext cx="755424" cy="17431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PMC</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1692225" y="3052791"/>
            <a:ext cx="755424" cy="17431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MRP</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2807155" y="3131787"/>
            <a:ext cx="755424" cy="17431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MRP2</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3965404" y="2947606"/>
            <a:ext cx="755424" cy="17431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BPR</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5111946" y="3105684"/>
            <a:ext cx="755424" cy="17431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ERP</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41730" y="1428977"/>
            <a:ext cx="1405131" cy="353687"/>
          </a:xfrm>
          <a:prstGeom prst="rect">
            <a:avLst/>
          </a:prstGeom>
          <a:noFill/>
        </p:spPr>
        <p:txBody>
          <a:bodyPr wrap="square" lIns="0" tIns="0" rIns="0" bIns="0" rtlCol="0">
            <a:spAutoFit/>
          </a:bodyPr>
          <a:lstStyle/>
          <a:p>
            <a:pPr algn="just">
              <a:lnSpc>
                <a:spcPct val="1200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PMC</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是解决生产和采购之间的关系。</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1342956" y="4002163"/>
            <a:ext cx="1729741" cy="723018"/>
          </a:xfrm>
          <a:prstGeom prst="rect">
            <a:avLst/>
          </a:prstGeom>
          <a:noFill/>
        </p:spPr>
        <p:txBody>
          <a:bodyPr wrap="square" lIns="0" tIns="0" rIns="0" bIns="0" rtlCol="0">
            <a:spAutoFit/>
          </a:bodyPr>
          <a:lstStyle/>
          <a:p>
            <a:pPr algn="just">
              <a:lnSpc>
                <a:spcPct val="1200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MRP</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强调了，生产、采购、供应商之间的关系</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这种信息化流程的建立叫</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MRP</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，叫物料需求计划。</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2252490" y="1421155"/>
            <a:ext cx="2254133" cy="723018"/>
          </a:xfrm>
          <a:prstGeom prst="rect">
            <a:avLst/>
          </a:prstGeom>
          <a:noFill/>
        </p:spPr>
        <p:txBody>
          <a:bodyPr wrap="square" lIns="0" tIns="0" rIns="0" bIns="0" rtlCol="0">
            <a:spAutoFit/>
          </a:bodyPr>
          <a:lstStyle/>
          <a:p>
            <a:pPr algn="just">
              <a:lnSpc>
                <a:spcPct val="1200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MRP2</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是</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制造资源计划。</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MRP2</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就是</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MRP</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的升级把企业作为一个有机整体，解决了企业各个职能部门与供应商之间的关系</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3492257" y="3984276"/>
            <a:ext cx="1729741" cy="907684"/>
          </a:xfrm>
          <a:prstGeom prst="rect">
            <a:avLst/>
          </a:prstGeom>
          <a:noFill/>
        </p:spPr>
        <p:txBody>
          <a:bodyPr wrap="square" lIns="0" tIns="0" rIns="0" bIns="0" rtlCol="0">
            <a:spAutoFit/>
          </a:bodyPr>
          <a:lstStyle/>
          <a:p>
            <a:pPr algn="just">
              <a:lnSpc>
                <a:spcPct val="1200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BPR</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业务流程再造，在众多流程当中，要找一个核心流程，因为这个核心流程是客户要的。客户要什么东西，我要再造什么流程</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949958" y="1421155"/>
            <a:ext cx="1729741" cy="1092350"/>
          </a:xfrm>
          <a:prstGeom prst="rect">
            <a:avLst/>
          </a:prstGeom>
          <a:noFill/>
        </p:spPr>
        <p:txBody>
          <a:bodyPr wrap="square" lIns="0" tIns="0" rIns="0" bIns="0" rtlCol="0">
            <a:spAutoFit/>
          </a:bodyPr>
          <a:lstStyle/>
          <a:p>
            <a:pPr algn="just">
              <a:lnSpc>
                <a:spcPct val="1200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PLM</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是</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产品生产周期的管理，首先就意味着每一个部门，都面对市场，发货面对市场、作业管理、材料采购、生产计划、销售预测、产品设计、商品企划和企业战略都要面对市场。</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TextBox 25">
            <a:extLst>
              <a:ext uri="{FF2B5EF4-FFF2-40B4-BE49-F238E27FC236}">
                <a16:creationId xmlns:a16="http://schemas.microsoft.com/office/drawing/2014/main" xmlns="" id="{125C6BB7-EF48-423D-ADA2-86F57F05B63A}"/>
              </a:ext>
            </a:extLst>
          </p:cNvPr>
          <p:cNvSpPr txBox="1"/>
          <p:nvPr/>
        </p:nvSpPr>
        <p:spPr>
          <a:xfrm>
            <a:off x="5719146" y="3984276"/>
            <a:ext cx="2304256" cy="923330"/>
          </a:xfrm>
          <a:prstGeom prst="rect">
            <a:avLst/>
          </a:prstGeom>
          <a:noFill/>
        </p:spPr>
        <p:txBody>
          <a:bodyPr wrap="square" lIns="0" tIns="0" rIns="0" bIns="0" rtlCol="0">
            <a:spAutoFit/>
          </a:bodyPr>
          <a:lstStyle/>
          <a:p>
            <a:pPr algn="just">
              <a:lnSpc>
                <a:spcPct val="1200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SCM</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供应链管理。就是物流信息的双向流动。从供应商到最终使用者之间的产品信息及资金的双向流动，以达成寻求货品和物料的验收、制造、配销及收付款等的，成本降低与周期的时间减少。</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38" name="Group 15">
            <a:extLst>
              <a:ext uri="{FF2B5EF4-FFF2-40B4-BE49-F238E27FC236}">
                <a16:creationId xmlns:a16="http://schemas.microsoft.com/office/drawing/2014/main" xmlns="" id="{33C3CAF2-8E74-40EE-A48E-097706A480E5}"/>
              </a:ext>
            </a:extLst>
          </p:cNvPr>
          <p:cNvGrpSpPr/>
          <p:nvPr/>
        </p:nvGrpSpPr>
        <p:grpSpPr>
          <a:xfrm>
            <a:off x="6211889" y="2725392"/>
            <a:ext cx="882604" cy="1054018"/>
            <a:chOff x="7199937" y="3199409"/>
            <a:chExt cx="1414666" cy="1619125"/>
          </a:xfrm>
        </p:grpSpPr>
        <p:sp>
          <p:nvSpPr>
            <p:cNvPr id="39" name="Shape 1724">
              <a:extLst>
                <a:ext uri="{FF2B5EF4-FFF2-40B4-BE49-F238E27FC236}">
                  <a16:creationId xmlns:a16="http://schemas.microsoft.com/office/drawing/2014/main" xmlns="" id="{8BB43A0D-D392-4368-8CB4-CBBCCD6B656C}"/>
                </a:ext>
              </a:extLst>
            </p:cNvPr>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0" name="Shape 1735">
              <a:extLst>
                <a:ext uri="{FF2B5EF4-FFF2-40B4-BE49-F238E27FC236}">
                  <a16:creationId xmlns:a16="http://schemas.microsoft.com/office/drawing/2014/main" xmlns="" id="{D13C7B5A-E319-4C92-818D-98CD17963437}"/>
                </a:ext>
              </a:extLst>
            </p:cNvPr>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41" name="Text Placeholder 4">
            <a:extLst>
              <a:ext uri="{FF2B5EF4-FFF2-40B4-BE49-F238E27FC236}">
                <a16:creationId xmlns:a16="http://schemas.microsoft.com/office/drawing/2014/main" xmlns="" id="{7AF24B6E-153F-4DAB-9B36-A56ECAD22299}"/>
              </a:ext>
            </a:extLst>
          </p:cNvPr>
          <p:cNvSpPr txBox="1"/>
          <p:nvPr/>
        </p:nvSpPr>
        <p:spPr>
          <a:xfrm>
            <a:off x="6261467" y="3021435"/>
            <a:ext cx="755424" cy="17431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SCM</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42" name="Group 16">
            <a:extLst>
              <a:ext uri="{FF2B5EF4-FFF2-40B4-BE49-F238E27FC236}">
                <a16:creationId xmlns:a16="http://schemas.microsoft.com/office/drawing/2014/main" xmlns="" id="{25BBA63F-DA08-4824-8860-6D457D49A210}"/>
              </a:ext>
            </a:extLst>
          </p:cNvPr>
          <p:cNvGrpSpPr/>
          <p:nvPr/>
        </p:nvGrpSpPr>
        <p:grpSpPr>
          <a:xfrm>
            <a:off x="7364017" y="2805784"/>
            <a:ext cx="882604" cy="1054017"/>
            <a:chOff x="9015209" y="2991066"/>
            <a:chExt cx="1414666" cy="1619124"/>
          </a:xfrm>
        </p:grpSpPr>
        <p:sp>
          <p:nvSpPr>
            <p:cNvPr id="43" name="Shape 1725">
              <a:extLst>
                <a:ext uri="{FF2B5EF4-FFF2-40B4-BE49-F238E27FC236}">
                  <a16:creationId xmlns:a16="http://schemas.microsoft.com/office/drawing/2014/main" xmlns="" id="{3E15E349-3AED-45BE-961D-5916E468FD92}"/>
                </a:ext>
              </a:extLst>
            </p:cNvPr>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4" name="Shape 1738">
              <a:extLst>
                <a:ext uri="{FF2B5EF4-FFF2-40B4-BE49-F238E27FC236}">
                  <a16:creationId xmlns:a16="http://schemas.microsoft.com/office/drawing/2014/main" xmlns="" id="{111A0073-9816-49B9-8876-087F1208916C}"/>
                </a:ext>
              </a:extLst>
            </p:cNvPr>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45" name="Text Placeholder 4">
            <a:extLst>
              <a:ext uri="{FF2B5EF4-FFF2-40B4-BE49-F238E27FC236}">
                <a16:creationId xmlns:a16="http://schemas.microsoft.com/office/drawing/2014/main" xmlns="" id="{8C3475E9-14DA-4F40-8934-613FA0AC7347}"/>
              </a:ext>
            </a:extLst>
          </p:cNvPr>
          <p:cNvSpPr txBox="1"/>
          <p:nvPr/>
        </p:nvSpPr>
        <p:spPr>
          <a:xfrm>
            <a:off x="7416202" y="3258084"/>
            <a:ext cx="755424" cy="174310"/>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zh-CN" sz="1200" b="1" dirty="0">
                <a:solidFill>
                  <a:schemeClr val="tx1">
                    <a:lumMod val="85000"/>
                    <a:lumOff val="15000"/>
                  </a:schemeClr>
                </a:solidFill>
                <a:latin typeface="微软雅黑" panose="020B0503020204020204" pitchFamily="34" charset="-122"/>
                <a:ea typeface="微软雅黑" panose="020B0503020204020204" pitchFamily="34" charset="-122"/>
              </a:rPr>
              <a:t>PLM</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6" name="TextBox 24">
            <a:extLst>
              <a:ext uri="{FF2B5EF4-FFF2-40B4-BE49-F238E27FC236}">
                <a16:creationId xmlns:a16="http://schemas.microsoft.com/office/drawing/2014/main" xmlns="" id="{E7C8BFBD-BC28-43F4-BC7E-6AD89CBD32BF}"/>
              </a:ext>
            </a:extLst>
          </p:cNvPr>
          <p:cNvSpPr txBox="1"/>
          <p:nvPr/>
        </p:nvSpPr>
        <p:spPr>
          <a:xfrm>
            <a:off x="4863420" y="1423125"/>
            <a:ext cx="1729741" cy="907684"/>
          </a:xfrm>
          <a:prstGeom prst="rect">
            <a:avLst/>
          </a:prstGeom>
          <a:noFill/>
        </p:spPr>
        <p:txBody>
          <a:bodyPr wrap="square" lIns="0" tIns="0" rIns="0" bIns="0" rtlCol="0">
            <a:spAutoFit/>
          </a:bodyPr>
          <a:lstStyle/>
          <a:p>
            <a:pPr algn="just">
              <a:lnSpc>
                <a:spcPct val="120000"/>
              </a:lnSpc>
            </a:pP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ERP</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是</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企业信息资源系统</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ERP</a:t>
            </a:r>
            <a:r>
              <a:rPr lang="zh-CN" altLang="zh-CN" sz="1000" dirty="0">
                <a:solidFill>
                  <a:schemeClr val="tx1">
                    <a:lumMod val="85000"/>
                    <a:lumOff val="15000"/>
                  </a:schemeClr>
                </a:solidFill>
                <a:latin typeface="微软雅黑" panose="020B0503020204020204" pitchFamily="34" charset="-122"/>
                <a:ea typeface="微软雅黑" panose="020B0503020204020204" pitchFamily="34" charset="-122"/>
              </a:rPr>
              <a:t>以计算机为核心的企业级的管理系统更成熟。系统增加了包括财务的预算，生产能力，调整资源，调度等方面的功能。</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xmlns="" id="{8F10DDB3-1D19-4BB6-8908-F7971362EC51}"/>
              </a:ext>
            </a:extLst>
          </p:cNvPr>
          <p:cNvSpPr/>
          <p:nvPr/>
        </p:nvSpPr>
        <p:spPr>
          <a:xfrm>
            <a:off x="810539" y="233653"/>
            <a:ext cx="226215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一、生产管理精细化</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矩形 46">
            <a:extLst>
              <a:ext uri="{FF2B5EF4-FFF2-40B4-BE49-F238E27FC236}">
                <a16:creationId xmlns:a16="http://schemas.microsoft.com/office/drawing/2014/main" xmlns="" id="{9A7382A0-2C53-4CD4-B3B0-F1DD5072B9DA}"/>
              </a:ext>
            </a:extLst>
          </p:cNvPr>
          <p:cNvSpPr/>
          <p:nvPr/>
        </p:nvSpPr>
        <p:spPr>
          <a:xfrm>
            <a:off x="503434" y="795327"/>
            <a:ext cx="2877711" cy="523220"/>
          </a:xfrm>
          <a:prstGeom prst="rect">
            <a:avLst/>
          </a:prstGeom>
        </p:spPr>
        <p:txBody>
          <a:bodyPr wrap="none">
            <a:spAutoFit/>
          </a:bodyPr>
          <a:lstStyle/>
          <a:p>
            <a:r>
              <a:rPr lang="zh-CN" altLang="zh-CN" sz="1400" b="1" dirty="0">
                <a:solidFill>
                  <a:schemeClr val="tx1">
                    <a:lumMod val="75000"/>
                    <a:lumOff val="25000"/>
                  </a:schemeClr>
                </a:solidFill>
                <a:latin typeface="微软雅黑" panose="020B0503020204020204" pitchFamily="34" charset="-122"/>
                <a:ea typeface="微软雅黑" panose="020B0503020204020204" pitchFamily="34" charset="-122"/>
              </a:rPr>
              <a:t>流程与信息化工具</a:t>
            </a:r>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是</a:t>
            </a:r>
            <a:endParaRPr lang="en-US"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rPr>
              <a:t>提升生产管理运营效率的重要工具</a:t>
            </a:r>
            <a:endParaRPr lang="en-GB" altLang="zh-CN"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a:extLst>
              <a:ext uri="{FF2B5EF4-FFF2-40B4-BE49-F238E27FC236}">
                <a16:creationId xmlns:a16="http://schemas.microsoft.com/office/drawing/2014/main" xmlns="" id="{4422DA55-2522-4C0E-9B47-21E5C2DE5B43}"/>
              </a:ext>
            </a:extLst>
          </p:cNvPr>
          <p:cNvCxnSpPr/>
          <p:nvPr/>
        </p:nvCxnSpPr>
        <p:spPr>
          <a:xfrm>
            <a:off x="4788030" y="1438499"/>
            <a:ext cx="0" cy="338437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文本框 81">
            <a:extLst>
              <a:ext uri="{FF2B5EF4-FFF2-40B4-BE49-F238E27FC236}">
                <a16:creationId xmlns:a16="http://schemas.microsoft.com/office/drawing/2014/main" xmlns="" id="{FFF61A75-A281-4076-BB61-D4C9DC2125CC}"/>
              </a:ext>
            </a:extLst>
          </p:cNvPr>
          <p:cNvSpPr txBox="1">
            <a:spLocks noChangeArrowheads="1"/>
          </p:cNvSpPr>
          <p:nvPr/>
        </p:nvSpPr>
        <p:spPr bwMode="auto">
          <a:xfrm>
            <a:off x="1619678" y="1248165"/>
            <a:ext cx="3047165" cy="8469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zh-CN" sz="1400" b="1" dirty="0">
                <a:solidFill>
                  <a:schemeClr val="tx2">
                    <a:lumMod val="75000"/>
                  </a:schemeClr>
                </a:solidFill>
                <a:latin typeface="微软雅黑" panose="020B0503020204020204" pitchFamily="34" charset="-122"/>
                <a:ea typeface="微软雅黑" panose="020B0503020204020204" pitchFamily="34" charset="-122"/>
              </a:rPr>
              <a:t>跟单员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spcAft>
                <a:spcPts val="600"/>
              </a:spcAft>
            </a:pPr>
            <a:r>
              <a:rPr lang="zh-CN" altLang="zh-CN" sz="1400" dirty="0">
                <a:solidFill>
                  <a:srgbClr val="777777"/>
                </a:solidFill>
                <a:latin typeface="微软雅黑" panose="020B0503020204020204" pitchFamily="34" charset="-122"/>
                <a:ea typeface="微软雅黑" panose="020B0503020204020204" pitchFamily="34" charset="-122"/>
              </a:rPr>
              <a:t>确保交货期的人，负责销售与生产现场接口工作，这个人员是介于在销售部和生产部之间的一个节点。</a:t>
            </a:r>
            <a:endParaRPr lang="zh-CN" altLang="en-US" sz="1400" dirty="0">
              <a:solidFill>
                <a:srgbClr val="777777"/>
              </a:solidFill>
              <a:latin typeface="微软雅黑" panose="020B0503020204020204" pitchFamily="34" charset="-122"/>
              <a:ea typeface="微软雅黑" panose="020B0503020204020204" pitchFamily="34" charset="-122"/>
            </a:endParaRPr>
          </a:p>
        </p:txBody>
      </p:sp>
      <p:sp>
        <p:nvSpPr>
          <p:cNvPr id="4" name="文本框 81">
            <a:extLst>
              <a:ext uri="{FF2B5EF4-FFF2-40B4-BE49-F238E27FC236}">
                <a16:creationId xmlns:a16="http://schemas.microsoft.com/office/drawing/2014/main" xmlns="" id="{837C3898-9812-411D-A192-CE5BF650DBD5}"/>
              </a:ext>
            </a:extLst>
          </p:cNvPr>
          <p:cNvSpPr txBox="1">
            <a:spLocks noChangeArrowheads="1"/>
          </p:cNvSpPr>
          <p:nvPr/>
        </p:nvSpPr>
        <p:spPr bwMode="auto">
          <a:xfrm>
            <a:off x="1649363" y="2249464"/>
            <a:ext cx="2788703" cy="881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zh-CN" sz="1400" b="1" dirty="0">
                <a:solidFill>
                  <a:schemeClr val="tx2">
                    <a:lumMod val="75000"/>
                  </a:schemeClr>
                </a:solidFill>
                <a:latin typeface="微软雅黑" panose="020B0503020204020204" pitchFamily="34" charset="-122"/>
                <a:ea typeface="微软雅黑" panose="020B0503020204020204" pitchFamily="34" charset="-122"/>
              </a:rPr>
              <a:t>计划员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spcAft>
                <a:spcPts val="600"/>
              </a:spcAft>
            </a:pPr>
            <a:r>
              <a:rPr lang="zh-CN" altLang="zh-CN" sz="1400" dirty="0">
                <a:solidFill>
                  <a:srgbClr val="777777"/>
                </a:solidFill>
                <a:latin typeface="微软雅黑" panose="020B0503020204020204" pitchFamily="34" charset="-122"/>
                <a:ea typeface="微软雅黑" panose="020B0503020204020204" pitchFamily="34" charset="-122"/>
              </a:rPr>
              <a:t>制定生产计划的人，负责生产计划与生产车间计划接口的人。</a:t>
            </a:r>
            <a:endParaRPr lang="zh-CN" altLang="en-US" sz="1400" dirty="0">
              <a:solidFill>
                <a:srgbClr val="777777"/>
              </a:solidFill>
              <a:latin typeface="微软雅黑" panose="020B0503020204020204" pitchFamily="34" charset="-122"/>
              <a:ea typeface="微软雅黑" panose="020B0503020204020204" pitchFamily="34" charset="-122"/>
            </a:endParaRPr>
          </a:p>
        </p:txBody>
      </p:sp>
      <p:sp>
        <p:nvSpPr>
          <p:cNvPr id="5" name="文本框 81">
            <a:extLst>
              <a:ext uri="{FF2B5EF4-FFF2-40B4-BE49-F238E27FC236}">
                <a16:creationId xmlns:a16="http://schemas.microsoft.com/office/drawing/2014/main" xmlns="" id="{704EDE7E-8CED-4B19-A7F3-02C12842E547}"/>
              </a:ext>
            </a:extLst>
          </p:cNvPr>
          <p:cNvSpPr txBox="1">
            <a:spLocks noChangeArrowheads="1"/>
          </p:cNvSpPr>
          <p:nvPr/>
        </p:nvSpPr>
        <p:spPr bwMode="auto">
          <a:xfrm>
            <a:off x="1619678" y="3094683"/>
            <a:ext cx="2625394" cy="881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zh-CN" sz="1400" b="1" dirty="0">
                <a:solidFill>
                  <a:schemeClr val="tx2">
                    <a:lumMod val="75000"/>
                  </a:schemeClr>
                </a:solidFill>
                <a:latin typeface="微软雅黑" panose="020B0503020204020204" pitchFamily="34" charset="-122"/>
                <a:ea typeface="微软雅黑" panose="020B0503020204020204" pitchFamily="34" charset="-122"/>
              </a:rPr>
              <a:t>工艺员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spcAft>
                <a:spcPts val="600"/>
              </a:spcAft>
            </a:pPr>
            <a:r>
              <a:rPr lang="zh-CN" altLang="en-US" sz="1400" dirty="0">
                <a:solidFill>
                  <a:srgbClr val="777777"/>
                </a:solidFill>
                <a:latin typeface="微软雅黑" panose="020B0503020204020204" pitchFamily="34" charset="-122"/>
                <a:ea typeface="微软雅黑" panose="020B0503020204020204" pitchFamily="34" charset="-122"/>
              </a:rPr>
              <a:t>生</a:t>
            </a:r>
            <a:r>
              <a:rPr lang="zh-CN" altLang="zh-CN" sz="1400" dirty="0">
                <a:solidFill>
                  <a:srgbClr val="777777"/>
                </a:solidFill>
                <a:latin typeface="微软雅黑" panose="020B0503020204020204" pitchFamily="34" charset="-122"/>
                <a:ea typeface="微软雅黑" panose="020B0503020204020204" pitchFamily="34" charset="-122"/>
              </a:rPr>
              <a:t>产现场</a:t>
            </a:r>
            <a:r>
              <a:rPr lang="zh-CN" altLang="en-US" sz="1400" dirty="0">
                <a:solidFill>
                  <a:srgbClr val="777777"/>
                </a:solidFill>
                <a:latin typeface="微软雅黑" panose="020B0503020204020204" pitchFamily="34" charset="-122"/>
                <a:ea typeface="微软雅黑" panose="020B0503020204020204" pitchFamily="34" charset="-122"/>
              </a:rPr>
              <a:t>技术</a:t>
            </a:r>
            <a:r>
              <a:rPr lang="zh-CN" altLang="zh-CN" sz="1400" dirty="0">
                <a:solidFill>
                  <a:srgbClr val="777777"/>
                </a:solidFill>
                <a:latin typeface="微软雅黑" panose="020B0503020204020204" pitchFamily="34" charset="-122"/>
                <a:ea typeface="微软雅黑" panose="020B0503020204020204" pitchFamily="34" charset="-122"/>
              </a:rPr>
              <a:t>指导的人，负责技术与生产相结合工作。介于在技术部和生产部之间的人员。</a:t>
            </a:r>
            <a:endParaRPr lang="zh-CN" altLang="en-US" sz="1400" dirty="0">
              <a:solidFill>
                <a:srgbClr val="777777"/>
              </a:solidFill>
              <a:latin typeface="微软雅黑" panose="020B0503020204020204" pitchFamily="34" charset="-122"/>
              <a:ea typeface="微软雅黑" panose="020B0503020204020204" pitchFamily="34" charset="-122"/>
            </a:endParaRPr>
          </a:p>
        </p:txBody>
      </p:sp>
      <p:sp>
        <p:nvSpPr>
          <p:cNvPr id="6" name="文本框 81">
            <a:extLst>
              <a:ext uri="{FF2B5EF4-FFF2-40B4-BE49-F238E27FC236}">
                <a16:creationId xmlns:a16="http://schemas.microsoft.com/office/drawing/2014/main" xmlns="" id="{92318C12-C958-4100-BE2C-38513CF7704C}"/>
              </a:ext>
            </a:extLst>
          </p:cNvPr>
          <p:cNvSpPr txBox="1">
            <a:spLocks noChangeArrowheads="1"/>
          </p:cNvSpPr>
          <p:nvPr/>
        </p:nvSpPr>
        <p:spPr bwMode="auto">
          <a:xfrm>
            <a:off x="5907049" y="1222475"/>
            <a:ext cx="2985431" cy="100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zh-CN" sz="1400" b="1" dirty="0">
                <a:solidFill>
                  <a:schemeClr val="tx2">
                    <a:lumMod val="75000"/>
                  </a:schemeClr>
                </a:solidFill>
                <a:latin typeface="微软雅黑" panose="020B0503020204020204" pitchFamily="34" charset="-122"/>
                <a:ea typeface="微软雅黑" panose="020B0503020204020204" pitchFamily="34" charset="-122"/>
              </a:rPr>
              <a:t>外协员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spcAft>
                <a:spcPts val="600"/>
              </a:spcAft>
            </a:pPr>
            <a:r>
              <a:rPr lang="zh-CN" altLang="zh-CN" sz="1400" dirty="0">
                <a:solidFill>
                  <a:srgbClr val="777777"/>
                </a:solidFill>
                <a:latin typeface="微软雅黑" panose="020B0503020204020204" pitchFamily="34" charset="-122"/>
                <a:ea typeface="微软雅黑" panose="020B0503020204020204" pitchFamily="34" charset="-122"/>
              </a:rPr>
              <a:t>跟随物料的人也叫做采购员，外协员他是介于在采购部与供应商接口的工作。</a:t>
            </a:r>
            <a:endParaRPr lang="zh-CN" altLang="en-US" sz="1400" dirty="0">
              <a:solidFill>
                <a:srgbClr val="777777"/>
              </a:solidFill>
              <a:latin typeface="微软雅黑" panose="020B0503020204020204" pitchFamily="34" charset="-122"/>
              <a:ea typeface="微软雅黑" panose="020B0503020204020204" pitchFamily="34" charset="-122"/>
            </a:endParaRPr>
          </a:p>
        </p:txBody>
      </p:sp>
      <p:sp>
        <p:nvSpPr>
          <p:cNvPr id="7" name="文本框 81">
            <a:extLst>
              <a:ext uri="{FF2B5EF4-FFF2-40B4-BE49-F238E27FC236}">
                <a16:creationId xmlns:a16="http://schemas.microsoft.com/office/drawing/2014/main" xmlns="" id="{2FC32CB9-0630-4E49-AF08-6CF2CD748CB6}"/>
              </a:ext>
            </a:extLst>
          </p:cNvPr>
          <p:cNvSpPr txBox="1">
            <a:spLocks noChangeArrowheads="1"/>
          </p:cNvSpPr>
          <p:nvPr/>
        </p:nvSpPr>
        <p:spPr bwMode="auto">
          <a:xfrm>
            <a:off x="5907049" y="2158579"/>
            <a:ext cx="2889083" cy="100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zh-CN" sz="1400" b="1" dirty="0">
                <a:solidFill>
                  <a:schemeClr val="tx2">
                    <a:lumMod val="75000"/>
                  </a:schemeClr>
                </a:solidFill>
                <a:latin typeface="微软雅黑" panose="020B0503020204020204" pitchFamily="34" charset="-122"/>
                <a:ea typeface="微软雅黑" panose="020B0503020204020204" pitchFamily="34" charset="-122"/>
              </a:rPr>
              <a:t>检验员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r>
              <a:rPr lang="zh-CN" altLang="zh-CN" sz="1400" dirty="0">
                <a:solidFill>
                  <a:srgbClr val="777777"/>
                </a:solidFill>
                <a:latin typeface="微软雅黑" panose="020B0503020204020204" pitchFamily="34" charset="-122"/>
                <a:ea typeface="微软雅黑" panose="020B0503020204020204" pitchFamily="34" charset="-122"/>
              </a:rPr>
              <a:t>发现问题的人，是负责品质与生产现场</a:t>
            </a:r>
            <a:r>
              <a:rPr lang="zh-CN" altLang="en-US" sz="1400" dirty="0">
                <a:solidFill>
                  <a:srgbClr val="777777"/>
                </a:solidFill>
                <a:latin typeface="微软雅黑" panose="020B0503020204020204" pitchFamily="34" charset="-122"/>
                <a:ea typeface="微软雅黑" panose="020B0503020204020204" pitchFamily="34" charset="-122"/>
              </a:rPr>
              <a:t>相</a:t>
            </a:r>
            <a:r>
              <a:rPr lang="zh-CN" altLang="zh-CN" sz="1400" dirty="0">
                <a:solidFill>
                  <a:srgbClr val="777777"/>
                </a:solidFill>
                <a:latin typeface="微软雅黑" panose="020B0503020204020204" pitchFamily="34" charset="-122"/>
                <a:ea typeface="微软雅黑" panose="020B0503020204020204" pitchFamily="34" charset="-122"/>
              </a:rPr>
              <a:t>结合工作，就是负责品质部和生产部的质量检验问题。</a:t>
            </a:r>
          </a:p>
        </p:txBody>
      </p:sp>
      <p:sp>
        <p:nvSpPr>
          <p:cNvPr id="8" name="文本框 81">
            <a:extLst>
              <a:ext uri="{FF2B5EF4-FFF2-40B4-BE49-F238E27FC236}">
                <a16:creationId xmlns:a16="http://schemas.microsoft.com/office/drawing/2014/main" xmlns="" id="{6ADC2F71-FECC-4B41-9B3C-01C61904B3E4}"/>
              </a:ext>
            </a:extLst>
          </p:cNvPr>
          <p:cNvSpPr txBox="1">
            <a:spLocks noChangeArrowheads="1"/>
          </p:cNvSpPr>
          <p:nvPr/>
        </p:nvSpPr>
        <p:spPr bwMode="auto">
          <a:xfrm>
            <a:off x="5954430" y="3251180"/>
            <a:ext cx="2730287" cy="100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zh-CN" sz="1400" b="1" dirty="0">
                <a:solidFill>
                  <a:schemeClr val="tx2">
                    <a:lumMod val="75000"/>
                  </a:schemeClr>
                </a:solidFill>
                <a:latin typeface="微软雅黑" panose="020B0503020204020204" pitchFamily="34" charset="-122"/>
                <a:ea typeface="微软雅黑" panose="020B0503020204020204" pitchFamily="34" charset="-122"/>
              </a:rPr>
              <a:t>修理员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spcAft>
                <a:spcPts val="600"/>
              </a:spcAft>
            </a:pPr>
            <a:r>
              <a:rPr lang="zh-CN" altLang="zh-CN" sz="1400" dirty="0">
                <a:solidFill>
                  <a:srgbClr val="777777"/>
                </a:solidFill>
                <a:latin typeface="微软雅黑" panose="020B0503020204020204" pitchFamily="34" charset="-122"/>
                <a:ea typeface="微软雅黑" panose="020B0503020204020204" pitchFamily="34" charset="-122"/>
              </a:rPr>
              <a:t>了解设备动态的人，是负责设备与生产现场</a:t>
            </a:r>
            <a:r>
              <a:rPr lang="zh-CN" altLang="en-US" sz="1400" dirty="0">
                <a:solidFill>
                  <a:srgbClr val="777777"/>
                </a:solidFill>
                <a:latin typeface="微软雅黑" panose="020B0503020204020204" pitchFamily="34" charset="-122"/>
                <a:ea typeface="微软雅黑" panose="020B0503020204020204" pitchFamily="34" charset="-122"/>
              </a:rPr>
              <a:t>相</a:t>
            </a:r>
            <a:r>
              <a:rPr lang="zh-CN" altLang="zh-CN" sz="1400" dirty="0">
                <a:solidFill>
                  <a:srgbClr val="777777"/>
                </a:solidFill>
                <a:latin typeface="微软雅黑" panose="020B0503020204020204" pitchFamily="34" charset="-122"/>
                <a:ea typeface="微软雅黑" panose="020B0503020204020204" pitchFamily="34" charset="-122"/>
              </a:rPr>
              <a:t>结合工作。</a:t>
            </a:r>
            <a:endParaRPr lang="zh-CN" altLang="en-US" sz="1400" dirty="0">
              <a:solidFill>
                <a:srgbClr val="777777"/>
              </a:solidFill>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xmlns="" id="{6BE9ED27-D412-470A-AB56-6D257E45FDD6}"/>
              </a:ext>
            </a:extLst>
          </p:cNvPr>
          <p:cNvGrpSpPr/>
          <p:nvPr/>
        </p:nvGrpSpPr>
        <p:grpSpPr>
          <a:xfrm>
            <a:off x="923944" y="1330487"/>
            <a:ext cx="576064" cy="576064"/>
            <a:chOff x="635906" y="1669368"/>
            <a:chExt cx="576064" cy="576064"/>
          </a:xfrm>
        </p:grpSpPr>
        <p:sp>
          <p:nvSpPr>
            <p:cNvPr id="10" name="椭圆 9">
              <a:extLst>
                <a:ext uri="{FF2B5EF4-FFF2-40B4-BE49-F238E27FC236}">
                  <a16:creationId xmlns:a16="http://schemas.microsoft.com/office/drawing/2014/main" xmlns="" id="{38C2C244-B0E0-4059-A3FA-506FB97E56A5}"/>
                </a:ext>
              </a:extLst>
            </p:cNvPr>
            <p:cNvSpPr/>
            <p:nvPr/>
          </p:nvSpPr>
          <p:spPr>
            <a:xfrm>
              <a:off x="635906" y="1669368"/>
              <a:ext cx="576064" cy="57606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a:extLst>
                <a:ext uri="{FF2B5EF4-FFF2-40B4-BE49-F238E27FC236}">
                  <a16:creationId xmlns:a16="http://schemas.microsoft.com/office/drawing/2014/main" xmlns="" id="{FE05D3A1-32F3-48C5-AF2D-EFB674AFBB0F}"/>
                </a:ext>
              </a:extLst>
            </p:cNvPr>
            <p:cNvSpPr/>
            <p:nvPr/>
          </p:nvSpPr>
          <p:spPr>
            <a:xfrm>
              <a:off x="694527" y="1772734"/>
              <a:ext cx="396262"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01</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2" name="组合 11">
            <a:extLst>
              <a:ext uri="{FF2B5EF4-FFF2-40B4-BE49-F238E27FC236}">
                <a16:creationId xmlns:a16="http://schemas.microsoft.com/office/drawing/2014/main" xmlns="" id="{ABF52CA6-6383-44D0-958C-B09DD88E9028}"/>
              </a:ext>
            </a:extLst>
          </p:cNvPr>
          <p:cNvGrpSpPr/>
          <p:nvPr/>
        </p:nvGrpSpPr>
        <p:grpSpPr>
          <a:xfrm>
            <a:off x="923944" y="2266591"/>
            <a:ext cx="576064" cy="576064"/>
            <a:chOff x="635906" y="2965512"/>
            <a:chExt cx="576064" cy="576064"/>
          </a:xfrm>
        </p:grpSpPr>
        <p:sp>
          <p:nvSpPr>
            <p:cNvPr id="13" name="椭圆 12">
              <a:extLst>
                <a:ext uri="{FF2B5EF4-FFF2-40B4-BE49-F238E27FC236}">
                  <a16:creationId xmlns:a16="http://schemas.microsoft.com/office/drawing/2014/main" xmlns="" id="{083125D7-1250-4C0E-A901-FD1CB39594EB}"/>
                </a:ext>
              </a:extLst>
            </p:cNvPr>
            <p:cNvSpPr/>
            <p:nvPr/>
          </p:nvSpPr>
          <p:spPr>
            <a:xfrm>
              <a:off x="635906" y="2965512"/>
              <a:ext cx="576064" cy="57606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4" name="矩形 13">
              <a:extLst>
                <a:ext uri="{FF2B5EF4-FFF2-40B4-BE49-F238E27FC236}">
                  <a16:creationId xmlns:a16="http://schemas.microsoft.com/office/drawing/2014/main" xmlns="" id="{FF0C57D9-0CA2-4A3A-AFF4-52B666BFFA04}"/>
                </a:ext>
              </a:extLst>
            </p:cNvPr>
            <p:cNvSpPr/>
            <p:nvPr/>
          </p:nvSpPr>
          <p:spPr>
            <a:xfrm>
              <a:off x="712181" y="3068878"/>
              <a:ext cx="423514"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02</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5" name="组合 14">
            <a:extLst>
              <a:ext uri="{FF2B5EF4-FFF2-40B4-BE49-F238E27FC236}">
                <a16:creationId xmlns:a16="http://schemas.microsoft.com/office/drawing/2014/main" xmlns="" id="{A5D5C6F8-2E3D-4AD3-ABC3-F600BE0B6222}"/>
              </a:ext>
            </a:extLst>
          </p:cNvPr>
          <p:cNvGrpSpPr/>
          <p:nvPr/>
        </p:nvGrpSpPr>
        <p:grpSpPr>
          <a:xfrm>
            <a:off x="923944" y="3147814"/>
            <a:ext cx="576064" cy="576064"/>
            <a:chOff x="635906" y="4261656"/>
            <a:chExt cx="576064" cy="576064"/>
          </a:xfrm>
        </p:grpSpPr>
        <p:sp>
          <p:nvSpPr>
            <p:cNvPr id="16" name="椭圆 15">
              <a:extLst>
                <a:ext uri="{FF2B5EF4-FFF2-40B4-BE49-F238E27FC236}">
                  <a16:creationId xmlns:a16="http://schemas.microsoft.com/office/drawing/2014/main" xmlns="" id="{87860AD5-4EBB-442F-A2EF-C45D3BE2F432}"/>
                </a:ext>
              </a:extLst>
            </p:cNvPr>
            <p:cNvSpPr/>
            <p:nvPr/>
          </p:nvSpPr>
          <p:spPr>
            <a:xfrm>
              <a:off x="635906" y="4261656"/>
              <a:ext cx="576064" cy="57606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xmlns="" id="{F3B58A67-3A14-47C0-8C92-F8214CDF4CB7}"/>
                </a:ext>
              </a:extLst>
            </p:cNvPr>
            <p:cNvSpPr/>
            <p:nvPr/>
          </p:nvSpPr>
          <p:spPr>
            <a:xfrm>
              <a:off x="708975" y="4365022"/>
              <a:ext cx="429926"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03</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18" name="组合 17">
            <a:extLst>
              <a:ext uri="{FF2B5EF4-FFF2-40B4-BE49-F238E27FC236}">
                <a16:creationId xmlns:a16="http://schemas.microsoft.com/office/drawing/2014/main" xmlns="" id="{D30492CD-A020-41A6-A701-B57E30B16E18}"/>
              </a:ext>
            </a:extLst>
          </p:cNvPr>
          <p:cNvGrpSpPr/>
          <p:nvPr/>
        </p:nvGrpSpPr>
        <p:grpSpPr>
          <a:xfrm>
            <a:off x="5292086" y="1366491"/>
            <a:ext cx="576064" cy="576064"/>
            <a:chOff x="5004048" y="1669368"/>
            <a:chExt cx="576064" cy="576064"/>
          </a:xfrm>
        </p:grpSpPr>
        <p:sp>
          <p:nvSpPr>
            <p:cNvPr id="19" name="椭圆 18">
              <a:extLst>
                <a:ext uri="{FF2B5EF4-FFF2-40B4-BE49-F238E27FC236}">
                  <a16:creationId xmlns:a16="http://schemas.microsoft.com/office/drawing/2014/main" xmlns="" id="{FBD37BFD-8C67-4EF8-95AF-BE0CE714C035}"/>
                </a:ext>
              </a:extLst>
            </p:cNvPr>
            <p:cNvSpPr/>
            <p:nvPr/>
          </p:nvSpPr>
          <p:spPr>
            <a:xfrm>
              <a:off x="5004048" y="1669368"/>
              <a:ext cx="576064" cy="57606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xmlns="" id="{A2C59E54-B35D-4ECE-98FD-674CAE10C972}"/>
                </a:ext>
              </a:extLst>
            </p:cNvPr>
            <p:cNvSpPr/>
            <p:nvPr/>
          </p:nvSpPr>
          <p:spPr>
            <a:xfrm>
              <a:off x="5076316" y="1728166"/>
              <a:ext cx="431528"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05</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1" name="组合 20">
            <a:extLst>
              <a:ext uri="{FF2B5EF4-FFF2-40B4-BE49-F238E27FC236}">
                <a16:creationId xmlns:a16="http://schemas.microsoft.com/office/drawing/2014/main" xmlns="" id="{AA3F09F5-E05D-461F-9131-D92DF6098C6A}"/>
              </a:ext>
            </a:extLst>
          </p:cNvPr>
          <p:cNvGrpSpPr/>
          <p:nvPr/>
        </p:nvGrpSpPr>
        <p:grpSpPr>
          <a:xfrm>
            <a:off x="5292086" y="2283718"/>
            <a:ext cx="576064" cy="576064"/>
            <a:chOff x="5004048" y="2965512"/>
            <a:chExt cx="576064" cy="576064"/>
          </a:xfrm>
        </p:grpSpPr>
        <p:sp>
          <p:nvSpPr>
            <p:cNvPr id="22" name="椭圆 21">
              <a:extLst>
                <a:ext uri="{FF2B5EF4-FFF2-40B4-BE49-F238E27FC236}">
                  <a16:creationId xmlns:a16="http://schemas.microsoft.com/office/drawing/2014/main" xmlns="" id="{C1B5E146-C6A9-407C-97FE-78DE68BCACFA}"/>
                </a:ext>
              </a:extLst>
            </p:cNvPr>
            <p:cNvSpPr/>
            <p:nvPr/>
          </p:nvSpPr>
          <p:spPr>
            <a:xfrm>
              <a:off x="5004048" y="2965512"/>
              <a:ext cx="576064" cy="57606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xmlns="" id="{DB4DDE11-95F6-4E6A-9E79-34748E6C0DB7}"/>
                </a:ext>
              </a:extLst>
            </p:cNvPr>
            <p:cNvSpPr/>
            <p:nvPr/>
          </p:nvSpPr>
          <p:spPr>
            <a:xfrm>
              <a:off x="5075514" y="3068878"/>
              <a:ext cx="433132"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06</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grpSp>
        <p:nvGrpSpPr>
          <p:cNvPr id="24" name="组合 23">
            <a:extLst>
              <a:ext uri="{FF2B5EF4-FFF2-40B4-BE49-F238E27FC236}">
                <a16:creationId xmlns:a16="http://schemas.microsoft.com/office/drawing/2014/main" xmlns="" id="{6163A4A5-A184-4371-9C5C-2B75B19513E7}"/>
              </a:ext>
            </a:extLst>
          </p:cNvPr>
          <p:cNvGrpSpPr/>
          <p:nvPr/>
        </p:nvGrpSpPr>
        <p:grpSpPr>
          <a:xfrm>
            <a:off x="5292086" y="3344961"/>
            <a:ext cx="576064" cy="576064"/>
            <a:chOff x="5004048" y="4261656"/>
            <a:chExt cx="576064" cy="576064"/>
          </a:xfrm>
        </p:grpSpPr>
        <p:sp>
          <p:nvSpPr>
            <p:cNvPr id="25" name="椭圆 24">
              <a:extLst>
                <a:ext uri="{FF2B5EF4-FFF2-40B4-BE49-F238E27FC236}">
                  <a16:creationId xmlns:a16="http://schemas.microsoft.com/office/drawing/2014/main" xmlns="" id="{97CC298B-D349-453C-BAD1-E072DF321EE1}"/>
                </a:ext>
              </a:extLst>
            </p:cNvPr>
            <p:cNvSpPr/>
            <p:nvPr/>
          </p:nvSpPr>
          <p:spPr>
            <a:xfrm>
              <a:off x="5004048" y="4261656"/>
              <a:ext cx="576064" cy="57606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xmlns="" id="{E58084C5-1FCB-4940-AC24-231E07E37D4B}"/>
                </a:ext>
              </a:extLst>
            </p:cNvPr>
            <p:cNvSpPr/>
            <p:nvPr/>
          </p:nvSpPr>
          <p:spPr>
            <a:xfrm>
              <a:off x="5090328" y="4365022"/>
              <a:ext cx="397866"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07</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27" name="文本框 81">
            <a:extLst>
              <a:ext uri="{FF2B5EF4-FFF2-40B4-BE49-F238E27FC236}">
                <a16:creationId xmlns:a16="http://schemas.microsoft.com/office/drawing/2014/main" xmlns="" id="{252CDF88-A036-4AB6-B8D6-18E0442629C1}"/>
              </a:ext>
            </a:extLst>
          </p:cNvPr>
          <p:cNvSpPr txBox="1">
            <a:spLocks noChangeArrowheads="1"/>
          </p:cNvSpPr>
          <p:nvPr/>
        </p:nvSpPr>
        <p:spPr bwMode="auto">
          <a:xfrm>
            <a:off x="1619678" y="4085668"/>
            <a:ext cx="2823074" cy="881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zh-CN" sz="1400" b="1" dirty="0">
                <a:solidFill>
                  <a:schemeClr val="tx2">
                    <a:lumMod val="75000"/>
                  </a:schemeClr>
                </a:solidFill>
                <a:latin typeface="微软雅黑" panose="020B0503020204020204" pitchFamily="34" charset="-122"/>
                <a:ea typeface="微软雅黑" panose="020B0503020204020204" pitchFamily="34" charset="-122"/>
              </a:rPr>
              <a:t>物料控制员</a:t>
            </a:r>
            <a:endParaRPr lang="en-US" altLang="zh-CN" sz="1400" b="1" dirty="0">
              <a:solidFill>
                <a:schemeClr val="tx2">
                  <a:lumMod val="75000"/>
                </a:schemeClr>
              </a:solidFill>
              <a:latin typeface="微软雅黑" panose="020B0503020204020204" pitchFamily="34" charset="-122"/>
              <a:ea typeface="微软雅黑" panose="020B0503020204020204" pitchFamily="34" charset="-122"/>
            </a:endParaRPr>
          </a:p>
          <a:p>
            <a:pPr>
              <a:spcAft>
                <a:spcPts val="600"/>
              </a:spcAft>
            </a:pPr>
            <a:r>
              <a:rPr lang="zh-CN" altLang="zh-CN" sz="1400" dirty="0">
                <a:solidFill>
                  <a:srgbClr val="777777"/>
                </a:solidFill>
                <a:latin typeface="微软雅黑" panose="020B0503020204020204" pitchFamily="34" charset="-122"/>
                <a:ea typeface="微软雅黑" panose="020B0503020204020204" pitchFamily="34" charset="-122"/>
              </a:rPr>
              <a:t>了解物料流转的人，这个人员在很多企业</a:t>
            </a:r>
            <a:r>
              <a:rPr lang="zh-CN" altLang="en-US" sz="1400" dirty="0">
                <a:solidFill>
                  <a:srgbClr val="777777"/>
                </a:solidFill>
                <a:latin typeface="微软雅黑" panose="020B0503020204020204" pitchFamily="34" charset="-122"/>
                <a:ea typeface="微软雅黑" panose="020B0503020204020204" pitchFamily="34" charset="-122"/>
              </a:rPr>
              <a:t>是</a:t>
            </a:r>
            <a:r>
              <a:rPr lang="zh-CN" altLang="zh-CN" sz="1400" dirty="0">
                <a:solidFill>
                  <a:srgbClr val="777777"/>
                </a:solidFill>
                <a:latin typeface="微软雅黑" panose="020B0503020204020204" pitchFamily="34" charset="-122"/>
                <a:ea typeface="微软雅黑" panose="020B0503020204020204" pitchFamily="34" charset="-122"/>
              </a:rPr>
              <a:t>最缺乏的，它叫</a:t>
            </a:r>
            <a:r>
              <a:rPr lang="en-US" altLang="zh-CN" sz="1400" dirty="0">
                <a:solidFill>
                  <a:srgbClr val="777777"/>
                </a:solidFill>
                <a:latin typeface="微软雅黑" panose="020B0503020204020204" pitchFamily="34" charset="-122"/>
                <a:ea typeface="微软雅黑" panose="020B0503020204020204" pitchFamily="34" charset="-122"/>
              </a:rPr>
              <a:t>PC </a:t>
            </a:r>
            <a:r>
              <a:rPr lang="zh-CN" altLang="zh-CN" sz="1400" dirty="0">
                <a:solidFill>
                  <a:srgbClr val="777777"/>
                </a:solidFill>
                <a:latin typeface="微软雅黑" panose="020B0503020204020204" pitchFamily="34" charset="-122"/>
                <a:ea typeface="微软雅黑" panose="020B0503020204020204" pitchFamily="34" charset="-122"/>
              </a:rPr>
              <a:t>是负责供应与生产现场接口工作。</a:t>
            </a:r>
            <a:endParaRPr lang="zh-CN" altLang="en-US" sz="1400" dirty="0">
              <a:solidFill>
                <a:srgbClr val="777777"/>
              </a:solidFill>
              <a:latin typeface="微软雅黑" panose="020B0503020204020204" pitchFamily="34" charset="-122"/>
              <a:ea typeface="微软雅黑" panose="020B0503020204020204" pitchFamily="34" charset="-122"/>
            </a:endParaRPr>
          </a:p>
        </p:txBody>
      </p:sp>
      <p:grpSp>
        <p:nvGrpSpPr>
          <p:cNvPr id="28" name="组合 27">
            <a:extLst>
              <a:ext uri="{FF2B5EF4-FFF2-40B4-BE49-F238E27FC236}">
                <a16:creationId xmlns:a16="http://schemas.microsoft.com/office/drawing/2014/main" xmlns="" id="{C86DF77E-BF6A-415F-8785-014FA73B5D39}"/>
              </a:ext>
            </a:extLst>
          </p:cNvPr>
          <p:cNvGrpSpPr/>
          <p:nvPr/>
        </p:nvGrpSpPr>
        <p:grpSpPr>
          <a:xfrm>
            <a:off x="923944" y="4138799"/>
            <a:ext cx="576064" cy="576064"/>
            <a:chOff x="635906" y="4261656"/>
            <a:chExt cx="576064" cy="576064"/>
          </a:xfrm>
        </p:grpSpPr>
        <p:sp>
          <p:nvSpPr>
            <p:cNvPr id="29" name="椭圆 28">
              <a:extLst>
                <a:ext uri="{FF2B5EF4-FFF2-40B4-BE49-F238E27FC236}">
                  <a16:creationId xmlns:a16="http://schemas.microsoft.com/office/drawing/2014/main" xmlns="" id="{D5783FDE-F434-4E2C-9037-A06B5D065E4E}"/>
                </a:ext>
              </a:extLst>
            </p:cNvPr>
            <p:cNvSpPr/>
            <p:nvPr/>
          </p:nvSpPr>
          <p:spPr>
            <a:xfrm>
              <a:off x="635906" y="4261656"/>
              <a:ext cx="576064" cy="576064"/>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xmlns="" id="{CB2C5894-B56F-4153-9B9F-7B9281EE8E85}"/>
                </a:ext>
              </a:extLst>
            </p:cNvPr>
            <p:cNvSpPr/>
            <p:nvPr/>
          </p:nvSpPr>
          <p:spPr>
            <a:xfrm>
              <a:off x="712181" y="4365022"/>
              <a:ext cx="423514"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04</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1" name="文本框 81">
            <a:extLst>
              <a:ext uri="{FF2B5EF4-FFF2-40B4-BE49-F238E27FC236}">
                <a16:creationId xmlns:a16="http://schemas.microsoft.com/office/drawing/2014/main" xmlns="" id="{DA4C3543-02A1-487E-996F-976203E4B699}"/>
              </a:ext>
            </a:extLst>
          </p:cNvPr>
          <p:cNvSpPr txBox="1">
            <a:spLocks noChangeArrowheads="1"/>
          </p:cNvSpPr>
          <p:nvPr/>
        </p:nvSpPr>
        <p:spPr bwMode="auto">
          <a:xfrm>
            <a:off x="5973053" y="4085668"/>
            <a:ext cx="2823075" cy="1006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spcAft>
                <a:spcPts val="600"/>
              </a:spcAft>
            </a:pPr>
            <a:r>
              <a:rPr lang="zh-CN" altLang="zh-CN" sz="1400" b="1" dirty="0">
                <a:solidFill>
                  <a:schemeClr val="tx2">
                    <a:lumMod val="75000"/>
                  </a:schemeClr>
                </a:solidFill>
                <a:latin typeface="微软雅黑" panose="020B0503020204020204" pitchFamily="34" charset="-122"/>
                <a:ea typeface="微软雅黑" panose="020B0503020204020204" pitchFamily="34" charset="-122"/>
              </a:rPr>
              <a:t>仓管员</a:t>
            </a:r>
            <a:endParaRPr lang="en-US" altLang="zh-CN" sz="1400" dirty="0">
              <a:solidFill>
                <a:srgbClr val="777777"/>
              </a:solidFill>
              <a:latin typeface="微软雅黑" panose="020B0503020204020204" pitchFamily="34" charset="-122"/>
              <a:ea typeface="微软雅黑" panose="020B0503020204020204" pitchFamily="34" charset="-122"/>
            </a:endParaRPr>
          </a:p>
          <a:p>
            <a:pPr>
              <a:spcAft>
                <a:spcPts val="600"/>
              </a:spcAft>
            </a:pPr>
            <a:r>
              <a:rPr lang="zh-CN" altLang="en-US" sz="1400" dirty="0">
                <a:solidFill>
                  <a:srgbClr val="777777"/>
                </a:solidFill>
                <a:latin typeface="微软雅黑" panose="020B0503020204020204" pitchFamily="34" charset="-122"/>
                <a:ea typeface="微软雅黑" panose="020B0503020204020204" pitchFamily="34" charset="-122"/>
              </a:rPr>
              <a:t>材料或物</a:t>
            </a:r>
            <a:r>
              <a:rPr lang="zh-CN" altLang="zh-CN" sz="1400" dirty="0">
                <a:solidFill>
                  <a:srgbClr val="777777"/>
                </a:solidFill>
                <a:latin typeface="微软雅黑" panose="020B0503020204020204" pitchFamily="34" charset="-122"/>
                <a:ea typeface="微软雅黑" panose="020B0503020204020204" pitchFamily="34" charset="-122"/>
              </a:rPr>
              <a:t>料收发的人，是负责财务与生产现场结合工作。</a:t>
            </a:r>
            <a:endParaRPr lang="zh-CN" altLang="en-US" sz="1400" dirty="0">
              <a:solidFill>
                <a:srgbClr val="777777"/>
              </a:solidFill>
              <a:latin typeface="微软雅黑" panose="020B0503020204020204" pitchFamily="34" charset="-122"/>
              <a:ea typeface="微软雅黑" panose="020B0503020204020204" pitchFamily="34" charset="-122"/>
            </a:endParaRPr>
          </a:p>
        </p:txBody>
      </p:sp>
      <p:grpSp>
        <p:nvGrpSpPr>
          <p:cNvPr id="32" name="组合 31">
            <a:extLst>
              <a:ext uri="{FF2B5EF4-FFF2-40B4-BE49-F238E27FC236}">
                <a16:creationId xmlns:a16="http://schemas.microsoft.com/office/drawing/2014/main" xmlns="" id="{CB769002-37EF-45F5-9746-004E16FDB251}"/>
              </a:ext>
            </a:extLst>
          </p:cNvPr>
          <p:cNvGrpSpPr/>
          <p:nvPr/>
        </p:nvGrpSpPr>
        <p:grpSpPr>
          <a:xfrm>
            <a:off x="5358090" y="4263938"/>
            <a:ext cx="576064" cy="576064"/>
            <a:chOff x="5004048" y="4261656"/>
            <a:chExt cx="576064" cy="576064"/>
          </a:xfrm>
        </p:grpSpPr>
        <p:sp>
          <p:nvSpPr>
            <p:cNvPr id="33" name="椭圆 32">
              <a:extLst>
                <a:ext uri="{FF2B5EF4-FFF2-40B4-BE49-F238E27FC236}">
                  <a16:creationId xmlns:a16="http://schemas.microsoft.com/office/drawing/2014/main" xmlns="" id="{A009A5CB-D718-436E-8A58-035EADD43D5F}"/>
                </a:ext>
              </a:extLst>
            </p:cNvPr>
            <p:cNvSpPr/>
            <p:nvPr/>
          </p:nvSpPr>
          <p:spPr>
            <a:xfrm>
              <a:off x="5004048" y="4261656"/>
              <a:ext cx="576064" cy="57606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xmlns="" id="{550A7203-9597-4609-96FB-7FF1E1345E29}"/>
                </a:ext>
              </a:extLst>
            </p:cNvPr>
            <p:cNvSpPr/>
            <p:nvPr/>
          </p:nvSpPr>
          <p:spPr>
            <a:xfrm>
              <a:off x="5073497" y="4365022"/>
              <a:ext cx="431528" cy="369332"/>
            </a:xfrm>
            <a:prstGeom prst="rect">
              <a:avLst/>
            </a:prstGeom>
          </p:spPr>
          <p:txBody>
            <a:bodyPr wrap="none">
              <a:spAutoFit/>
            </a:bodyPr>
            <a:lstStyle/>
            <a:p>
              <a:pPr algn="ctr">
                <a:defRPr/>
              </a:pPr>
              <a:r>
                <a:rPr lang="en-US" altLang="zh-CN"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rPr>
                <a:t>08</a:t>
              </a:r>
              <a:endParaRPr lang="zh-CN" altLang="en-US" dirty="0">
                <a:solidFill>
                  <a:srgbClr val="FFFFFF"/>
                </a:solidFill>
                <a:latin typeface="Impact" panose="020B0806030902050204" pitchFamily="34" charset="0"/>
                <a:ea typeface="Arial Unicode MS" panose="020B0604020202020204" pitchFamily="34" charset="-122"/>
                <a:cs typeface="Arial Unicode MS" panose="020B0604020202020204" pitchFamily="34" charset="-122"/>
              </a:endParaRPr>
            </a:p>
          </p:txBody>
        </p:sp>
      </p:grpSp>
      <p:sp>
        <p:nvSpPr>
          <p:cNvPr id="35" name="矩形 34">
            <a:extLst>
              <a:ext uri="{FF2B5EF4-FFF2-40B4-BE49-F238E27FC236}">
                <a16:creationId xmlns:a16="http://schemas.microsoft.com/office/drawing/2014/main" xmlns="" id="{DAC733A7-04AD-4148-8C4F-C06AC1FB999D}"/>
              </a:ext>
            </a:extLst>
          </p:cNvPr>
          <p:cNvSpPr/>
          <p:nvPr/>
        </p:nvSpPr>
        <p:spPr>
          <a:xfrm>
            <a:off x="982565" y="757032"/>
            <a:ext cx="4572000" cy="338554"/>
          </a:xfrm>
          <a:prstGeom prst="rect">
            <a:avLst/>
          </a:prstGeom>
        </p:spPr>
        <p:txBody>
          <a:bodyPr>
            <a:spAutoFit/>
          </a:bodyPr>
          <a:lstStyle/>
          <a:p>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特殊岗位</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工作量化</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八大员</a:t>
            </a:r>
          </a:p>
        </p:txBody>
      </p:sp>
      <p:sp>
        <p:nvSpPr>
          <p:cNvPr id="36" name="矩形 35">
            <a:extLst>
              <a:ext uri="{FF2B5EF4-FFF2-40B4-BE49-F238E27FC236}">
                <a16:creationId xmlns:a16="http://schemas.microsoft.com/office/drawing/2014/main" xmlns="" id="{2428AA0F-99D4-4913-9F9B-D669AE399C08}"/>
              </a:ext>
            </a:extLst>
          </p:cNvPr>
          <p:cNvSpPr/>
          <p:nvPr/>
        </p:nvSpPr>
        <p:spPr>
          <a:xfrm>
            <a:off x="810539" y="233653"/>
            <a:ext cx="226215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一、生产管理精细化</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8318903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8B394494-6C7C-4223-9FBB-44C6DC9A2DAA}"/>
              </a:ext>
            </a:extLst>
          </p:cNvPr>
          <p:cNvSpPr txBox="1"/>
          <p:nvPr/>
        </p:nvSpPr>
        <p:spPr>
          <a:xfrm>
            <a:off x="827584" y="1779662"/>
            <a:ext cx="7416824" cy="1754326"/>
          </a:xfrm>
          <a:prstGeom prst="rect">
            <a:avLst/>
          </a:prstGeom>
          <a:noFill/>
        </p:spPr>
        <p:txBody>
          <a:bodyPr wrap="square" rtlCol="0">
            <a:spAutoFit/>
          </a:bodyPr>
          <a:lstStyle/>
          <a:p>
            <a:r>
              <a:rPr lang="zh-CN" altLang="en-US" sz="3600" dirty="0">
                <a:solidFill>
                  <a:schemeClr val="tx2"/>
                </a:solidFill>
                <a:latin typeface="微软雅黑" panose="020B0503020204020204" pitchFamily="34" charset="-122"/>
                <a:ea typeface="微软雅黑" panose="020B0503020204020204" pitchFamily="34" charset="-122"/>
              </a:rPr>
              <a:t>   </a:t>
            </a:r>
            <a:endParaRPr lang="en-US" altLang="zh-CN" sz="3600" dirty="0">
              <a:solidFill>
                <a:schemeClr val="tx2"/>
              </a:solidFill>
              <a:latin typeface="微软雅黑" panose="020B0503020204020204" pitchFamily="34" charset="-122"/>
              <a:ea typeface="微软雅黑" panose="020B0503020204020204" pitchFamily="34" charset="-122"/>
            </a:endParaRPr>
          </a:p>
          <a:p>
            <a:r>
              <a:rPr lang="en-US" altLang="zh-CN" sz="3600" dirty="0">
                <a:solidFill>
                  <a:schemeClr val="tx2"/>
                </a:solidFill>
                <a:latin typeface="微软雅黑" panose="020B0503020204020204" pitchFamily="34" charset="-122"/>
                <a:ea typeface="微软雅黑" panose="020B0503020204020204" pitchFamily="34" charset="-122"/>
              </a:rPr>
              <a:t>1</a:t>
            </a:r>
            <a:r>
              <a:rPr lang="zh-CN" altLang="en-US" sz="3600" dirty="0">
                <a:solidFill>
                  <a:schemeClr val="tx2"/>
                </a:solidFill>
                <a:latin typeface="微软雅黑" panose="020B0503020204020204" pitchFamily="34" charset="-122"/>
                <a:ea typeface="微软雅黑" panose="020B0503020204020204" pitchFamily="34" charset="-122"/>
              </a:rPr>
              <a:t>、我的企业生产管理是如何做的？</a:t>
            </a:r>
            <a:endParaRPr lang="en-US" altLang="zh-CN" sz="3600" dirty="0">
              <a:solidFill>
                <a:schemeClr val="tx2"/>
              </a:solidFill>
              <a:latin typeface="微软雅黑" panose="020B0503020204020204" pitchFamily="34" charset="-122"/>
              <a:ea typeface="微软雅黑" panose="020B0503020204020204" pitchFamily="34" charset="-122"/>
            </a:endParaRPr>
          </a:p>
          <a:p>
            <a:r>
              <a:rPr lang="en-US" altLang="zh-CN" sz="3600" dirty="0">
                <a:solidFill>
                  <a:schemeClr val="tx2"/>
                </a:solidFill>
                <a:latin typeface="微软雅黑" panose="020B0503020204020204" pitchFamily="34" charset="-122"/>
                <a:ea typeface="微软雅黑" panose="020B0503020204020204" pitchFamily="34" charset="-122"/>
              </a:rPr>
              <a:t>2</a:t>
            </a:r>
            <a:r>
              <a:rPr lang="zh-CN" altLang="en-US" sz="3600" dirty="0">
                <a:solidFill>
                  <a:schemeClr val="tx2"/>
                </a:solidFill>
                <a:latin typeface="微软雅黑" panose="020B0503020204020204" pitchFamily="34" charset="-122"/>
                <a:ea typeface="微软雅黑" panose="020B0503020204020204" pitchFamily="34" charset="-122"/>
              </a:rPr>
              <a:t>、我企业的八大员工作谁在担任？</a:t>
            </a:r>
          </a:p>
        </p:txBody>
      </p:sp>
      <p:sp>
        <p:nvSpPr>
          <p:cNvPr id="3" name="Title 1">
            <a:extLst>
              <a:ext uri="{FF2B5EF4-FFF2-40B4-BE49-F238E27FC236}">
                <a16:creationId xmlns:a16="http://schemas.microsoft.com/office/drawing/2014/main" xmlns="" id="{21E2F5D4-9B4C-4D80-B91A-A60DE0A9C7D5}"/>
              </a:ext>
            </a:extLst>
          </p:cNvPr>
          <p:cNvSpPr txBox="1"/>
          <p:nvPr/>
        </p:nvSpPr>
        <p:spPr>
          <a:xfrm>
            <a:off x="1043608"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现场提问环节</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51484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3026544" y="2392600"/>
            <a:ext cx="3090911" cy="646331"/>
          </a:xfrm>
          <a:prstGeom prst="rect">
            <a:avLst/>
          </a:prstGeom>
          <a:noFill/>
        </p:spPr>
        <p:txBody>
          <a:bodyPr wrap="none" rtlCol="0">
            <a:spAutoFit/>
          </a:bodyPr>
          <a:lstStyle/>
          <a:p>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企业简介概述</a:t>
            </a:r>
            <a:endParaRPr lang="en-GB"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E37793CA-126C-44D7-A459-140566130661}"/>
              </a:ext>
            </a:extLst>
          </p:cNvPr>
          <p:cNvSpPr txBox="1"/>
          <p:nvPr/>
        </p:nvSpPr>
        <p:spPr>
          <a:xfrm>
            <a:off x="755576" y="987574"/>
            <a:ext cx="8208912" cy="3416320"/>
          </a:xfrm>
          <a:prstGeom prst="rect">
            <a:avLst/>
          </a:prstGeom>
          <a:noFill/>
        </p:spPr>
        <p:txBody>
          <a:bodyPr wrap="square" rtlCol="0">
            <a:spAutoFit/>
          </a:bodyPr>
          <a:lstStyle/>
          <a:p>
            <a:r>
              <a:rPr lang="zh-CN" altLang="en-US" b="1" kern="0" dirty="0">
                <a:latin typeface="微软雅黑" panose="020B0503020204020204" pitchFamily="34" charset="-122"/>
                <a:ea typeface="微软雅黑" panose="020B0503020204020204" pitchFamily="34" charset="-122"/>
              </a:rPr>
              <a:t>案例二</a:t>
            </a:r>
            <a:r>
              <a:rPr lang="zh-CN" altLang="en-US" sz="1400" dirty="0">
                <a:latin typeface="微软雅黑" panose="020B0503020204020204" pitchFamily="34" charset="-122"/>
                <a:ea typeface="微软雅黑" panose="020B0503020204020204" pitchFamily="34" charset="-122"/>
              </a:rPr>
              <a:t>：</a:t>
            </a:r>
            <a:r>
              <a:rPr lang="zh-CN" altLang="zh-CN" sz="1400" dirty="0">
                <a:latin typeface="微软雅黑" panose="020B0503020204020204" pitchFamily="34" charset="-122"/>
                <a:ea typeface="微软雅黑" panose="020B0503020204020204" pitchFamily="34" charset="-122"/>
              </a:rPr>
              <a:t>海尔砸冰箱的故事，还有一个企业也砸过冰箱，河南一家企业叫新飞冰箱。海尔砸了</a:t>
            </a:r>
            <a:r>
              <a:rPr lang="en-US" altLang="zh-CN" sz="1400" dirty="0">
                <a:latin typeface="微软雅黑" panose="020B0503020204020204" pitchFamily="34" charset="-122"/>
                <a:ea typeface="微软雅黑" panose="020B0503020204020204" pitchFamily="34" charset="-122"/>
              </a:rPr>
              <a:t>76</a:t>
            </a:r>
            <a:r>
              <a:rPr lang="zh-CN" altLang="zh-CN" sz="1400" dirty="0">
                <a:latin typeface="微软雅黑" panose="020B0503020204020204" pitchFamily="34" charset="-122"/>
                <a:ea typeface="微软雅黑" panose="020B0503020204020204" pitchFamily="34" charset="-122"/>
              </a:rPr>
              <a:t>台，新飞冰箱砸了</a:t>
            </a:r>
            <a:r>
              <a:rPr lang="en-US" altLang="zh-CN" sz="1400" dirty="0">
                <a:latin typeface="微软雅黑" panose="020B0503020204020204" pitchFamily="34" charset="-122"/>
                <a:ea typeface="微软雅黑" panose="020B0503020204020204" pitchFamily="34" charset="-122"/>
              </a:rPr>
              <a:t>300</a:t>
            </a:r>
            <a:r>
              <a:rPr lang="zh-CN" altLang="zh-CN" sz="1400" dirty="0">
                <a:latin typeface="微软雅黑" panose="020B0503020204020204" pitchFamily="34" charset="-122"/>
                <a:ea typeface="微软雅黑" panose="020B0503020204020204" pitchFamily="34" charset="-122"/>
              </a:rPr>
              <a:t>台。其实目的只有一个，提高员工质量意识，我们来回顾一下，当年海尔砸冰箱的经过，当年有</a:t>
            </a:r>
            <a:r>
              <a:rPr lang="en-US" altLang="zh-CN" sz="1400" dirty="0">
                <a:latin typeface="微软雅黑" panose="020B0503020204020204" pitchFamily="34" charset="-122"/>
                <a:ea typeface="微软雅黑" panose="020B0503020204020204" pitchFamily="34" charset="-122"/>
              </a:rPr>
              <a:t>76</a:t>
            </a:r>
            <a:r>
              <a:rPr lang="zh-CN" altLang="zh-CN" sz="1400" dirty="0">
                <a:latin typeface="微软雅黑" panose="020B0503020204020204" pitchFamily="34" charset="-122"/>
                <a:ea typeface="微软雅黑" panose="020B0503020204020204" pitchFamily="34" charset="-122"/>
              </a:rPr>
              <a:t>台冰箱被检验员发现，有轻微质量问题，轻微也是不良。说质量缺陷有四种，致命缺陷、严重缺陷、一般缺陷和轻微缺陷。轻微也是不良，就是冰箱外观刮痕，不影响制冷本质不影响。报给德国专家，当年叫利勃海尔，专家就在这个出货报告单上写，此批冰箱属于不良，判定为不良品不予发货。没有想到写完那几个字，却遭到海尔员工的围攻。改过来，把不合格改成合格。改不改，不改，打。要打老外，老外吓坏了，躲进酒店打电话给张瑞敏先生，张厂长，你员工太不可理喻了。不良可以改进，让我改过来，不改要打我，我在中国没有安全感。我要回国了，专家吓跑了。张瑞敏先生吓坏了，如果德国人将撤走，海尔冰箱就没有结果了，于是说砸，我要留住专家，靠送礼是不起作用的。专家是需要科学态度的，就说了谁做不良谁砸。专家一听，厂长就是厂长，厂长的观念和意识就比员工高，专家是留下来了，但是没有想到。张瑞敏要砸冰箱这件事情，被全公司员工知道了，说我们厂长要砸冰箱。当年有一个劳动模范，就说了，你个败家子，就指着张瑞敏就骂起来了。你个败家子，这么好的冰箱你要砸，我去告你。</a:t>
            </a:r>
          </a:p>
          <a:p>
            <a:r>
              <a:rPr lang="en-US" altLang="zh-CN" dirty="0"/>
              <a:t> </a:t>
            </a:r>
            <a:endParaRPr lang="zh-CN" altLang="zh-CN" dirty="0"/>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867E6C1D-50DC-4A77-855F-C237F8112128}"/>
              </a:ext>
            </a:extLst>
          </p:cNvPr>
          <p:cNvSpPr/>
          <p:nvPr/>
        </p:nvSpPr>
        <p:spPr>
          <a:xfrm>
            <a:off x="810539" y="233653"/>
            <a:ext cx="226215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二、质量管理精细化</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6853838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15616" y="1707654"/>
            <a:ext cx="6984776" cy="2246769"/>
          </a:xfrm>
          <a:prstGeom prst="rect">
            <a:avLst/>
          </a:prstGeom>
        </p:spPr>
        <p:txBody>
          <a:bodyPr wrap="square">
            <a:spAutoFit/>
          </a:bodyPr>
          <a:lstStyle/>
          <a:p>
            <a:r>
              <a:rPr lang="zh-CN" altLang="zh-CN" sz="2800" dirty="0">
                <a:solidFill>
                  <a:schemeClr val="tx2">
                    <a:lumMod val="75000"/>
                  </a:schemeClr>
                </a:solidFill>
                <a:latin typeface="微软雅黑" panose="020B0503020204020204" pitchFamily="34" charset="-122"/>
                <a:ea typeface="微软雅黑" panose="020B0503020204020204" pitchFamily="34" charset="-122"/>
              </a:rPr>
              <a:t>企业不需要善良的员工，需要的是有错就改的员工。这叫科学的态度。</a:t>
            </a:r>
            <a:r>
              <a:rPr lang="zh-CN" altLang="en-US" sz="2800" dirty="0">
                <a:solidFill>
                  <a:schemeClr val="tx2">
                    <a:lumMod val="75000"/>
                  </a:schemeClr>
                </a:solidFill>
                <a:latin typeface="微软雅黑" panose="020B0503020204020204" pitchFamily="34" charset="-122"/>
                <a:ea typeface="微软雅黑" panose="020B0503020204020204" pitchFamily="34" charset="-122"/>
              </a:rPr>
              <a:t>、</a:t>
            </a:r>
            <a:r>
              <a:rPr lang="zh-CN" altLang="zh-CN" sz="2800" dirty="0">
                <a:solidFill>
                  <a:schemeClr val="tx2">
                    <a:lumMod val="75000"/>
                  </a:schemeClr>
                </a:solidFill>
                <a:latin typeface="微软雅黑" panose="020B0503020204020204" pitchFamily="34" charset="-122"/>
                <a:ea typeface="微软雅黑" panose="020B0503020204020204" pitchFamily="34" charset="-122"/>
              </a:rPr>
              <a:t>所以员工质量意识，是我们中国</a:t>
            </a:r>
            <a:r>
              <a:rPr lang="zh-CN" altLang="en-US" sz="2800" dirty="0">
                <a:solidFill>
                  <a:schemeClr val="tx2">
                    <a:lumMod val="75000"/>
                  </a:schemeClr>
                </a:solidFill>
                <a:latin typeface="微软雅黑" panose="020B0503020204020204" pitchFamily="34" charset="-122"/>
                <a:ea typeface="微软雅黑" panose="020B0503020204020204" pitchFamily="34" charset="-122"/>
              </a:rPr>
              <a:t>企业</a:t>
            </a:r>
            <a:r>
              <a:rPr lang="zh-CN" altLang="zh-CN" sz="2800" dirty="0">
                <a:solidFill>
                  <a:schemeClr val="tx2">
                    <a:lumMod val="75000"/>
                  </a:schemeClr>
                </a:solidFill>
                <a:latin typeface="微软雅黑" panose="020B0503020204020204" pitchFamily="34" charset="-122"/>
                <a:ea typeface="微软雅黑" panose="020B0503020204020204" pitchFamily="34" charset="-122"/>
              </a:rPr>
              <a:t>质量管理中头等大事</a:t>
            </a:r>
            <a:r>
              <a:rPr lang="zh-CN" altLang="en-US" sz="2800" dirty="0">
                <a:solidFill>
                  <a:schemeClr val="tx2">
                    <a:lumMod val="75000"/>
                  </a:schemeClr>
                </a:solidFill>
                <a:latin typeface="微软雅黑" panose="020B0503020204020204" pitchFamily="34" charset="-122"/>
                <a:ea typeface="微软雅黑" panose="020B0503020204020204" pitchFamily="34" charset="-122"/>
              </a:rPr>
              <a:t>。</a:t>
            </a:r>
            <a:endParaRPr lang="en-US" altLang="zh-CN" sz="2800" dirty="0">
              <a:solidFill>
                <a:schemeClr val="tx2">
                  <a:lumMod val="75000"/>
                </a:schemeClr>
              </a:solidFill>
              <a:latin typeface="微软雅黑" panose="020B0503020204020204" pitchFamily="34" charset="-122"/>
              <a:ea typeface="微软雅黑" panose="020B0503020204020204" pitchFamily="34" charset="-122"/>
            </a:endParaRPr>
          </a:p>
          <a:p>
            <a:r>
              <a:rPr lang="en-US" altLang="zh-CN" sz="2800" dirty="0">
                <a:solidFill>
                  <a:schemeClr val="tx2">
                    <a:lumMod val="75000"/>
                  </a:schemeClr>
                </a:solidFill>
                <a:latin typeface="微软雅黑" panose="020B0503020204020204" pitchFamily="34" charset="-122"/>
                <a:ea typeface="微软雅黑" panose="020B0503020204020204" pitchFamily="34" charset="-122"/>
              </a:rPr>
              <a:t>                                      </a:t>
            </a:r>
          </a:p>
          <a:p>
            <a:r>
              <a:rPr lang="en-US" altLang="zh-CN" sz="2800" dirty="0">
                <a:solidFill>
                  <a:schemeClr val="tx2">
                    <a:lumMod val="75000"/>
                  </a:schemeClr>
                </a:solidFill>
                <a:latin typeface="微软雅黑" panose="020B0503020204020204" pitchFamily="34" charset="-122"/>
                <a:ea typeface="微软雅黑" panose="020B0503020204020204" pitchFamily="34" charset="-122"/>
              </a:rPr>
              <a:t>                                          ----</a:t>
            </a:r>
            <a:r>
              <a:rPr lang="zh-CN" altLang="en-US" sz="2800" dirty="0">
                <a:solidFill>
                  <a:schemeClr val="tx2">
                    <a:lumMod val="75000"/>
                  </a:schemeClr>
                </a:solidFill>
                <a:latin typeface="微软雅黑" panose="020B0503020204020204" pitchFamily="34" charset="-122"/>
                <a:ea typeface="微软雅黑" panose="020B0503020204020204" pitchFamily="34" charset="-122"/>
              </a:rPr>
              <a:t>赵金利</a:t>
            </a:r>
            <a:endParaRPr lang="zh-CN" altLang="zh-CN" sz="2800" dirty="0">
              <a:solidFill>
                <a:schemeClr val="tx2">
                  <a:lumMod val="7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a:extLst>
              <a:ext uri="{FF2B5EF4-FFF2-40B4-BE49-F238E27FC236}">
                <a16:creationId xmlns:a16="http://schemas.microsoft.com/office/drawing/2014/main" xmlns="" id="{D3C749AE-E478-420C-8C87-219B1DB92259}"/>
              </a:ext>
            </a:extLst>
          </p:cNvPr>
          <p:cNvSpPr/>
          <p:nvPr/>
        </p:nvSpPr>
        <p:spPr>
          <a:xfrm>
            <a:off x="1504054" y="1688221"/>
            <a:ext cx="6668346" cy="118278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785668" tIns="51586" rIns="79363" bIns="51586" anchor="ctr"/>
          <a:lstStyle/>
          <a:p>
            <a:pPr>
              <a:lnSpc>
                <a:spcPct val="150000"/>
              </a:lnSpc>
              <a:spcBef>
                <a:spcPts val="660"/>
              </a:spcBef>
              <a:spcAft>
                <a:spcPts val="660"/>
              </a:spcAft>
              <a:defRPr/>
            </a:pP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rPr>
              <a:t>质量是指某一个产品的固有属性和特征。</a:t>
            </a:r>
            <a:endParaRPr lang="en-US" altLang="zh-CN" sz="1200" dirty="0">
              <a:solidFill>
                <a:schemeClr val="tx1">
                  <a:lumMod val="95000"/>
                  <a:lumOff val="5000"/>
                </a:schemeClr>
              </a:solidFill>
              <a:latin typeface="微软雅黑" panose="020B0503020204020204" pitchFamily="34" charset="-122"/>
              <a:ea typeface="微软雅黑" panose="020B0503020204020204" pitchFamily="34" charset="-122"/>
            </a:endParaRPr>
          </a:p>
          <a:p>
            <a:pPr>
              <a:lnSpc>
                <a:spcPct val="150000"/>
              </a:lnSpc>
              <a:spcBef>
                <a:spcPts val="660"/>
              </a:spcBef>
              <a:spcAft>
                <a:spcPts val="660"/>
              </a:spcAft>
              <a:defRPr/>
            </a:pPr>
            <a:r>
              <a:rPr lang="zh-CN" altLang="zh-CN" dirty="0"/>
              <a:t>好质量</a:t>
            </a:r>
            <a:r>
              <a:rPr lang="en-US" altLang="zh-CN" dirty="0"/>
              <a:t>=</a:t>
            </a:r>
            <a:r>
              <a:rPr lang="zh-CN" altLang="zh-CN" dirty="0">
                <a:solidFill>
                  <a:srgbClr val="C00000"/>
                </a:solidFill>
              </a:rPr>
              <a:t>理所当然好的产品</a:t>
            </a:r>
            <a:r>
              <a:rPr lang="en-US" altLang="zh-CN" dirty="0"/>
              <a:t>+</a:t>
            </a:r>
            <a:r>
              <a:rPr lang="zh-CN" altLang="zh-CN" dirty="0">
                <a:solidFill>
                  <a:srgbClr val="C00000"/>
                </a:solidFill>
              </a:rPr>
              <a:t>周到的服务</a:t>
            </a:r>
            <a:endParaRPr lang="zh-CN" altLang="zh-CN" sz="1200" dirty="0">
              <a:solidFill>
                <a:srgbClr val="C00000"/>
              </a:solidFill>
              <a:latin typeface="微软雅黑" panose="020B0503020204020204" pitchFamily="34" charset="-122"/>
              <a:ea typeface="微软雅黑" panose="020B0503020204020204" pitchFamily="34" charset="-122"/>
            </a:endParaRPr>
          </a:p>
        </p:txBody>
      </p:sp>
      <p:sp>
        <p:nvSpPr>
          <p:cNvPr id="3" name="直角三角形 2">
            <a:extLst>
              <a:ext uri="{FF2B5EF4-FFF2-40B4-BE49-F238E27FC236}">
                <a16:creationId xmlns:a16="http://schemas.microsoft.com/office/drawing/2014/main" xmlns="" id="{1E5DD170-5834-43AB-A9CE-D77FEAA918BB}"/>
              </a:ext>
            </a:extLst>
          </p:cNvPr>
          <p:cNvSpPr/>
          <p:nvPr/>
        </p:nvSpPr>
        <p:spPr>
          <a:xfrm rot="17117050" flipH="1">
            <a:off x="1706513" y="1963827"/>
            <a:ext cx="841287" cy="12073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4" name="任意多边形 9">
            <a:extLst>
              <a:ext uri="{FF2B5EF4-FFF2-40B4-BE49-F238E27FC236}">
                <a16:creationId xmlns:a16="http://schemas.microsoft.com/office/drawing/2014/main" xmlns="" id="{07F8948A-A0BD-498C-9756-5DF90A92C3CA}"/>
              </a:ext>
            </a:extLst>
          </p:cNvPr>
          <p:cNvSpPr/>
          <p:nvPr/>
        </p:nvSpPr>
        <p:spPr>
          <a:xfrm>
            <a:off x="827585" y="1236910"/>
            <a:ext cx="2021095" cy="1075602"/>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pPr algn="ctr">
              <a:defRPr/>
            </a:pPr>
            <a:r>
              <a:rPr lang="zh-CN" altLang="en-US" sz="2200" kern="0" dirty="0">
                <a:solidFill>
                  <a:schemeClr val="bg1"/>
                </a:solidFill>
                <a:latin typeface="Arial Black" panose="020B0A04020102020204" pitchFamily="34" charset="0"/>
                <a:ea typeface="微软雅黑" panose="020B0503020204020204" pitchFamily="34" charset="-122"/>
              </a:rPr>
              <a:t>何 为</a:t>
            </a:r>
            <a:endParaRPr lang="en-US" altLang="zh-CN" sz="2200" kern="0" dirty="0">
              <a:solidFill>
                <a:schemeClr val="bg1"/>
              </a:solidFill>
              <a:latin typeface="Arial Black" panose="020B0A04020102020204" pitchFamily="34" charset="0"/>
              <a:ea typeface="微软雅黑" panose="020B0503020204020204" pitchFamily="34" charset="-122"/>
            </a:endParaRPr>
          </a:p>
          <a:p>
            <a:pPr algn="ctr">
              <a:defRPr/>
            </a:pPr>
            <a:r>
              <a:rPr lang="zh-CN" altLang="en-US" sz="2200" kern="0" dirty="0">
                <a:solidFill>
                  <a:schemeClr val="bg1"/>
                </a:solidFill>
                <a:latin typeface="Arial Black" panose="020B0A04020102020204" pitchFamily="34" charset="0"/>
                <a:ea typeface="微软雅黑" panose="020B0503020204020204" pitchFamily="34" charset="-122"/>
              </a:rPr>
              <a:t>质 量</a:t>
            </a:r>
          </a:p>
        </p:txBody>
      </p:sp>
      <p:sp>
        <p:nvSpPr>
          <p:cNvPr id="5" name="矩形 3">
            <a:extLst>
              <a:ext uri="{FF2B5EF4-FFF2-40B4-BE49-F238E27FC236}">
                <a16:creationId xmlns:a16="http://schemas.microsoft.com/office/drawing/2014/main" xmlns="" id="{8B69D784-BCE9-4D3F-B2E7-15400E23B37B}"/>
              </a:ext>
            </a:extLst>
          </p:cNvPr>
          <p:cNvSpPr/>
          <p:nvPr/>
        </p:nvSpPr>
        <p:spPr>
          <a:xfrm>
            <a:off x="1504054" y="3431801"/>
            <a:ext cx="6668346" cy="1182788"/>
          </a:xfrm>
          <a:custGeom>
            <a:avLst/>
            <a:gdLst>
              <a:gd name="connsiteX0" fmla="*/ 0 w 5688632"/>
              <a:gd name="connsiteY0" fmla="*/ 0 h 2053062"/>
              <a:gd name="connsiteX1" fmla="*/ 5688632 w 5688632"/>
              <a:gd name="connsiteY1" fmla="*/ 0 h 2053062"/>
              <a:gd name="connsiteX2" fmla="*/ 5688632 w 5688632"/>
              <a:gd name="connsiteY2" fmla="*/ 2053062 h 2053062"/>
              <a:gd name="connsiteX3" fmla="*/ 0 w 5688632"/>
              <a:gd name="connsiteY3" fmla="*/ 2053062 h 2053062"/>
              <a:gd name="connsiteX4" fmla="*/ 0 w 5688632"/>
              <a:gd name="connsiteY4" fmla="*/ 0 h 2053062"/>
              <a:gd name="connsiteX0-1" fmla="*/ 433137 w 5688632"/>
              <a:gd name="connsiteY0-2" fmla="*/ 12032 h 2053062"/>
              <a:gd name="connsiteX1-3" fmla="*/ 5688632 w 5688632"/>
              <a:gd name="connsiteY1-4" fmla="*/ 0 h 2053062"/>
              <a:gd name="connsiteX2-5" fmla="*/ 5688632 w 5688632"/>
              <a:gd name="connsiteY2-6" fmla="*/ 2053062 h 2053062"/>
              <a:gd name="connsiteX3-7" fmla="*/ 0 w 5688632"/>
              <a:gd name="connsiteY3-8" fmla="*/ 2053062 h 2053062"/>
              <a:gd name="connsiteX4-9" fmla="*/ 433137 w 5688632"/>
              <a:gd name="connsiteY4-10" fmla="*/ 12032 h 20530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688632" h="2053062">
                <a:moveTo>
                  <a:pt x="433137" y="12032"/>
                </a:moveTo>
                <a:lnTo>
                  <a:pt x="5688632" y="0"/>
                </a:lnTo>
                <a:lnTo>
                  <a:pt x="5688632" y="2053062"/>
                </a:lnTo>
                <a:lnTo>
                  <a:pt x="0" y="2053062"/>
                </a:lnTo>
                <a:lnTo>
                  <a:pt x="433137" y="12032"/>
                </a:lnTo>
                <a:close/>
              </a:path>
            </a:pathLst>
          </a:custGeom>
          <a:solidFill>
            <a:schemeClr val="bg1">
              <a:lumMod val="85000"/>
            </a:schemeClr>
          </a:solidFill>
          <a:ln w="25400" cap="flat" cmpd="sng" algn="ctr">
            <a:noFill/>
            <a:prstDash val="solid"/>
          </a:ln>
          <a:effectLst/>
        </p:spPr>
        <p:txBody>
          <a:bodyPr lIns="1785668" tIns="51586" rIns="79363" bIns="51586" anchor="ctr"/>
          <a:lstStyle/>
          <a:p>
            <a:pPr>
              <a:lnSpc>
                <a:spcPct val="150000"/>
              </a:lnSpc>
              <a:spcBef>
                <a:spcPts val="660"/>
              </a:spcBef>
              <a:spcAft>
                <a:spcPts val="660"/>
              </a:spcAft>
              <a:defRPr/>
            </a:pPr>
            <a:r>
              <a:rPr lang="zh-CN" altLang="zh-CN" sz="1200" dirty="0">
                <a:solidFill>
                  <a:schemeClr val="tx1">
                    <a:lumMod val="95000"/>
                    <a:lumOff val="5000"/>
                  </a:schemeClr>
                </a:solidFill>
                <a:latin typeface="微软雅黑" panose="020B0503020204020204" pitchFamily="34" charset="-122"/>
                <a:ea typeface="微软雅黑" panose="020B0503020204020204" pitchFamily="34" charset="-122"/>
              </a:rPr>
              <a:t>所谓的质量管理，就是将产品质量的不稳定减到最低，甚至剔除，同时找到影响产品质量不稳定的最关键的工序，通过各种手段进行控制的管理技术。</a:t>
            </a:r>
          </a:p>
        </p:txBody>
      </p:sp>
      <p:sp>
        <p:nvSpPr>
          <p:cNvPr id="6" name="直角三角形 2">
            <a:extLst>
              <a:ext uri="{FF2B5EF4-FFF2-40B4-BE49-F238E27FC236}">
                <a16:creationId xmlns:a16="http://schemas.microsoft.com/office/drawing/2014/main" xmlns="" id="{CE65A6DE-1431-4DC9-883C-0195C6062FB8}"/>
              </a:ext>
            </a:extLst>
          </p:cNvPr>
          <p:cNvSpPr/>
          <p:nvPr/>
        </p:nvSpPr>
        <p:spPr>
          <a:xfrm rot="17117050" flipH="1">
            <a:off x="1706513" y="3707407"/>
            <a:ext cx="841287" cy="1207390"/>
          </a:xfrm>
          <a:custGeom>
            <a:avLst/>
            <a:gdLst>
              <a:gd name="connsiteX0" fmla="*/ 0 w 2088232"/>
              <a:gd name="connsiteY0" fmla="*/ 1842558 h 1842558"/>
              <a:gd name="connsiteX1" fmla="*/ 0 w 2088232"/>
              <a:gd name="connsiteY1" fmla="*/ 0 h 1842558"/>
              <a:gd name="connsiteX2" fmla="*/ 2088232 w 2088232"/>
              <a:gd name="connsiteY2" fmla="*/ 1842558 h 1842558"/>
              <a:gd name="connsiteX3" fmla="*/ 0 w 2088232"/>
              <a:gd name="connsiteY3" fmla="*/ 1842558 h 1842558"/>
              <a:gd name="connsiteX0-1" fmla="*/ 0 w 1625488"/>
              <a:gd name="connsiteY0-2" fmla="*/ 1842558 h 1842558"/>
              <a:gd name="connsiteX1-3" fmla="*/ 0 w 1625488"/>
              <a:gd name="connsiteY1-4" fmla="*/ 0 h 1842558"/>
              <a:gd name="connsiteX2-5" fmla="*/ 1625488 w 1625488"/>
              <a:gd name="connsiteY2-6" fmla="*/ 843012 h 1842558"/>
              <a:gd name="connsiteX3-7" fmla="*/ 0 w 1625488"/>
              <a:gd name="connsiteY3-8" fmla="*/ 1842558 h 1842558"/>
              <a:gd name="connsiteX0-9" fmla="*/ 0 w 1690209"/>
              <a:gd name="connsiteY0-10" fmla="*/ 1842558 h 1842558"/>
              <a:gd name="connsiteX1-11" fmla="*/ 0 w 1690209"/>
              <a:gd name="connsiteY1-12" fmla="*/ 0 h 1842558"/>
              <a:gd name="connsiteX2-13" fmla="*/ 1690209 w 1690209"/>
              <a:gd name="connsiteY2-14" fmla="*/ 149753 h 1842558"/>
              <a:gd name="connsiteX3-15" fmla="*/ 0 w 1690209"/>
              <a:gd name="connsiteY3-16" fmla="*/ 1842558 h 1842558"/>
            </a:gdLst>
            <a:ahLst/>
            <a:cxnLst>
              <a:cxn ang="0">
                <a:pos x="connsiteX0-1" y="connsiteY0-2"/>
              </a:cxn>
              <a:cxn ang="0">
                <a:pos x="connsiteX1-3" y="connsiteY1-4"/>
              </a:cxn>
              <a:cxn ang="0">
                <a:pos x="connsiteX2-5" y="connsiteY2-6"/>
              </a:cxn>
              <a:cxn ang="0">
                <a:pos x="connsiteX3-7" y="connsiteY3-8"/>
              </a:cxn>
            </a:cxnLst>
            <a:rect l="l" t="t" r="r" b="b"/>
            <a:pathLst>
              <a:path w="1690209" h="1842558">
                <a:moveTo>
                  <a:pt x="0" y="1842558"/>
                </a:moveTo>
                <a:lnTo>
                  <a:pt x="0" y="0"/>
                </a:lnTo>
                <a:lnTo>
                  <a:pt x="1690209" y="149753"/>
                </a:lnTo>
                <a:lnTo>
                  <a:pt x="0" y="1842558"/>
                </a:lnTo>
                <a:close/>
              </a:path>
            </a:pathLst>
          </a:custGeom>
          <a:solidFill>
            <a:schemeClr val="bg1">
              <a:lumMod val="75000"/>
            </a:schemeClr>
          </a:solidFill>
          <a:ln w="25400" cap="flat" cmpd="sng" algn="ctr">
            <a:noFill/>
            <a:prstDash val="solid"/>
          </a:ln>
          <a:effectLst/>
        </p:spPr>
        <p:txBody>
          <a:bodyPr lIns="100790" tIns="50396" rIns="100790" bIns="50396" anchor="ctr"/>
          <a:lstStyle/>
          <a:p>
            <a:pPr algn="ctr">
              <a:defRPr/>
            </a:pPr>
            <a:endParaRPr lang="zh-CN" altLang="en-US" sz="1500" kern="0">
              <a:solidFill>
                <a:sysClr val="window" lastClr="FFFFFF"/>
              </a:solidFill>
              <a:latin typeface="Calibri" panose="020F0502020204030204"/>
              <a:ea typeface="宋体" panose="02010600030101010101" pitchFamily="2" charset="-122"/>
            </a:endParaRPr>
          </a:p>
        </p:txBody>
      </p:sp>
      <p:sp>
        <p:nvSpPr>
          <p:cNvPr id="7" name="任意多边形 12">
            <a:extLst>
              <a:ext uri="{FF2B5EF4-FFF2-40B4-BE49-F238E27FC236}">
                <a16:creationId xmlns:a16="http://schemas.microsoft.com/office/drawing/2014/main" xmlns="" id="{642A27D1-24C9-481B-8DD7-A66087847ED9}"/>
              </a:ext>
            </a:extLst>
          </p:cNvPr>
          <p:cNvSpPr/>
          <p:nvPr/>
        </p:nvSpPr>
        <p:spPr>
          <a:xfrm>
            <a:off x="827585" y="2980490"/>
            <a:ext cx="2021095" cy="1075602"/>
          </a:xfrm>
          <a:custGeom>
            <a:avLst/>
            <a:gdLst>
              <a:gd name="connsiteX0" fmla="*/ 271763 w 2315387"/>
              <a:gd name="connsiteY0" fmla="*/ 0 h 1620180"/>
              <a:gd name="connsiteX1" fmla="*/ 1824103 w 2315387"/>
              <a:gd name="connsiteY1" fmla="*/ 232317 h 1620180"/>
              <a:gd name="connsiteX2" fmla="*/ 2315387 w 2315387"/>
              <a:gd name="connsiteY2" fmla="*/ 1620180 h 1620180"/>
              <a:gd name="connsiteX3" fmla="*/ 0 w 2315387"/>
              <a:gd name="connsiteY3" fmla="*/ 1528412 h 1620180"/>
            </a:gdLst>
            <a:ahLst/>
            <a:cxnLst>
              <a:cxn ang="0">
                <a:pos x="connsiteX0" y="connsiteY0"/>
              </a:cxn>
              <a:cxn ang="0">
                <a:pos x="connsiteX1" y="connsiteY1"/>
              </a:cxn>
              <a:cxn ang="0">
                <a:pos x="connsiteX2" y="connsiteY2"/>
              </a:cxn>
              <a:cxn ang="0">
                <a:pos x="connsiteX3" y="connsiteY3"/>
              </a:cxn>
            </a:cxnLst>
            <a:rect l="l" t="t" r="r" b="b"/>
            <a:pathLst>
              <a:path w="2315387" h="1620180">
                <a:moveTo>
                  <a:pt x="271763" y="0"/>
                </a:moveTo>
                <a:lnTo>
                  <a:pt x="1824103" y="232317"/>
                </a:lnTo>
                <a:lnTo>
                  <a:pt x="2315387" y="1620180"/>
                </a:lnTo>
                <a:lnTo>
                  <a:pt x="0" y="1528412"/>
                </a:lnTo>
                <a:close/>
              </a:path>
            </a:pathLst>
          </a:custGeom>
          <a:solidFill>
            <a:schemeClr val="accent1"/>
          </a:solidFill>
          <a:ln w="25400" cap="flat" cmpd="sng" algn="ctr">
            <a:noFill/>
            <a:prstDash val="solid"/>
          </a:ln>
          <a:effectLst/>
        </p:spPr>
        <p:txBody>
          <a:bodyPr lIns="0" tIns="0" rIns="0" bIns="0" anchor="ctr"/>
          <a:lstStyle/>
          <a:p>
            <a:r>
              <a:rPr lang="en-US" altLang="zh-CN" sz="2200" kern="0" dirty="0">
                <a:solidFill>
                  <a:schemeClr val="bg1"/>
                </a:solidFill>
                <a:latin typeface="Arial Black" panose="020B0A04020102020204" pitchFamily="34" charset="0"/>
                <a:ea typeface="微软雅黑" panose="020B0503020204020204" pitchFamily="34" charset="-122"/>
              </a:rPr>
              <a:t>     </a:t>
            </a:r>
            <a:r>
              <a:rPr lang="zh-CN" altLang="zh-CN" sz="2200" kern="0" dirty="0">
                <a:solidFill>
                  <a:schemeClr val="bg1"/>
                </a:solidFill>
                <a:latin typeface="Arial Black" panose="020B0A04020102020204" pitchFamily="34" charset="0"/>
                <a:ea typeface="微软雅黑" panose="020B0503020204020204" pitchFamily="34" charset="-122"/>
              </a:rPr>
              <a:t>何</a:t>
            </a:r>
            <a:r>
              <a:rPr lang="en-US" altLang="zh-CN" sz="2200" kern="0" dirty="0">
                <a:solidFill>
                  <a:schemeClr val="bg1"/>
                </a:solidFill>
                <a:latin typeface="Arial Black" panose="020B0A04020102020204" pitchFamily="34" charset="0"/>
                <a:ea typeface="微软雅黑" panose="020B0503020204020204" pitchFamily="34" charset="-122"/>
              </a:rPr>
              <a:t> </a:t>
            </a:r>
            <a:r>
              <a:rPr lang="zh-CN" altLang="zh-CN" sz="2200" kern="0" dirty="0">
                <a:solidFill>
                  <a:schemeClr val="bg1"/>
                </a:solidFill>
                <a:latin typeface="Arial Black" panose="020B0A04020102020204" pitchFamily="34" charset="0"/>
                <a:ea typeface="微软雅黑" panose="020B0503020204020204" pitchFamily="34" charset="-122"/>
              </a:rPr>
              <a:t>谓</a:t>
            </a:r>
            <a:endParaRPr lang="en-US" altLang="zh-CN" sz="2200" kern="0" dirty="0">
              <a:solidFill>
                <a:schemeClr val="bg1"/>
              </a:solidFill>
              <a:latin typeface="Arial Black" panose="020B0A04020102020204" pitchFamily="34" charset="0"/>
              <a:ea typeface="微软雅黑" panose="020B0503020204020204" pitchFamily="34" charset="-122"/>
            </a:endParaRPr>
          </a:p>
          <a:p>
            <a:r>
              <a:rPr lang="en-US" altLang="zh-CN" sz="2200" kern="0" dirty="0">
                <a:solidFill>
                  <a:schemeClr val="bg1"/>
                </a:solidFill>
                <a:latin typeface="Arial Black" panose="020B0A04020102020204" pitchFamily="34" charset="0"/>
                <a:ea typeface="微软雅黑" panose="020B0503020204020204" pitchFamily="34" charset="-122"/>
              </a:rPr>
              <a:t>   </a:t>
            </a:r>
            <a:r>
              <a:rPr lang="zh-CN" altLang="zh-CN" sz="2200" kern="0" dirty="0">
                <a:solidFill>
                  <a:schemeClr val="bg1"/>
                </a:solidFill>
                <a:latin typeface="Arial Black" panose="020B0A04020102020204" pitchFamily="34" charset="0"/>
                <a:ea typeface="微软雅黑" panose="020B0503020204020204" pitchFamily="34" charset="-122"/>
              </a:rPr>
              <a:t>质量管理</a:t>
            </a:r>
          </a:p>
        </p:txBody>
      </p:sp>
      <p:sp>
        <p:nvSpPr>
          <p:cNvPr id="8" name="矩形 7">
            <a:extLst>
              <a:ext uri="{FF2B5EF4-FFF2-40B4-BE49-F238E27FC236}">
                <a16:creationId xmlns:a16="http://schemas.microsoft.com/office/drawing/2014/main" xmlns="" id="{F16F217F-D661-4272-BCDE-E8E1BD524079}"/>
              </a:ext>
            </a:extLst>
          </p:cNvPr>
          <p:cNvSpPr/>
          <p:nvPr/>
        </p:nvSpPr>
        <p:spPr>
          <a:xfrm>
            <a:off x="810539" y="233653"/>
            <a:ext cx="226215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二、质量管理精细化</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621095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000"/>
                                        <p:tgtEl>
                                          <p:spTgt spid="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500"/>
                            </p:stCondLst>
                            <p:childTnLst>
                              <p:par>
                                <p:cTn id="21" presetID="22" presetClass="entr" presetSubtype="2"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right)">
                                      <p:cBhvr>
                                        <p:cTn id="23" dur="500"/>
                                        <p:tgtEl>
                                          <p:spTgt spid="6"/>
                                        </p:tgtEl>
                                      </p:cBhvr>
                                    </p:animEffect>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dirty="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b="1" dirty="0"/>
              <a:t>质量管理的最新理念，必须纠正的五个错误意识</a:t>
            </a:r>
            <a:endParaRPr lang="zh-CN" altLang="zh-CN" dirty="0"/>
          </a:p>
        </p:txBody>
      </p:sp>
      <p:sp>
        <p:nvSpPr>
          <p:cNvPr id="17"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zh-CN" sz="1200" b="1" dirty="0">
                <a:solidFill>
                  <a:schemeClr val="bg1"/>
                </a:solidFill>
                <a:latin typeface="微软雅黑" panose="020B0503020204020204" pitchFamily="34" charset="-122"/>
                <a:ea typeface="微软雅黑" panose="020B0503020204020204" pitchFamily="34" charset="-122"/>
              </a:rPr>
              <a:t>错误假设说质量是无形抽象的名词</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3875146" y="2584112"/>
            <a:ext cx="1407470"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ts val="500"/>
              </a:lnSpc>
            </a:pPr>
            <a:r>
              <a:rPr lang="zh-CN" altLang="zh-CN" sz="1200" b="1" dirty="0">
                <a:solidFill>
                  <a:schemeClr val="bg1"/>
                </a:solidFill>
                <a:latin typeface="微软雅黑" panose="020B0503020204020204" pitchFamily="34" charset="-122"/>
                <a:ea typeface="微软雅黑" panose="020B0503020204020204" pitchFamily="34" charset="-122"/>
                <a:cs typeface="+mn-cs"/>
              </a:rPr>
              <a:t>错误假设说</a:t>
            </a:r>
            <a:endParaRPr lang="en-US" altLang="zh-CN" sz="1200" b="1" dirty="0">
              <a:solidFill>
                <a:schemeClr val="bg1"/>
              </a:solidFill>
              <a:latin typeface="微软雅黑" panose="020B0503020204020204" pitchFamily="34" charset="-122"/>
              <a:ea typeface="微软雅黑" panose="020B0503020204020204" pitchFamily="34" charset="-122"/>
              <a:cs typeface="+mn-cs"/>
            </a:endParaRPr>
          </a:p>
          <a:p>
            <a:pPr algn="ctr">
              <a:lnSpc>
                <a:spcPts val="500"/>
              </a:lnSpc>
            </a:pPr>
            <a:r>
              <a:rPr lang="zh-CN" altLang="zh-CN" sz="1200" b="1" dirty="0">
                <a:solidFill>
                  <a:schemeClr val="bg1"/>
                </a:solidFill>
                <a:latin typeface="微软雅黑" panose="020B0503020204020204" pitchFamily="34" charset="-122"/>
                <a:ea typeface="微软雅黑" panose="020B0503020204020204" pitchFamily="34" charset="-122"/>
                <a:cs typeface="+mn-cs"/>
              </a:rPr>
              <a:t>质量</a:t>
            </a:r>
            <a:r>
              <a:rPr lang="zh-CN" altLang="en-US" sz="1200" b="1" dirty="0">
                <a:solidFill>
                  <a:schemeClr val="bg1"/>
                </a:solidFill>
                <a:latin typeface="微软雅黑" panose="020B0503020204020204" pitchFamily="34" charset="-122"/>
                <a:ea typeface="微软雅黑" panose="020B0503020204020204" pitchFamily="34" charset="-122"/>
                <a:cs typeface="+mn-cs"/>
              </a:rPr>
              <a:t>成本</a:t>
            </a:r>
            <a:r>
              <a:rPr lang="en-US" altLang="zh-CN" sz="1200" b="1" dirty="0">
                <a:solidFill>
                  <a:schemeClr val="bg1"/>
                </a:solidFill>
                <a:latin typeface="微软雅黑" panose="020B0503020204020204" pitchFamily="34" charset="-122"/>
                <a:ea typeface="微软雅黑" panose="020B0503020204020204" pitchFamily="34" charset="-122"/>
                <a:cs typeface="+mn-cs"/>
              </a:rPr>
              <a:t>&gt;</a:t>
            </a:r>
            <a:r>
              <a:rPr lang="zh-CN" altLang="zh-CN" sz="1200" b="1" dirty="0">
                <a:solidFill>
                  <a:schemeClr val="bg1"/>
                </a:solidFill>
                <a:latin typeface="微软雅黑" panose="020B0503020204020204" pitchFamily="34" charset="-122"/>
                <a:ea typeface="微软雅黑" panose="020B0503020204020204" pitchFamily="34" charset="-122"/>
                <a:cs typeface="+mn-cs"/>
              </a:rPr>
              <a:t>效益成本</a:t>
            </a:r>
            <a:endParaRPr lang="en-GB" altLang="zh-CN" sz="1200" b="1" dirty="0">
              <a:solidFill>
                <a:schemeClr val="bg1"/>
              </a:solidFill>
              <a:latin typeface="微软雅黑" panose="020B0503020204020204" pitchFamily="34" charset="-122"/>
              <a:ea typeface="微软雅黑" panose="020B0503020204020204" pitchFamily="34" charset="-122"/>
              <a:cs typeface="+mn-cs"/>
            </a:endParaRPr>
          </a:p>
        </p:txBody>
      </p:sp>
      <p:sp>
        <p:nvSpPr>
          <p:cNvPr id="19" name="Text Placeholder 3"/>
          <p:cNvSpPr txBox="1"/>
          <p:nvPr/>
        </p:nvSpPr>
        <p:spPr>
          <a:xfrm>
            <a:off x="5391686" y="2584112"/>
            <a:ext cx="1407470"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zh-CN" sz="1200" b="1" dirty="0">
                <a:solidFill>
                  <a:schemeClr val="bg1"/>
                </a:solidFill>
                <a:latin typeface="微软雅黑" panose="020B0503020204020204" pitchFamily="34" charset="-122"/>
                <a:ea typeface="微软雅黑" panose="020B0503020204020204" pitchFamily="34" charset="-122"/>
              </a:rPr>
              <a:t>错误假设</a:t>
            </a:r>
            <a:r>
              <a:rPr lang="zh-CN" altLang="en-US" sz="1200" b="1" dirty="0">
                <a:solidFill>
                  <a:schemeClr val="bg1"/>
                </a:solidFill>
                <a:latin typeface="微软雅黑" panose="020B0503020204020204" pitchFamily="34" charset="-122"/>
                <a:ea typeface="微软雅黑" panose="020B0503020204020204" pitchFamily="34" charset="-122"/>
              </a:rPr>
              <a:t>说都是生产线上造成的</a:t>
            </a:r>
            <a:endParaRPr lang="en-GB" altLang="zh-CN" sz="1200" b="1" dirty="0">
              <a:solidFill>
                <a:schemeClr val="bg1"/>
              </a:solidFill>
              <a:latin typeface="微软雅黑" panose="020B0503020204020204" pitchFamily="34" charset="-122"/>
              <a:ea typeface="微软雅黑" panose="020B0503020204020204" pitchFamily="34" charset="-122"/>
              <a:cs typeface="+mn-cs"/>
            </a:endParaRPr>
          </a:p>
        </p:txBody>
      </p:sp>
      <p:sp>
        <p:nvSpPr>
          <p:cNvPr id="22" name="Text Placeholder 3"/>
          <p:cNvSpPr txBox="1"/>
          <p:nvPr/>
        </p:nvSpPr>
        <p:spPr>
          <a:xfrm>
            <a:off x="804028" y="2584112"/>
            <a:ext cx="1407470"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ct val="20000"/>
              </a:spcBef>
            </a:pPr>
            <a:r>
              <a:rPr lang="zh-CN" altLang="zh-CN" sz="1200" b="1" dirty="0">
                <a:solidFill>
                  <a:schemeClr val="bg1"/>
                </a:solidFill>
                <a:latin typeface="微软雅黑" panose="020B0503020204020204" pitchFamily="34" charset="-122"/>
                <a:ea typeface="微软雅黑" panose="020B0503020204020204" pitchFamily="34" charset="-122"/>
                <a:cs typeface="+mn-cs"/>
              </a:rPr>
              <a:t>错误假设说</a:t>
            </a:r>
            <a:endParaRPr lang="en-US" altLang="zh-CN" sz="1200" b="1" dirty="0">
              <a:solidFill>
                <a:schemeClr val="bg1"/>
              </a:solidFill>
              <a:latin typeface="微软雅黑" panose="020B0503020204020204" pitchFamily="34" charset="-122"/>
              <a:ea typeface="微软雅黑" panose="020B0503020204020204" pitchFamily="34" charset="-122"/>
              <a:cs typeface="+mn-cs"/>
            </a:endParaRPr>
          </a:p>
          <a:p>
            <a:pPr algn="ctr">
              <a:spcBef>
                <a:spcPct val="20000"/>
              </a:spcBef>
            </a:pPr>
            <a:r>
              <a:rPr lang="zh-CN" altLang="zh-CN" sz="1200" b="1" dirty="0">
                <a:solidFill>
                  <a:schemeClr val="bg1"/>
                </a:solidFill>
                <a:latin typeface="微软雅黑" panose="020B0503020204020204" pitchFamily="34" charset="-122"/>
                <a:ea typeface="微软雅黑" panose="020B0503020204020204" pitchFamily="34" charset="-122"/>
                <a:cs typeface="+mn-cs"/>
              </a:rPr>
              <a:t>质量是美好的</a:t>
            </a:r>
            <a:endParaRPr lang="en-GB" altLang="zh-CN" sz="1200" b="1" dirty="0">
              <a:solidFill>
                <a:schemeClr val="bg1"/>
              </a:solidFill>
              <a:latin typeface="微软雅黑" panose="020B0503020204020204" pitchFamily="34" charset="-122"/>
              <a:ea typeface="微软雅黑" panose="020B0503020204020204" pitchFamily="34" charset="-122"/>
              <a:cs typeface="+mn-cs"/>
            </a:endParaRPr>
          </a:p>
        </p:txBody>
      </p:sp>
      <p:sp>
        <p:nvSpPr>
          <p:cNvPr id="23" name="Text Placeholder 3"/>
          <p:cNvSpPr txBox="1"/>
          <p:nvPr/>
        </p:nvSpPr>
        <p:spPr>
          <a:xfrm>
            <a:off x="6931285" y="2583392"/>
            <a:ext cx="1407470"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zh-CN" sz="1200" b="1" dirty="0">
                <a:solidFill>
                  <a:schemeClr val="bg1"/>
                </a:solidFill>
                <a:latin typeface="微软雅黑" panose="020B0503020204020204" pitchFamily="34" charset="-122"/>
                <a:ea typeface="微软雅黑" panose="020B0503020204020204" pitchFamily="34" charset="-122"/>
              </a:rPr>
              <a:t>错误假设</a:t>
            </a:r>
            <a:r>
              <a:rPr lang="zh-CN" altLang="en-US" sz="1200" b="1" dirty="0">
                <a:solidFill>
                  <a:schemeClr val="bg1"/>
                </a:solidFill>
                <a:latin typeface="微软雅黑" panose="020B0503020204020204" pitchFamily="34" charset="-122"/>
                <a:ea typeface="微软雅黑" panose="020B0503020204020204" pitchFamily="34" charset="-122"/>
              </a:rPr>
              <a:t>说</a:t>
            </a:r>
            <a:r>
              <a:rPr lang="zh-CN" altLang="zh-CN" sz="1200" b="1" dirty="0">
                <a:solidFill>
                  <a:schemeClr val="bg1"/>
                </a:solidFill>
                <a:latin typeface="微软雅黑" panose="020B0503020204020204" pitchFamily="34" charset="-122"/>
                <a:ea typeface="微软雅黑" panose="020B0503020204020204" pitchFamily="34" charset="-122"/>
              </a:rPr>
              <a:t>质量是质管部门</a:t>
            </a:r>
            <a:r>
              <a:rPr lang="zh-CN" altLang="en-US" sz="1200" b="1" dirty="0">
                <a:solidFill>
                  <a:schemeClr val="bg1"/>
                </a:solidFill>
                <a:latin typeface="微软雅黑" panose="020B0503020204020204" pitchFamily="34" charset="-122"/>
                <a:ea typeface="微软雅黑" panose="020B0503020204020204" pitchFamily="34" charset="-122"/>
              </a:rPr>
              <a:t>的责任</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4" name="矩形 23">
            <a:extLst>
              <a:ext uri="{FF2B5EF4-FFF2-40B4-BE49-F238E27FC236}">
                <a16:creationId xmlns:a16="http://schemas.microsoft.com/office/drawing/2014/main" xmlns="" id="{A57EECA6-C7D3-4C6E-A3A6-CD26337BC8C1}"/>
              </a:ext>
            </a:extLst>
          </p:cNvPr>
          <p:cNvSpPr/>
          <p:nvPr/>
        </p:nvSpPr>
        <p:spPr>
          <a:xfrm>
            <a:off x="810539" y="233653"/>
            <a:ext cx="226215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二、质量管理精细化</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300"/>
                                        <p:tgtEl>
                                          <p:spTgt spid="6"/>
                                        </p:tgtEl>
                                      </p:cBhvr>
                                    </p:animEffect>
                                  </p:childTnLst>
                                </p:cTn>
                              </p:par>
                            </p:childTnLst>
                          </p:cTn>
                        </p:par>
                        <p:par>
                          <p:cTn id="14" fill="hold">
                            <p:stCondLst>
                              <p:cond delay="800"/>
                            </p:stCondLst>
                            <p:childTnLst>
                              <p:par>
                                <p:cTn id="15" presetID="10"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par>
                          <p:cTn id="21" fill="hold">
                            <p:stCondLst>
                              <p:cond delay="1300"/>
                            </p:stCondLst>
                            <p:childTnLst>
                              <p:par>
                                <p:cTn id="22" presetID="22" presetClass="entr" presetSubtype="1"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up)">
                                      <p:cBhvr>
                                        <p:cTn id="24" dur="300"/>
                                        <p:tgtEl>
                                          <p:spTgt spid="5"/>
                                        </p:tgtEl>
                                      </p:cBhvr>
                                    </p:animEffect>
                                  </p:childTnLst>
                                </p:cTn>
                              </p:par>
                            </p:childTnLst>
                          </p:cTn>
                        </p:par>
                        <p:par>
                          <p:cTn id="25" fill="hold">
                            <p:stCondLst>
                              <p:cond delay="16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fade">
                                      <p:cBhvr>
                                        <p:cTn id="31" dur="500"/>
                                        <p:tgtEl>
                                          <p:spTgt spid="17">
                                            <p:txEl>
                                              <p:pRg st="0" end="0"/>
                                            </p:txEl>
                                          </p:spTgt>
                                        </p:tgtEl>
                                      </p:cBhvr>
                                    </p:animEffect>
                                  </p:childTnLst>
                                </p:cTn>
                              </p:par>
                            </p:childTnLst>
                          </p:cTn>
                        </p:par>
                        <p:par>
                          <p:cTn id="32" fill="hold">
                            <p:stCondLst>
                              <p:cond delay="2100"/>
                            </p:stCondLst>
                            <p:childTnLst>
                              <p:par>
                                <p:cTn id="33" presetID="22" presetClass="entr" presetSubtype="1"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up)">
                                      <p:cBhvr>
                                        <p:cTn id="35" dur="300"/>
                                        <p:tgtEl>
                                          <p:spTgt spid="2"/>
                                        </p:tgtEl>
                                      </p:cBhvr>
                                    </p:animEffect>
                                  </p:childTnLst>
                                </p:cTn>
                              </p:par>
                            </p:childTnLst>
                          </p:cTn>
                        </p:par>
                        <p:par>
                          <p:cTn id="36" fill="hold">
                            <p:stCondLst>
                              <p:cond delay="2400"/>
                            </p:stCondLst>
                            <p:childTnLst>
                              <p:par>
                                <p:cTn id="37" presetID="10" presetClass="entr" presetSubtype="0"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par>
                          <p:cTn id="43" fill="hold">
                            <p:stCondLst>
                              <p:cond delay="2900"/>
                            </p:stCondLst>
                            <p:childTnLst>
                              <p:par>
                                <p:cTn id="44" presetID="22" presetClass="entr" presetSubtype="1" fill="hold" grpId="0"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up)">
                                      <p:cBhvr>
                                        <p:cTn id="46" dur="300"/>
                                        <p:tgtEl>
                                          <p:spTgt spid="4"/>
                                        </p:tgtEl>
                                      </p:cBhvr>
                                    </p:animEffect>
                                  </p:childTnLst>
                                </p:cTn>
                              </p:par>
                            </p:childTnLst>
                          </p:cTn>
                        </p:par>
                        <p:par>
                          <p:cTn id="47" fill="hold">
                            <p:stCondLst>
                              <p:cond delay="3200"/>
                            </p:stCondLst>
                            <p:childTnLst>
                              <p:par>
                                <p:cTn id="48" presetID="10" presetClass="entr" presetSubtype="0"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500"/>
                                        <p:tgtEl>
                                          <p:spTgt spid="1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3700"/>
                            </p:stCondLst>
                            <p:childTnLst>
                              <p:par>
                                <p:cTn id="55" presetID="22" presetClass="entr" presetSubtype="1" fill="hold" grpId="0"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up)">
                                      <p:cBhvr>
                                        <p:cTn id="57" dur="300"/>
                                        <p:tgtEl>
                                          <p:spTgt spid="3"/>
                                        </p:tgtEl>
                                      </p:cBhvr>
                                    </p:animEffect>
                                  </p:childTnLst>
                                </p:cTn>
                              </p:par>
                            </p:childTnLst>
                          </p:cTn>
                        </p:par>
                        <p:par>
                          <p:cTn id="58" fill="hold">
                            <p:stCondLst>
                              <p:cond delay="4000"/>
                            </p:stCondLst>
                            <p:childTnLst>
                              <p:par>
                                <p:cTn id="59" presetID="10"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5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par>
                          <p:cTn id="65" fill="hold">
                            <p:stCondLst>
                              <p:cond delay="4500"/>
                            </p:stCondLst>
                            <p:childTnLst>
                              <p:par>
                                <p:cTn id="66" presetID="53" presetClass="entr" presetSubtype="528" fill="hold" grpId="0" nodeType="after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Effect transition="in" filter="fade">
                                      <p:cBhvr>
                                        <p:cTn id="70" dur="500"/>
                                        <p:tgtEl>
                                          <p:spTgt spid="12"/>
                                        </p:tgtEl>
                                      </p:cBhvr>
                                    </p:animEffect>
                                    <p:anim calcmode="lin" valueType="num">
                                      <p:cBhvr>
                                        <p:cTn id="71" dur="500" fill="hold"/>
                                        <p:tgtEl>
                                          <p:spTgt spid="12"/>
                                        </p:tgtEl>
                                        <p:attrNameLst>
                                          <p:attrName>ppt_x</p:attrName>
                                        </p:attrNameLst>
                                      </p:cBhvr>
                                      <p:tavLst>
                                        <p:tav tm="0">
                                          <p:val>
                                            <p:fltVal val="0.5"/>
                                          </p:val>
                                        </p:tav>
                                        <p:tav tm="100000">
                                          <p:val>
                                            <p:strVal val="#ppt_x"/>
                                          </p:val>
                                        </p:tav>
                                      </p:tavLst>
                                    </p:anim>
                                    <p:anim calcmode="lin" valueType="num">
                                      <p:cBhvr>
                                        <p:cTn id="72" dur="500" fill="hold"/>
                                        <p:tgtEl>
                                          <p:spTgt spid="12"/>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fltVal val="0"/>
                                          </p:val>
                                        </p:tav>
                                        <p:tav tm="100000">
                                          <p:val>
                                            <p:strVal val="#ppt_w"/>
                                          </p:val>
                                        </p:tav>
                                      </p:tavLst>
                                    </p:anim>
                                    <p:anim calcmode="lin" valueType="num">
                                      <p:cBhvr>
                                        <p:cTn id="76" dur="500" fill="hold"/>
                                        <p:tgtEl>
                                          <p:spTgt spid="16"/>
                                        </p:tgtEl>
                                        <p:attrNameLst>
                                          <p:attrName>ppt_h</p:attrName>
                                        </p:attrNameLst>
                                      </p:cBhvr>
                                      <p:tavLst>
                                        <p:tav tm="0">
                                          <p:val>
                                            <p:fltVal val="0"/>
                                          </p:val>
                                        </p:tav>
                                        <p:tav tm="100000">
                                          <p:val>
                                            <p:strVal val="#ppt_h"/>
                                          </p:val>
                                        </p:tav>
                                      </p:tavLst>
                                    </p:anim>
                                    <p:animEffect transition="in" filter="fade">
                                      <p:cBhvr>
                                        <p:cTn id="77" dur="500"/>
                                        <p:tgtEl>
                                          <p:spTgt spid="16"/>
                                        </p:tgtEl>
                                      </p:cBhvr>
                                    </p:animEffect>
                                    <p:anim calcmode="lin" valueType="num">
                                      <p:cBhvr>
                                        <p:cTn id="78" dur="500" fill="hold"/>
                                        <p:tgtEl>
                                          <p:spTgt spid="16"/>
                                        </p:tgtEl>
                                        <p:attrNameLst>
                                          <p:attrName>ppt_x</p:attrName>
                                        </p:attrNameLst>
                                      </p:cBhvr>
                                      <p:tavLst>
                                        <p:tav tm="0">
                                          <p:val>
                                            <p:fltVal val="0.5"/>
                                          </p:val>
                                        </p:tav>
                                        <p:tav tm="100000">
                                          <p:val>
                                            <p:strVal val="#ppt_x"/>
                                          </p:val>
                                        </p:tav>
                                      </p:tavLst>
                                    </p:anim>
                                    <p:anim calcmode="lin" valueType="num">
                                      <p:cBhvr>
                                        <p:cTn id="79"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15659" y="1642965"/>
            <a:ext cx="4752528" cy="615553"/>
          </a:xfrm>
          <a:prstGeom prst="rect">
            <a:avLst/>
          </a:prstGeom>
          <a:noFill/>
        </p:spPr>
        <p:txBody>
          <a:bodyPr wrap="square" lIns="0" tIns="0" rIns="0" bIns="0" rtlCol="0">
            <a:spAutoFit/>
          </a:bodyPr>
          <a:lstStyle/>
          <a:p>
            <a:r>
              <a:rPr lang="zh-CN" altLang="zh-CN" sz="1000" dirty="0">
                <a:solidFill>
                  <a:schemeClr val="bg1"/>
                </a:solidFill>
                <a:latin typeface="微软雅黑" panose="020B0503020204020204" pitchFamily="34" charset="-122"/>
                <a:ea typeface="微软雅黑" panose="020B0503020204020204" pitchFamily="34" charset="-122"/>
              </a:rPr>
              <a:t>质量保证，不是质量管理的最终目的。质量管理的最终目的是实现四个字。无论所有的书籍所有的控制手段和方法，都是为了实现那四个字而准备的。质量管理追求的最高境界是什么？“持续改善”，也是为这四个字服务的，“顾客满意”。从意识到保证再到顾客满意，这是整个质量管理的发展过程。</a:t>
            </a:r>
          </a:p>
        </p:txBody>
      </p:sp>
      <p:sp>
        <p:nvSpPr>
          <p:cNvPr id="30" name="TextBox 29"/>
          <p:cNvSpPr txBox="1"/>
          <p:nvPr/>
        </p:nvSpPr>
        <p:spPr>
          <a:xfrm>
            <a:off x="1111765" y="1642965"/>
            <a:ext cx="1375854"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质量管理的目的</a:t>
            </a:r>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6816808" y="3390292"/>
            <a:ext cx="1445713"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zh-CN" sz="2400" b="1" spc="300" dirty="0">
                <a:solidFill>
                  <a:schemeClr val="tx1">
                    <a:lumMod val="75000"/>
                    <a:lumOff val="25000"/>
                  </a:schemeClr>
                </a:solidFill>
              </a:rPr>
              <a:t>如何提高质量意识</a:t>
            </a:r>
          </a:p>
        </p:txBody>
      </p:sp>
      <p:sp>
        <p:nvSpPr>
          <p:cNvPr id="34" name="TextBox 33"/>
          <p:cNvSpPr txBox="1"/>
          <p:nvPr/>
        </p:nvSpPr>
        <p:spPr>
          <a:xfrm>
            <a:off x="1331640" y="3115126"/>
            <a:ext cx="4924901" cy="138499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一、</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改变员工质量意识，是提升质量的开始</a:t>
            </a:r>
          </a:p>
          <a:p>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目前中国企业的员工的意识淡薄，我们缺就缺意识。没有质量意识，如果说发现了没有意识，缺什么就该补什么。提高质量意识是质量管理的最重要工作。</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二、加强</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品质管理数据信息化</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建设</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品质管理基础信息化，数据要传递，我们质量管理是数据管理，所以质管人员一切要凭数据说话，如果你的信息中断了，你这个数据信息哪来的，所以检验日报是第一手资料。</a:t>
            </a: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A243BADF-B281-461E-9F73-E51BB4119628}"/>
              </a:ext>
            </a:extLst>
          </p:cNvPr>
          <p:cNvSpPr/>
          <p:nvPr/>
        </p:nvSpPr>
        <p:spPr>
          <a:xfrm>
            <a:off x="810539" y="233653"/>
            <a:ext cx="226215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二、质量管理精细化</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99735" y="3776847"/>
            <a:ext cx="890944" cy="359590"/>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人</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46223" y="3261103"/>
            <a:ext cx="1463708" cy="1015663"/>
          </a:xfrm>
          <a:prstGeom prst="rect">
            <a:avLst/>
          </a:prstGeom>
          <a:noFill/>
          <a:ln>
            <a:noFill/>
          </a:ln>
        </p:spPr>
        <p:txBody>
          <a:bodyPr wrap="square">
            <a:spAutoFit/>
          </a:bodyPr>
          <a:lstStyle/>
          <a:p>
            <a:pPr algn="ctr"/>
            <a:r>
              <a:rPr lang="zh-CN" altLang="zh-CN" sz="2000" b="1" dirty="0">
                <a:solidFill>
                  <a:schemeClr val="bg1"/>
                </a:solidFill>
                <a:latin typeface="微软雅黑" panose="020B0503020204020204" pitchFamily="34" charset="-122"/>
                <a:ea typeface="微软雅黑" panose="020B0503020204020204" pitchFamily="34" charset="-122"/>
              </a:rPr>
              <a:t>影响产品质量</a:t>
            </a:r>
            <a:r>
              <a:rPr lang="zh-CN" altLang="en-US" sz="2000" b="1" dirty="0">
                <a:solidFill>
                  <a:schemeClr val="bg1"/>
                </a:solidFill>
                <a:latin typeface="微软雅黑" panose="020B0503020204020204" pitchFamily="34" charset="-122"/>
                <a:ea typeface="微软雅黑" panose="020B0503020204020204" pitchFamily="34" charset="-122"/>
              </a:rPr>
              <a:t>的</a:t>
            </a:r>
            <a:r>
              <a:rPr lang="zh-CN" altLang="zh-CN" sz="2000" b="1" dirty="0">
                <a:solidFill>
                  <a:schemeClr val="bg1"/>
                </a:solidFill>
                <a:latin typeface="微软雅黑" panose="020B0503020204020204" pitchFamily="34" charset="-122"/>
                <a:ea typeface="微软雅黑" panose="020B0503020204020204" pitchFamily="34" charset="-122"/>
              </a:rPr>
              <a:t>五大</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zh-CN" sz="2000" b="1" dirty="0">
                <a:solidFill>
                  <a:schemeClr val="bg1"/>
                </a:solidFill>
                <a:latin typeface="微软雅黑" panose="020B0503020204020204" pitchFamily="34" charset="-122"/>
                <a:ea typeface="微软雅黑" panose="020B0503020204020204" pitchFamily="34" charset="-122"/>
              </a:rPr>
              <a:t>要素</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64508" y="2064318"/>
            <a:ext cx="890944" cy="359590"/>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机</a:t>
            </a:r>
          </a:p>
        </p:txBody>
      </p:sp>
      <p:sp>
        <p:nvSpPr>
          <p:cNvPr id="38" name="TextBox 37"/>
          <p:cNvSpPr txBox="1"/>
          <p:nvPr/>
        </p:nvSpPr>
        <p:spPr>
          <a:xfrm>
            <a:off x="4122188" y="1374941"/>
            <a:ext cx="890944" cy="359590"/>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料</a:t>
            </a:r>
          </a:p>
        </p:txBody>
      </p:sp>
      <p:sp>
        <p:nvSpPr>
          <p:cNvPr id="39" name="TextBox 38"/>
          <p:cNvSpPr txBox="1"/>
          <p:nvPr/>
        </p:nvSpPr>
        <p:spPr>
          <a:xfrm>
            <a:off x="5740376" y="2015369"/>
            <a:ext cx="890944" cy="359590"/>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法</a:t>
            </a:r>
          </a:p>
        </p:txBody>
      </p:sp>
      <p:sp>
        <p:nvSpPr>
          <p:cNvPr id="40" name="TextBox 39"/>
          <p:cNvSpPr txBox="1"/>
          <p:nvPr/>
        </p:nvSpPr>
        <p:spPr>
          <a:xfrm>
            <a:off x="6545128" y="3763204"/>
            <a:ext cx="890944" cy="359590"/>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环</a:t>
            </a:r>
          </a:p>
        </p:txBody>
      </p:sp>
      <p:grpSp>
        <p:nvGrpSpPr>
          <p:cNvPr id="2" name="组合 1"/>
          <p:cNvGrpSpPr/>
          <p:nvPr/>
        </p:nvGrpSpPr>
        <p:grpSpPr>
          <a:xfrm>
            <a:off x="407886" y="1007063"/>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zh-CN" dirty="0"/>
                <a:t>影响产品质量不稳定的有五大要素：人、机、料、法、环，找到这些因素，同时还要必须找到影响人机料法环的因素是什么</a:t>
              </a:r>
              <a:r>
                <a:rPr lang="zh-CN" altLang="en-US" dirty="0"/>
                <a:t>？</a:t>
              </a:r>
              <a:r>
                <a:rPr lang="zh-CN" altLang="zh-CN" dirty="0"/>
                <a:t>叫因果分析。</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a:extLst>
              <a:ext uri="{FF2B5EF4-FFF2-40B4-BE49-F238E27FC236}">
                <a16:creationId xmlns:a16="http://schemas.microsoft.com/office/drawing/2014/main" xmlns="" id="{EAE681E1-1CA6-4389-A978-A2B147567AB5}"/>
              </a:ext>
            </a:extLst>
          </p:cNvPr>
          <p:cNvSpPr/>
          <p:nvPr/>
        </p:nvSpPr>
        <p:spPr>
          <a:xfrm>
            <a:off x="810539" y="233653"/>
            <a:ext cx="226215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二、质量管理精细化</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par>
                                <p:cTn id="29" presetID="53" presetClass="entr" presetSubtype="16"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par>
                                <p:cTn id="34" presetID="5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300" fill="hold"/>
                                        <p:tgtEl>
                                          <p:spTgt spid="16"/>
                                        </p:tgtEl>
                                        <p:attrNameLst>
                                          <p:attrName>ppt_w</p:attrName>
                                        </p:attrNameLst>
                                      </p:cBhvr>
                                      <p:tavLst>
                                        <p:tav tm="0">
                                          <p:val>
                                            <p:fltVal val="0"/>
                                          </p:val>
                                        </p:tav>
                                        <p:tav tm="100000">
                                          <p:val>
                                            <p:strVal val="#ppt_w"/>
                                          </p:val>
                                        </p:tav>
                                      </p:tavLst>
                                    </p:anim>
                                    <p:anim calcmode="lin" valueType="num">
                                      <p:cBhvr>
                                        <p:cTn id="43" dur="300" fill="hold"/>
                                        <p:tgtEl>
                                          <p:spTgt spid="16"/>
                                        </p:tgtEl>
                                        <p:attrNameLst>
                                          <p:attrName>ppt_h</p:attrName>
                                        </p:attrNameLst>
                                      </p:cBhvr>
                                      <p:tavLst>
                                        <p:tav tm="0">
                                          <p:val>
                                            <p:fltVal val="0"/>
                                          </p:val>
                                        </p:tav>
                                        <p:tav tm="100000">
                                          <p:val>
                                            <p:strVal val="#ppt_h"/>
                                          </p:val>
                                        </p:tav>
                                      </p:tavLst>
                                    </p:anim>
                                    <p:animEffect transition="in" filter="fade">
                                      <p:cBhvr>
                                        <p:cTn id="44" dur="300"/>
                                        <p:tgtEl>
                                          <p:spTgt spid="16"/>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1500"/>
                            </p:stCondLst>
                            <p:childTnLst>
                              <p:par>
                                <p:cTn id="51" presetID="53" presetClass="entr" presetSubtype="1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300" fill="hold"/>
                                        <p:tgtEl>
                                          <p:spTgt spid="24"/>
                                        </p:tgtEl>
                                        <p:attrNameLst>
                                          <p:attrName>ppt_w</p:attrName>
                                        </p:attrNameLst>
                                      </p:cBhvr>
                                      <p:tavLst>
                                        <p:tav tm="0">
                                          <p:val>
                                            <p:fltVal val="0"/>
                                          </p:val>
                                        </p:tav>
                                        <p:tav tm="100000">
                                          <p:val>
                                            <p:strVal val="#ppt_w"/>
                                          </p:val>
                                        </p:tav>
                                      </p:tavLst>
                                    </p:anim>
                                    <p:anim calcmode="lin" valueType="num">
                                      <p:cBhvr>
                                        <p:cTn id="54" dur="300" fill="hold"/>
                                        <p:tgtEl>
                                          <p:spTgt spid="24"/>
                                        </p:tgtEl>
                                        <p:attrNameLst>
                                          <p:attrName>ppt_h</p:attrName>
                                        </p:attrNameLst>
                                      </p:cBhvr>
                                      <p:tavLst>
                                        <p:tav tm="0">
                                          <p:val>
                                            <p:fltVal val="0"/>
                                          </p:val>
                                        </p:tav>
                                        <p:tav tm="100000">
                                          <p:val>
                                            <p:strVal val="#ppt_h"/>
                                          </p:val>
                                        </p:tav>
                                      </p:tavLst>
                                    </p:anim>
                                    <p:animEffect transition="in" filter="fade">
                                      <p:cBhvr>
                                        <p:cTn id="55" dur="300"/>
                                        <p:tgtEl>
                                          <p:spTgt spid="2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500" fill="hold"/>
                                        <p:tgtEl>
                                          <p:spTgt spid="37"/>
                                        </p:tgtEl>
                                        <p:attrNameLst>
                                          <p:attrName>ppt_w</p:attrName>
                                        </p:attrNameLst>
                                      </p:cBhvr>
                                      <p:tavLst>
                                        <p:tav tm="0">
                                          <p:val>
                                            <p:fltVal val="0"/>
                                          </p:val>
                                        </p:tav>
                                        <p:tav tm="100000">
                                          <p:val>
                                            <p:strVal val="#ppt_w"/>
                                          </p:val>
                                        </p:tav>
                                      </p:tavLst>
                                    </p:anim>
                                    <p:anim calcmode="lin" valueType="num">
                                      <p:cBhvr>
                                        <p:cTn id="59" dur="500" fill="hold"/>
                                        <p:tgtEl>
                                          <p:spTgt spid="37"/>
                                        </p:tgtEl>
                                        <p:attrNameLst>
                                          <p:attrName>ppt_h</p:attrName>
                                        </p:attrNameLst>
                                      </p:cBhvr>
                                      <p:tavLst>
                                        <p:tav tm="0">
                                          <p:val>
                                            <p:fltVal val="0"/>
                                          </p:val>
                                        </p:tav>
                                        <p:tav tm="100000">
                                          <p:val>
                                            <p:strVal val="#ppt_h"/>
                                          </p:val>
                                        </p:tav>
                                      </p:tavLst>
                                    </p:anim>
                                    <p:animEffect transition="in" filter="fade">
                                      <p:cBhvr>
                                        <p:cTn id="60" dur="500"/>
                                        <p:tgtEl>
                                          <p:spTgt spid="37"/>
                                        </p:tgtEl>
                                      </p:cBhvr>
                                    </p:animEffect>
                                  </p:childTnLst>
                                </p:cTn>
                              </p:par>
                            </p:childTnLst>
                          </p:cTn>
                        </p:par>
                        <p:par>
                          <p:cTn id="61" fill="hold">
                            <p:stCondLst>
                              <p:cond delay="2000"/>
                            </p:stCondLst>
                            <p:childTnLst>
                              <p:par>
                                <p:cTn id="62" presetID="5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300" fill="hold"/>
                                        <p:tgtEl>
                                          <p:spTgt spid="25"/>
                                        </p:tgtEl>
                                        <p:attrNameLst>
                                          <p:attrName>ppt_w</p:attrName>
                                        </p:attrNameLst>
                                      </p:cBhvr>
                                      <p:tavLst>
                                        <p:tav tm="0">
                                          <p:val>
                                            <p:fltVal val="0"/>
                                          </p:val>
                                        </p:tav>
                                        <p:tav tm="100000">
                                          <p:val>
                                            <p:strVal val="#ppt_w"/>
                                          </p:val>
                                        </p:tav>
                                      </p:tavLst>
                                    </p:anim>
                                    <p:anim calcmode="lin" valueType="num">
                                      <p:cBhvr>
                                        <p:cTn id="65" dur="300" fill="hold"/>
                                        <p:tgtEl>
                                          <p:spTgt spid="25"/>
                                        </p:tgtEl>
                                        <p:attrNameLst>
                                          <p:attrName>ppt_h</p:attrName>
                                        </p:attrNameLst>
                                      </p:cBhvr>
                                      <p:tavLst>
                                        <p:tav tm="0">
                                          <p:val>
                                            <p:fltVal val="0"/>
                                          </p:val>
                                        </p:tav>
                                        <p:tav tm="100000">
                                          <p:val>
                                            <p:strVal val="#ppt_h"/>
                                          </p:val>
                                        </p:tav>
                                      </p:tavLst>
                                    </p:anim>
                                    <p:animEffect transition="in" filter="fade">
                                      <p:cBhvr>
                                        <p:cTn id="66" dur="300"/>
                                        <p:tgtEl>
                                          <p:spTgt spid="2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2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300" fill="hold"/>
                                        <p:tgtEl>
                                          <p:spTgt spid="35"/>
                                        </p:tgtEl>
                                        <p:attrNameLst>
                                          <p:attrName>ppt_w</p:attrName>
                                        </p:attrNameLst>
                                      </p:cBhvr>
                                      <p:tavLst>
                                        <p:tav tm="0">
                                          <p:val>
                                            <p:fltVal val="0"/>
                                          </p:val>
                                        </p:tav>
                                        <p:tav tm="100000">
                                          <p:val>
                                            <p:strVal val="#ppt_w"/>
                                          </p:val>
                                        </p:tav>
                                      </p:tavLst>
                                    </p:anim>
                                    <p:anim calcmode="lin" valueType="num">
                                      <p:cBhvr>
                                        <p:cTn id="76" dur="300" fill="hold"/>
                                        <p:tgtEl>
                                          <p:spTgt spid="35"/>
                                        </p:tgtEl>
                                        <p:attrNameLst>
                                          <p:attrName>ppt_h</p:attrName>
                                        </p:attrNameLst>
                                      </p:cBhvr>
                                      <p:tavLst>
                                        <p:tav tm="0">
                                          <p:val>
                                            <p:fltVal val="0"/>
                                          </p:val>
                                        </p:tav>
                                        <p:tav tm="100000">
                                          <p:val>
                                            <p:strVal val="#ppt_h"/>
                                          </p:val>
                                        </p:tav>
                                      </p:tavLst>
                                    </p:anim>
                                    <p:animEffect transition="in" filter="fade">
                                      <p:cBhvr>
                                        <p:cTn id="77" dur="300"/>
                                        <p:tgtEl>
                                          <p:spTgt spid="3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3000"/>
                            </p:stCondLst>
                            <p:childTnLst>
                              <p:par>
                                <p:cTn id="84" presetID="53" presetClass="entr" presetSubtype="16"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 calcmode="lin" valueType="num">
                                      <p:cBhvr>
                                        <p:cTn id="86" dur="300" fill="hold"/>
                                        <p:tgtEl>
                                          <p:spTgt spid="36"/>
                                        </p:tgtEl>
                                        <p:attrNameLst>
                                          <p:attrName>ppt_w</p:attrName>
                                        </p:attrNameLst>
                                      </p:cBhvr>
                                      <p:tavLst>
                                        <p:tav tm="0">
                                          <p:val>
                                            <p:fltVal val="0"/>
                                          </p:val>
                                        </p:tav>
                                        <p:tav tm="100000">
                                          <p:val>
                                            <p:strVal val="#ppt_w"/>
                                          </p:val>
                                        </p:tav>
                                      </p:tavLst>
                                    </p:anim>
                                    <p:anim calcmode="lin" valueType="num">
                                      <p:cBhvr>
                                        <p:cTn id="87" dur="300" fill="hold"/>
                                        <p:tgtEl>
                                          <p:spTgt spid="36"/>
                                        </p:tgtEl>
                                        <p:attrNameLst>
                                          <p:attrName>ppt_h</p:attrName>
                                        </p:attrNameLst>
                                      </p:cBhvr>
                                      <p:tavLst>
                                        <p:tav tm="0">
                                          <p:val>
                                            <p:fltVal val="0"/>
                                          </p:val>
                                        </p:tav>
                                        <p:tav tm="100000">
                                          <p:val>
                                            <p:strVal val="#ppt_h"/>
                                          </p:val>
                                        </p:tav>
                                      </p:tavLst>
                                    </p:anim>
                                    <p:animEffect transition="in" filter="fade">
                                      <p:cBhvr>
                                        <p:cTn id="88" dur="300"/>
                                        <p:tgtEl>
                                          <p:spTgt spid="3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par>
                          <p:cTn id="94" fill="hold">
                            <p:stCondLst>
                              <p:cond delay="3500"/>
                            </p:stCondLst>
                            <p:childTnLst>
                              <p:par>
                                <p:cTn id="95" presetID="22" presetClass="entr" presetSubtype="8" fill="hold" nodeType="afterEffect">
                                  <p:stCondLst>
                                    <p:cond delay="0"/>
                                  </p:stCondLst>
                                  <p:childTnLst>
                                    <p:set>
                                      <p:cBhvr>
                                        <p:cTn id="96" dur="1" fill="hold">
                                          <p:stCondLst>
                                            <p:cond delay="0"/>
                                          </p:stCondLst>
                                        </p:cTn>
                                        <p:tgtEl>
                                          <p:spTgt spid="2"/>
                                        </p:tgtEl>
                                        <p:attrNameLst>
                                          <p:attrName>style.visibility</p:attrName>
                                        </p:attrNameLst>
                                      </p:cBhvr>
                                      <p:to>
                                        <p:strVal val="visible"/>
                                      </p:to>
                                    </p:set>
                                    <p:animEffect transition="in" filter="wipe(left)">
                                      <p:cBhvr>
                                        <p:cTn id="9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一、</a:t>
            </a:r>
            <a:r>
              <a:rPr lang="zh-CN" altLang="zh-CN" sz="1400" dirty="0">
                <a:latin typeface="微软雅黑" panose="020B0503020204020204" pitchFamily="34" charset="-122"/>
                <a:ea typeface="微软雅黑" panose="020B0503020204020204" pitchFamily="34" charset="-122"/>
              </a:rPr>
              <a:t>销售模式</a:t>
            </a:r>
            <a:endParaRPr lang="zh-CN" altLang="en-US" sz="1400" dirty="0">
              <a:latin typeface="微软雅黑" panose="020B0503020204020204" pitchFamily="34" charset="-122"/>
              <a:ea typeface="微软雅黑" panose="020B0503020204020204" pitchFamily="34" charset="-122"/>
            </a:endParaRPr>
          </a:p>
        </p:txBody>
      </p:sp>
      <p:sp>
        <p:nvSpPr>
          <p:cNvPr id="30" name="六边形 29"/>
          <p:cNvSpPr/>
          <p:nvPr/>
        </p:nvSpPr>
        <p:spPr>
          <a:xfrm>
            <a:off x="755576" y="2194456"/>
            <a:ext cx="1440160" cy="125735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zh-CN" sz="2000" b="1" dirty="0">
                <a:latin typeface="微软雅黑" panose="020B0503020204020204" pitchFamily="34" charset="-122"/>
                <a:ea typeface="微软雅黑" panose="020B0503020204020204" pitchFamily="34" charset="-122"/>
              </a:rPr>
              <a:t>超市</a:t>
            </a:r>
            <a:r>
              <a:rPr lang="zh-CN" altLang="en-US" sz="2000" b="1" dirty="0">
                <a:latin typeface="微软雅黑" panose="020B0503020204020204" pitchFamily="34" charset="-122"/>
                <a:ea typeface="微软雅黑" panose="020B0503020204020204" pitchFamily="34" charset="-122"/>
              </a:rPr>
              <a:t>物料管理</a:t>
            </a:r>
            <a:r>
              <a:rPr lang="zh-CN" altLang="zh-CN" sz="2000" b="1" dirty="0">
                <a:latin typeface="微软雅黑" panose="020B0503020204020204" pitchFamily="34" charset="-122"/>
                <a:ea typeface="微软雅黑" panose="020B0503020204020204" pitchFamily="34" charset="-122"/>
              </a:rPr>
              <a:t>模式</a:t>
            </a:r>
          </a:p>
        </p:txBody>
      </p:sp>
      <p:cxnSp>
        <p:nvCxnSpPr>
          <p:cNvPr id="31" name="直接箭头连接符 30"/>
          <p:cNvCxnSpPr>
            <a:cxnSpLocks/>
            <a:stCxn id="30" idx="5"/>
            <a:endCxn id="28" idx="1"/>
          </p:cNvCxnSpPr>
          <p:nvPr/>
        </p:nvCxnSpPr>
        <p:spPr>
          <a:xfrm flipV="1">
            <a:off x="1881398" y="1763265"/>
            <a:ext cx="965361" cy="43119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cxnSpLocks/>
            <a:stCxn id="30" idx="0"/>
            <a:endCxn id="35" idx="1"/>
          </p:cNvCxnSpPr>
          <p:nvPr/>
        </p:nvCxnSpPr>
        <p:spPr>
          <a:xfrm>
            <a:off x="2195736" y="2823133"/>
            <a:ext cx="651023" cy="113454"/>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cxnSpLocks/>
            <a:stCxn id="30" idx="1"/>
            <a:endCxn id="38" idx="1"/>
          </p:cNvCxnSpPr>
          <p:nvPr/>
        </p:nvCxnSpPr>
        <p:spPr>
          <a:xfrm>
            <a:off x="1881398" y="3451810"/>
            <a:ext cx="965361"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544532"/>
            <a:ext cx="4537095" cy="649924"/>
          </a:xfrm>
          <a:prstGeom prst="rect">
            <a:avLst/>
          </a:prstGeom>
          <a:noFill/>
        </p:spPr>
        <p:txBody>
          <a:bodyPr wrap="square" lIns="68584" tIns="34291" rIns="68584" bIns="34291" rtlCol="0">
            <a:spAutoFit/>
          </a:bodyPr>
          <a:lstStyle/>
          <a:p>
            <a:pPr>
              <a:lnSpc>
                <a:spcPct val="13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很简单，进来随便买，随便拿，开车来拉都可以，但出门付钱。不用售货员，你想拿多少拿多少，你来多少人拿我都满足你需要。无论多少人来拿，我都满足你需要。</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dirty="0"/>
              <a:t>二、</a:t>
            </a:r>
            <a:r>
              <a:rPr lang="zh-CN" altLang="zh-CN" dirty="0"/>
              <a:t>配置模式</a:t>
            </a:r>
            <a:endParaRPr lang="zh-CN" altLang="en-US" sz="14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整理整顿，看板管理，目视管理，五五堆放，六六定位，那地方海鲜，那地方大米，那地方冰箱，规划有序，配置合理。</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dirty="0"/>
              <a:t>三、</a:t>
            </a:r>
            <a:r>
              <a:rPr lang="zh-CN" altLang="zh-CN" dirty="0"/>
              <a:t>储存模式</a:t>
            </a:r>
            <a:endParaRPr lang="zh-CN" altLang="en-US" sz="1400" dirty="0">
              <a:latin typeface="微软雅黑" panose="020B0503020204020204" pitchFamily="34" charset="-122"/>
              <a:ea typeface="微软雅黑" panose="020B0503020204020204" pitchFamily="34" charset="-122"/>
            </a:endParaRPr>
          </a:p>
        </p:txBody>
      </p:sp>
      <p:sp>
        <p:nvSpPr>
          <p:cNvPr id="40" name="TextBox 39"/>
          <p:cNvSpPr txBox="1"/>
          <p:nvPr/>
        </p:nvSpPr>
        <p:spPr>
          <a:xfrm>
            <a:off x="3142299" y="3907075"/>
            <a:ext cx="4807160" cy="684805"/>
          </a:xfrm>
          <a:prstGeom prst="rect">
            <a:avLst/>
          </a:prstGeom>
          <a:noFill/>
        </p:spPr>
        <p:txBody>
          <a:bodyPr wrap="square" lIns="68584" tIns="34291" rIns="68584" bIns="34291" rtlCol="0">
            <a:spAutoFit/>
          </a:bodyPr>
          <a:lstStyle/>
          <a:p>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缓冲储存模式，就是在一个大大的超市旁边，你发现会有一个小的仓库。小仓库里的东西是满足超市的每一天的补充需要。它有规定，两天后送三个列出一个良性循环，永远保持这样的状态，不多不少，根据客户的销量，拿我的销量来随时补充这个量，叫安全存量。</a:t>
            </a:r>
          </a:p>
        </p:txBody>
      </p:sp>
      <p:sp>
        <p:nvSpPr>
          <p:cNvPr id="16" name="矩形 15">
            <a:extLst>
              <a:ext uri="{FF2B5EF4-FFF2-40B4-BE49-F238E27FC236}">
                <a16:creationId xmlns:a16="http://schemas.microsoft.com/office/drawing/2014/main" xmlns="" id="{336AECFE-C0BF-40ED-A432-31F8EF68D142}"/>
              </a:ext>
            </a:extLst>
          </p:cNvPr>
          <p:cNvSpPr/>
          <p:nvPr/>
        </p:nvSpPr>
        <p:spPr>
          <a:xfrm>
            <a:off x="810539" y="233653"/>
            <a:ext cx="226215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三、物料管理精细化</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par>
                                <p:cTn id="12" presetID="22" presetClass="entr" presetSubtype="8"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par>
                                <p:cTn id="15" presetID="22" presetClass="entr" presetSubtype="8"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ipe(left)">
                                      <p:cBhvr>
                                        <p:cTn id="17" dur="500"/>
                                        <p:tgtEl>
                                          <p:spTgt spid="33"/>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Vertical)">
                                      <p:cBhvr>
                                        <p:cTn id="21" dur="500"/>
                                        <p:tgtEl>
                                          <p:spTgt spid="29"/>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ppt_x"/>
                                          </p:val>
                                        </p:tav>
                                        <p:tav tm="100000">
                                          <p:val>
                                            <p:strVal val="#ppt_x"/>
                                          </p:val>
                                        </p:tav>
                                      </p:tavLst>
                                    </p:anim>
                                    <p:anim calcmode="lin" valueType="num">
                                      <p:cBhvr additive="base">
                                        <p:cTn id="26" dur="500" fill="hold"/>
                                        <p:tgtEl>
                                          <p:spTgt spid="28"/>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34"/>
                                        </p:tgtEl>
                                        <p:attrNameLst>
                                          <p:attrName>style.visibility</p:attrName>
                                        </p:attrNameLst>
                                      </p:cBhvr>
                                      <p:to>
                                        <p:strVal val="visible"/>
                                      </p:to>
                                    </p:set>
                                    <p:animEffect transition="in" filter="wipe(left)">
                                      <p:cBhvr>
                                        <p:cTn id="30" dur="100"/>
                                        <p:tgtEl>
                                          <p:spTgt spid="34"/>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34"/>
                                        </p:tgtEl>
                                      </p:cBhvr>
                                      <p:to x="80000" y="100000"/>
                                    </p:animScale>
                                    <p:anim by="(#ppt_w*0.10)" calcmode="lin" valueType="num">
                                      <p:cBhvr>
                                        <p:cTn id="33" dur="50" autoRev="1" fill="hold">
                                          <p:stCondLst>
                                            <p:cond delay="0"/>
                                          </p:stCondLst>
                                        </p:cTn>
                                        <p:tgtEl>
                                          <p:spTgt spid="34"/>
                                        </p:tgtEl>
                                        <p:attrNameLst>
                                          <p:attrName>ppt_x</p:attrName>
                                        </p:attrNameLst>
                                      </p:cBhvr>
                                    </p:anim>
                                    <p:anim by="(-#ppt_w*0.10)" calcmode="lin" valueType="num">
                                      <p:cBhvr>
                                        <p:cTn id="34" dur="50" autoRev="1" fill="hold">
                                          <p:stCondLst>
                                            <p:cond delay="0"/>
                                          </p:stCondLst>
                                        </p:cTn>
                                        <p:tgtEl>
                                          <p:spTgt spid="34"/>
                                        </p:tgtEl>
                                        <p:attrNameLst>
                                          <p:attrName>ppt_y</p:attrName>
                                        </p:attrNameLst>
                                      </p:cBhvr>
                                    </p:anim>
                                    <p:animRot by="-480000">
                                      <p:cBhvr>
                                        <p:cTn id="35" dur="50" autoRev="1" fill="hold">
                                          <p:stCondLst>
                                            <p:cond delay="0"/>
                                          </p:stCondLst>
                                        </p:cTn>
                                        <p:tgtEl>
                                          <p:spTgt spid="34"/>
                                        </p:tgtEl>
                                        <p:attrNameLst>
                                          <p:attrName>r</p:attrName>
                                        </p:attrNameLst>
                                      </p:cBhvr>
                                    </p:animRot>
                                  </p:childTnLst>
                                </p:cTn>
                              </p:par>
                            </p:childTnLst>
                          </p:cTn>
                        </p:par>
                        <p:par>
                          <p:cTn id="36" fill="hold">
                            <p:stCondLst>
                              <p:cond delay="4260"/>
                            </p:stCondLst>
                            <p:childTnLst>
                              <p:par>
                                <p:cTn id="37" presetID="16" presetClass="entr" presetSubtype="37"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500"/>
                                        <p:tgtEl>
                                          <p:spTgt spid="36"/>
                                        </p:tgtEl>
                                      </p:cBhvr>
                                    </p:animEffect>
                                  </p:childTnLst>
                                </p:cTn>
                              </p:par>
                            </p:childTnLst>
                          </p:cTn>
                        </p:par>
                        <p:par>
                          <p:cTn id="40" fill="hold">
                            <p:stCondLst>
                              <p:cond delay="4760"/>
                            </p:stCondLst>
                            <p:childTnLst>
                              <p:par>
                                <p:cTn id="41" presetID="2" presetClass="entr" presetSubtype="1"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ppt_x"/>
                                          </p:val>
                                        </p:tav>
                                        <p:tav tm="100000">
                                          <p:val>
                                            <p:strVal val="#ppt_x"/>
                                          </p:val>
                                        </p:tav>
                                      </p:tavLst>
                                    </p:anim>
                                    <p:anim calcmode="lin" valueType="num">
                                      <p:cBhvr additive="base">
                                        <p:cTn id="44" dur="500" fill="hold"/>
                                        <p:tgtEl>
                                          <p:spTgt spid="35"/>
                                        </p:tgtEl>
                                        <p:attrNameLst>
                                          <p:attrName>ppt_y</p:attrName>
                                        </p:attrNameLst>
                                      </p:cBhvr>
                                      <p:tavLst>
                                        <p:tav tm="0">
                                          <p:val>
                                            <p:strVal val="0-#ppt_h/2"/>
                                          </p:val>
                                        </p:tav>
                                        <p:tav tm="100000">
                                          <p:val>
                                            <p:strVal val="#ppt_y"/>
                                          </p:val>
                                        </p:tav>
                                      </p:tavLst>
                                    </p:anim>
                                  </p:childTnLst>
                                </p:cTn>
                              </p:par>
                            </p:childTnLst>
                          </p:cTn>
                        </p:par>
                        <p:par>
                          <p:cTn id="45" fill="hold">
                            <p:stCondLst>
                              <p:cond delay="526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37"/>
                                        </p:tgtEl>
                                        <p:attrNameLst>
                                          <p:attrName>style.visibility</p:attrName>
                                        </p:attrNameLst>
                                      </p:cBhvr>
                                      <p:to>
                                        <p:strVal val="visible"/>
                                      </p:to>
                                    </p:set>
                                    <p:animEffect transition="in" filter="wipe(left)">
                                      <p:cBhvr>
                                        <p:cTn id="48" dur="100"/>
                                        <p:tgtEl>
                                          <p:spTgt spid="37"/>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37"/>
                                        </p:tgtEl>
                                      </p:cBhvr>
                                      <p:to x="80000" y="100000"/>
                                    </p:animScale>
                                    <p:anim by="(#ppt_w*0.10)" calcmode="lin" valueType="num">
                                      <p:cBhvr>
                                        <p:cTn id="51" dur="50" autoRev="1" fill="hold">
                                          <p:stCondLst>
                                            <p:cond delay="0"/>
                                          </p:stCondLst>
                                        </p:cTn>
                                        <p:tgtEl>
                                          <p:spTgt spid="37"/>
                                        </p:tgtEl>
                                        <p:attrNameLst>
                                          <p:attrName>ppt_x</p:attrName>
                                        </p:attrNameLst>
                                      </p:cBhvr>
                                    </p:anim>
                                    <p:anim by="(-#ppt_w*0.10)" calcmode="lin" valueType="num">
                                      <p:cBhvr>
                                        <p:cTn id="52" dur="50" autoRev="1" fill="hold">
                                          <p:stCondLst>
                                            <p:cond delay="0"/>
                                          </p:stCondLst>
                                        </p:cTn>
                                        <p:tgtEl>
                                          <p:spTgt spid="37"/>
                                        </p:tgtEl>
                                        <p:attrNameLst>
                                          <p:attrName>ppt_y</p:attrName>
                                        </p:attrNameLst>
                                      </p:cBhvr>
                                    </p:anim>
                                    <p:animRot by="-480000">
                                      <p:cBhvr>
                                        <p:cTn id="53" dur="50" autoRev="1" fill="hold">
                                          <p:stCondLst>
                                            <p:cond delay="0"/>
                                          </p:stCondLst>
                                        </p:cTn>
                                        <p:tgtEl>
                                          <p:spTgt spid="37"/>
                                        </p:tgtEl>
                                        <p:attrNameLst>
                                          <p:attrName>r</p:attrName>
                                        </p:attrNameLst>
                                      </p:cBhvr>
                                    </p:animRot>
                                  </p:childTnLst>
                                </p:cTn>
                              </p:par>
                            </p:childTnLst>
                          </p:cTn>
                        </p:par>
                        <p:par>
                          <p:cTn id="54" fill="hold">
                            <p:stCondLst>
                              <p:cond delay="6920"/>
                            </p:stCondLst>
                            <p:childTnLst>
                              <p:par>
                                <p:cTn id="55" presetID="16" presetClass="entr" presetSubtype="37"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barn(outVertical)">
                                      <p:cBhvr>
                                        <p:cTn id="57" dur="500"/>
                                        <p:tgtEl>
                                          <p:spTgt spid="39"/>
                                        </p:tgtEl>
                                      </p:cBhvr>
                                    </p:animEffect>
                                  </p:childTnLst>
                                </p:cTn>
                              </p:par>
                            </p:childTnLst>
                          </p:cTn>
                        </p:par>
                        <p:par>
                          <p:cTn id="58" fill="hold">
                            <p:stCondLst>
                              <p:cond delay="7420"/>
                            </p:stCondLst>
                            <p:childTnLst>
                              <p:par>
                                <p:cTn id="59" presetID="2" presetClass="entr" presetSubtype="1"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additive="base">
                                        <p:cTn id="61" dur="500" fill="hold"/>
                                        <p:tgtEl>
                                          <p:spTgt spid="38"/>
                                        </p:tgtEl>
                                        <p:attrNameLst>
                                          <p:attrName>ppt_x</p:attrName>
                                        </p:attrNameLst>
                                      </p:cBhvr>
                                      <p:tavLst>
                                        <p:tav tm="0">
                                          <p:val>
                                            <p:strVal val="#ppt_x"/>
                                          </p:val>
                                        </p:tav>
                                        <p:tav tm="100000">
                                          <p:val>
                                            <p:strVal val="#ppt_x"/>
                                          </p:val>
                                        </p:tav>
                                      </p:tavLst>
                                    </p:anim>
                                    <p:anim calcmode="lin" valueType="num">
                                      <p:cBhvr additive="base">
                                        <p:cTn id="62" dur="500" fill="hold"/>
                                        <p:tgtEl>
                                          <p:spTgt spid="38"/>
                                        </p:tgtEl>
                                        <p:attrNameLst>
                                          <p:attrName>ppt_y</p:attrName>
                                        </p:attrNameLst>
                                      </p:cBhvr>
                                      <p:tavLst>
                                        <p:tav tm="0">
                                          <p:val>
                                            <p:strVal val="0-#ppt_h/2"/>
                                          </p:val>
                                        </p:tav>
                                        <p:tav tm="100000">
                                          <p:val>
                                            <p:strVal val="#ppt_y"/>
                                          </p:val>
                                        </p:tav>
                                      </p:tavLst>
                                    </p:anim>
                                  </p:childTnLst>
                                </p:cTn>
                              </p:par>
                            </p:childTnLst>
                          </p:cTn>
                        </p:par>
                        <p:par>
                          <p:cTn id="63" fill="hold">
                            <p:stCondLst>
                              <p:cond delay="79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40"/>
                                        </p:tgtEl>
                                        <p:attrNameLst>
                                          <p:attrName>style.visibility</p:attrName>
                                        </p:attrNameLst>
                                      </p:cBhvr>
                                      <p:to>
                                        <p:strVal val="visible"/>
                                      </p:to>
                                    </p:set>
                                    <p:animEffect transition="in" filter="wipe(left)">
                                      <p:cBhvr>
                                        <p:cTn id="66" dur="100"/>
                                        <p:tgtEl>
                                          <p:spTgt spid="40"/>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40"/>
                                        </p:tgtEl>
                                      </p:cBhvr>
                                      <p:to x="80000" y="100000"/>
                                    </p:animScale>
                                    <p:anim by="(#ppt_w*0.10)" calcmode="lin" valueType="num">
                                      <p:cBhvr>
                                        <p:cTn id="69" dur="50" autoRev="1" fill="hold">
                                          <p:stCondLst>
                                            <p:cond delay="0"/>
                                          </p:stCondLst>
                                        </p:cTn>
                                        <p:tgtEl>
                                          <p:spTgt spid="40"/>
                                        </p:tgtEl>
                                        <p:attrNameLst>
                                          <p:attrName>ppt_x</p:attrName>
                                        </p:attrNameLst>
                                      </p:cBhvr>
                                    </p:anim>
                                    <p:anim by="(-#ppt_w*0.10)" calcmode="lin" valueType="num">
                                      <p:cBhvr>
                                        <p:cTn id="70" dur="50" autoRev="1" fill="hold">
                                          <p:stCondLst>
                                            <p:cond delay="0"/>
                                          </p:stCondLst>
                                        </p:cTn>
                                        <p:tgtEl>
                                          <p:spTgt spid="40"/>
                                        </p:tgtEl>
                                        <p:attrNameLst>
                                          <p:attrName>ppt_y</p:attrName>
                                        </p:attrNameLst>
                                      </p:cBhvr>
                                    </p:anim>
                                    <p:animRot by="-480000">
                                      <p:cBhvr>
                                        <p:cTn id="71"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1025957" y="3411921"/>
            <a:ext cx="842415" cy="669378"/>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300" dirty="0">
                <a:solidFill>
                  <a:schemeClr val="tx1">
                    <a:lumMod val="85000"/>
                    <a:lumOff val="15000"/>
                  </a:schemeClr>
                </a:solidFill>
              </a:rPr>
              <a:t>符合工艺要求的</a:t>
            </a:r>
            <a:endParaRPr lang="en-US" altLang="zh-CN" sz="1300" dirty="0">
              <a:solidFill>
                <a:schemeClr val="tx1">
                  <a:lumMod val="85000"/>
                  <a:lumOff val="15000"/>
                </a:schemeClr>
              </a:solidFill>
            </a:endParaRPr>
          </a:p>
          <a:p>
            <a:r>
              <a:rPr lang="zh-CN" altLang="zh-CN" sz="1300" dirty="0">
                <a:solidFill>
                  <a:schemeClr val="tx1">
                    <a:lumMod val="85000"/>
                    <a:lumOff val="15000"/>
                  </a:schemeClr>
                </a:solidFill>
              </a:rPr>
              <a:t>原则</a:t>
            </a:r>
            <a:endParaRPr lang="zh-CN" altLang="en-US" sz="1300" dirty="0">
              <a:solidFill>
                <a:schemeClr val="tx1">
                  <a:lumMod val="85000"/>
                  <a:lumOff val="15000"/>
                </a:schemeClr>
              </a:solidFill>
            </a:endParaRPr>
          </a:p>
        </p:txBody>
      </p:sp>
      <p:sp>
        <p:nvSpPr>
          <p:cNvPr id="32" name="TextBox 31"/>
          <p:cNvSpPr txBox="1"/>
          <p:nvPr/>
        </p:nvSpPr>
        <p:spPr>
          <a:xfrm>
            <a:off x="2123749" y="2284902"/>
            <a:ext cx="1193420" cy="900210"/>
          </a:xfrm>
          <a:prstGeom prst="rect">
            <a:avLst/>
          </a:prstGeom>
          <a:noFill/>
        </p:spPr>
        <p:txBody>
          <a:bodyPr wrap="square" lIns="68543" tIns="34272" rIns="68543" bIns="34272" rtlCol="0" anchor="ctr">
            <a:spAutoFit/>
          </a:bodyPr>
          <a:lstStyle/>
          <a:p>
            <a:pPr algn="ctr"/>
            <a:r>
              <a:rPr lang="zh-CN" altLang="zh-CN" dirty="0"/>
              <a:t>符合进出顺利的</a:t>
            </a:r>
            <a:endParaRPr lang="en-US" altLang="zh-CN" dirty="0"/>
          </a:p>
          <a:p>
            <a:pPr algn="ctr"/>
            <a:r>
              <a:rPr lang="zh-CN" altLang="zh-CN" dirty="0"/>
              <a:t>原则</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3607913" y="3121131"/>
            <a:ext cx="842415" cy="900210"/>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800" dirty="0">
                <a:solidFill>
                  <a:schemeClr val="tx1"/>
                </a:solidFill>
                <a:latin typeface="+mn-lt"/>
                <a:ea typeface="+mn-ea"/>
              </a:rPr>
              <a:t>满足安全的原则</a:t>
            </a:r>
            <a:endParaRPr lang="zh-CN" altLang="en-US" sz="1800" dirty="0">
              <a:solidFill>
                <a:schemeClr val="tx1"/>
              </a:solidFill>
              <a:latin typeface="+mn-lt"/>
              <a:ea typeface="+mn-ea"/>
            </a:endParaRPr>
          </a:p>
        </p:txBody>
      </p:sp>
      <p:sp>
        <p:nvSpPr>
          <p:cNvPr id="35" name="TextBox 34"/>
          <p:cNvSpPr txBox="1"/>
          <p:nvPr/>
        </p:nvSpPr>
        <p:spPr>
          <a:xfrm>
            <a:off x="4689429" y="2448702"/>
            <a:ext cx="1193420" cy="623211"/>
          </a:xfrm>
          <a:prstGeom prst="rect">
            <a:avLst/>
          </a:prstGeom>
          <a:noFill/>
        </p:spPr>
        <p:txBody>
          <a:bodyPr wrap="square" lIns="68543" tIns="34272" rIns="68543" bIns="34272" rtlCol="0" anchor="ctr">
            <a:spAutoFit/>
          </a:bodyPr>
          <a:lstStyle/>
          <a:p>
            <a:pPr algn="ctr"/>
            <a:r>
              <a:rPr lang="zh-CN" altLang="zh-CN" dirty="0"/>
              <a:t>物料分类的原则</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6523952" y="2163715"/>
            <a:ext cx="1943204" cy="1142584"/>
          </a:xfrm>
          <a:prstGeom prst="rect">
            <a:avLst/>
          </a:prstGeom>
        </p:spPr>
        <p:txBody>
          <a:bodyPr wrap="square" lIns="68543" tIns="34272" rIns="68543" bIns="34272">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物料精细化原则：</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zh-CN" sz="1200" dirty="0">
                <a:latin typeface="微软雅黑" panose="020B0503020204020204" pitchFamily="34" charset="-122"/>
                <a:ea typeface="微软雅黑" panose="020B0503020204020204" pitchFamily="34" charset="-122"/>
              </a:rPr>
              <a:t>要进行物料的精细化管理，首先要对仓库进行规划，仓库筹划组建有以下原则</a:t>
            </a:r>
            <a:endParaRPr lang="en-US" altLang="zh-CN" sz="1200" dirty="0">
              <a:latin typeface="微软雅黑" panose="020B0503020204020204" pitchFamily="34" charset="-122"/>
              <a:ea typeface="微软雅黑" panose="020B0503020204020204" pitchFamily="34" charset="-122"/>
            </a:endParaRPr>
          </a:p>
        </p:txBody>
      </p:sp>
      <p:sp>
        <p:nvSpPr>
          <p:cNvPr id="37"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anose="020B0503020204020204" pitchFamily="34" charset="-122"/>
                <a:ea typeface="微软雅黑" panose="020B0503020204020204" pitchFamily="34" charset="-122"/>
              </a:rPr>
              <a:t>物料精细化四大原则</a:t>
            </a:r>
          </a:p>
        </p:txBody>
      </p:sp>
      <p:sp>
        <p:nvSpPr>
          <p:cNvPr id="13" name="Title 1">
            <a:extLst>
              <a:ext uri="{FF2B5EF4-FFF2-40B4-BE49-F238E27FC236}">
                <a16:creationId xmlns:a16="http://schemas.microsoft.com/office/drawing/2014/main" xmlns="" id="{3D238C22-923A-4CEA-B375-9AA563EFB073}"/>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物料管理精细化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outVertical)">
                                      <p:cBhvr>
                                        <p:cTn id="7" dur="500"/>
                                        <p:tgtEl>
                                          <p:spTgt spid="4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8" presetClass="emph" presetSubtype="0" repeatCount="indefinite" fill="hold" grpId="1" nodeType="withEffect">
                                  <p:stCondLst>
                                    <p:cond delay="0"/>
                                  </p:stCondLst>
                                  <p:childTnLst>
                                    <p:animRot by="-86400000">
                                      <p:cBhvr>
                                        <p:cTn id="13" dur="8000" fill="hold"/>
                                        <p:tgtEl>
                                          <p:spTgt spid="39"/>
                                        </p:tgtEl>
                                        <p:attrNameLst>
                                          <p:attrName>r</p:attrName>
                                        </p:attrNameLst>
                                      </p:cBhvr>
                                    </p:animRot>
                                  </p:childTnLst>
                                </p:cTn>
                              </p:par>
                              <p:par>
                                <p:cTn id="14" presetID="53" presetClass="entr" presetSubtype="16" fill="hold" grpId="0" nodeType="withEffect">
                                  <p:stCondLst>
                                    <p:cond delay="50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par>
                                <p:cTn id="22" presetID="8" presetClass="emph" presetSubtype="0" repeatCount="indefinite" fill="hold" grpId="1" nodeType="withEffect">
                                  <p:stCondLst>
                                    <p:cond delay="1500"/>
                                  </p:stCondLst>
                                  <p:childTnLst>
                                    <p:animRot by="64800000">
                                      <p:cBhvr>
                                        <p:cTn id="23" dur="7500" fill="hold"/>
                                        <p:tgtEl>
                                          <p:spTgt spid="37"/>
                                        </p:tgtEl>
                                        <p:attrNameLst>
                                          <p:attrName>r</p:attrName>
                                        </p:attrNameLst>
                                      </p:cBhvr>
                                    </p:animRot>
                                  </p:childTnLst>
                                </p:cTn>
                              </p:par>
                              <p:par>
                                <p:cTn id="24" presetID="53" presetClass="entr" presetSubtype="16" fill="hold" grpId="0" nodeType="withEffect">
                                  <p:stCondLst>
                                    <p:cond delay="200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10" presetClass="entr" presetSubtype="0" fill="hold" grpId="0" nodeType="withEffect">
                                  <p:stCondLst>
                                    <p:cond delay="300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500"/>
                                        <p:tgtEl>
                                          <p:spTgt spid="38"/>
                                        </p:tgtEl>
                                      </p:cBhvr>
                                    </p:animEffect>
                                  </p:childTnLst>
                                </p:cTn>
                              </p:par>
                              <p:par>
                                <p:cTn id="32" presetID="8" presetClass="emph" presetSubtype="0" repeatCount="indefinite" fill="hold" grpId="1" nodeType="withEffect">
                                  <p:stCondLst>
                                    <p:cond delay="3000"/>
                                  </p:stCondLst>
                                  <p:childTnLst>
                                    <p:animRot by="-108000000">
                                      <p:cBhvr>
                                        <p:cTn id="33" dur="7500" fill="hold"/>
                                        <p:tgtEl>
                                          <p:spTgt spid="38"/>
                                        </p:tgtEl>
                                        <p:attrNameLst>
                                          <p:attrName>r</p:attrName>
                                        </p:attrNameLst>
                                      </p:cBhvr>
                                    </p:animRot>
                                  </p:childTnLst>
                                </p:cTn>
                              </p:par>
                              <p:par>
                                <p:cTn id="34" presetID="53" presetClass="entr" presetSubtype="16" fill="hold" grpId="0" nodeType="withEffect">
                                  <p:stCondLst>
                                    <p:cond delay="400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10" presetClass="entr" presetSubtype="0" fill="hold" grpId="0" nodeType="withEffect">
                                  <p:stCondLst>
                                    <p:cond delay="450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8" presetClass="emph" presetSubtype="0" repeatCount="indefinite" fill="hold" grpId="1" nodeType="withEffect">
                                  <p:stCondLst>
                                    <p:cond delay="4500"/>
                                  </p:stCondLst>
                                  <p:childTnLst>
                                    <p:animRot by="86400000">
                                      <p:cBhvr>
                                        <p:cTn id="43" dur="7000" fill="hold"/>
                                        <p:tgtEl>
                                          <p:spTgt spid="40"/>
                                        </p:tgtEl>
                                        <p:attrNameLst>
                                          <p:attrName>r</p:attrName>
                                        </p:attrNameLst>
                                      </p:cBhvr>
                                    </p:animRot>
                                  </p:childTnLst>
                                </p:cTn>
                              </p:par>
                              <p:par>
                                <p:cTn id="44" presetID="53" presetClass="entr" presetSubtype="16" fill="hold" grpId="0" nodeType="withEffect">
                                  <p:stCondLst>
                                    <p:cond delay="500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22" presetClass="entr" presetSubtype="8" fill="hold" grpId="0" nodeType="withEffect">
                                  <p:stCondLst>
                                    <p:cond delay="650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childTnLst>
                          </p:cTn>
                        </p:par>
                        <p:par>
                          <p:cTn id="52" fill="hold">
                            <p:stCondLst>
                              <p:cond delay="12000"/>
                            </p:stCondLst>
                            <p:childTnLst>
                              <p:par>
                                <p:cTn id="53" presetID="41" presetClass="entr" presetSubtype="0" fill="hold" grpId="0" nodeType="afterEffect">
                                  <p:stCondLst>
                                    <p:cond delay="0"/>
                                  </p:stCondLst>
                                  <p:iterate type="lt">
                                    <p:tmPct val="10000"/>
                                  </p:iterate>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6" dur="500" fill="hold"/>
                                        <p:tgtEl>
                                          <p:spTgt spid="13"/>
                                        </p:tgtEl>
                                        <p:attrNameLst>
                                          <p:attrName>ppt_y</p:attrName>
                                        </p:attrNameLst>
                                      </p:cBhvr>
                                      <p:tavLst>
                                        <p:tav tm="0">
                                          <p:val>
                                            <p:strVal val="#ppt_y"/>
                                          </p:val>
                                        </p:tav>
                                        <p:tav tm="100000">
                                          <p:val>
                                            <p:strVal val="#ppt_y"/>
                                          </p:val>
                                        </p:tav>
                                      </p:tavLst>
                                    </p:anim>
                                    <p:anim calcmode="lin" valueType="num">
                                      <p:cBhvr>
                                        <p:cTn id="57"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8"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9"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P spid="1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物料管理精细化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457219"/>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131590"/>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411087"/>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2067694"/>
            <a:ext cx="2520280"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zh-CN" sz="1200" dirty="0">
                <a:solidFill>
                  <a:schemeClr val="tx1">
                    <a:lumMod val="75000"/>
                    <a:lumOff val="25000"/>
                  </a:schemeClr>
                </a:solidFill>
              </a:rPr>
              <a:t>所谓的零库存，客户要两辆车，我制造两辆车，供应商给我提供两辆车的配件，这叫零库存。</a:t>
            </a:r>
            <a:endParaRPr lang="en-US" altLang="zh-CN" sz="1200" dirty="0">
              <a:solidFill>
                <a:schemeClr val="tx1">
                  <a:lumMod val="75000"/>
                  <a:lumOff val="25000"/>
                </a:schemeClr>
              </a:solidFill>
            </a:endParaRPr>
          </a:p>
        </p:txBody>
      </p:sp>
      <p:sp>
        <p:nvSpPr>
          <p:cNvPr id="8" name="TextBox 7"/>
          <p:cNvSpPr txBox="1"/>
          <p:nvPr/>
        </p:nvSpPr>
        <p:spPr>
          <a:xfrm>
            <a:off x="1507783" y="1477862"/>
            <a:ext cx="1699107" cy="215444"/>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zh-CN" dirty="0"/>
              <a:t>零库存管理</a:t>
            </a:r>
          </a:p>
        </p:txBody>
      </p:sp>
      <p:sp>
        <p:nvSpPr>
          <p:cNvPr id="9" name="TextBox 8"/>
          <p:cNvSpPr txBox="1"/>
          <p:nvPr/>
        </p:nvSpPr>
        <p:spPr>
          <a:xfrm>
            <a:off x="1575042" y="272414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zh-CN" sz="1200" dirty="0">
                <a:solidFill>
                  <a:schemeClr val="tx1">
                    <a:lumMod val="75000"/>
                    <a:lumOff val="25000"/>
                  </a:schemeClr>
                </a:solidFill>
              </a:rPr>
              <a:t>物料管理到底它要遵循着什么呢</a:t>
            </a:r>
            <a:r>
              <a:rPr lang="en-US" altLang="zh-CN" sz="1200" dirty="0">
                <a:solidFill>
                  <a:schemeClr val="tx1">
                    <a:lumMod val="75000"/>
                    <a:lumOff val="25000"/>
                  </a:schemeClr>
                </a:solidFill>
              </a:rPr>
              <a:t>?</a:t>
            </a:r>
            <a:r>
              <a:rPr lang="zh-CN" altLang="zh-CN" sz="1200" dirty="0">
                <a:solidFill>
                  <a:schemeClr val="tx1">
                    <a:lumMod val="75000"/>
                    <a:lumOff val="25000"/>
                  </a:schemeClr>
                </a:solidFill>
              </a:rPr>
              <a:t>遵循三不政策，所谓三不政策，要做到不断料，不呆料，不囤料就是最好的物料管理。这是中国特色的物料管理</a:t>
            </a:r>
            <a:r>
              <a:rPr lang="zh-CN" altLang="en-US" sz="1200" dirty="0">
                <a:solidFill>
                  <a:schemeClr val="tx1">
                    <a:lumMod val="75000"/>
                    <a:lumOff val="25000"/>
                  </a:schemeClr>
                </a:solidFill>
              </a:rPr>
              <a:t>。</a:t>
            </a:r>
            <a:endParaRPr lang="en-US" altLang="zh-CN" sz="1200" dirty="0">
              <a:solidFill>
                <a:schemeClr val="tx1">
                  <a:lumMod val="75000"/>
                  <a:lumOff val="25000"/>
                </a:schemeClr>
              </a:solidFill>
            </a:endParaRPr>
          </a:p>
        </p:txBody>
      </p:sp>
      <p:sp>
        <p:nvSpPr>
          <p:cNvPr id="10" name="TextBox 9"/>
          <p:cNvSpPr txBox="1"/>
          <p:nvPr/>
        </p:nvSpPr>
        <p:spPr>
          <a:xfrm>
            <a:off x="1539038" y="3610396"/>
            <a:ext cx="2520280" cy="83356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zh-CN" sz="1200" dirty="0">
                <a:solidFill>
                  <a:schemeClr val="tx1">
                    <a:lumMod val="75000"/>
                    <a:lumOff val="25000"/>
                  </a:schemeClr>
                </a:solidFill>
              </a:rPr>
              <a:t>所以要实现零库存，我们必须要做</a:t>
            </a:r>
            <a:r>
              <a:rPr lang="en-US" altLang="zh-CN" sz="1200" dirty="0">
                <a:solidFill>
                  <a:schemeClr val="tx1">
                    <a:lumMod val="75000"/>
                    <a:lumOff val="25000"/>
                  </a:schemeClr>
                </a:solidFill>
              </a:rPr>
              <a:t>JIT</a:t>
            </a:r>
            <a:r>
              <a:rPr lang="zh-CN" altLang="zh-CN" sz="1200" dirty="0">
                <a:solidFill>
                  <a:schemeClr val="tx1">
                    <a:lumMod val="75000"/>
                    <a:lumOff val="25000"/>
                  </a:schemeClr>
                </a:solidFill>
              </a:rPr>
              <a:t>的工作，但是它需要条件。我们一定立志于做我们应该做的事情，而不进入误区。我们最好做安全库存，不断料，不呆料，不囤料就够了。</a:t>
            </a:r>
          </a:p>
        </p:txBody>
      </p:sp>
      <p:sp>
        <p:nvSpPr>
          <p:cNvPr id="11" name="流程图: 数据 10"/>
          <p:cNvSpPr/>
          <p:nvPr/>
        </p:nvSpPr>
        <p:spPr>
          <a:xfrm rot="16200000" flipH="1">
            <a:off x="4662761" y="1457219"/>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131590"/>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411087"/>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21970"/>
            <a:ext cx="2520280" cy="83356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dirty="0">
                <a:solidFill>
                  <a:schemeClr val="tx1">
                    <a:lumMod val="75000"/>
                    <a:lumOff val="25000"/>
                  </a:schemeClr>
                </a:solidFill>
              </a:rPr>
              <a:t>第</a:t>
            </a:r>
            <a:r>
              <a:rPr lang="zh-CN" altLang="zh-CN" sz="1200" dirty="0">
                <a:solidFill>
                  <a:schemeClr val="tx1">
                    <a:lumMod val="75000"/>
                    <a:lumOff val="25000"/>
                  </a:schemeClr>
                </a:solidFill>
              </a:rPr>
              <a:t>一位工作，账，对，卡物相一致。数字清楚入库，要记帐，记好帐以后，东西不能随便放在地上，五五堆放，六六定位，摆放整齐上架，然后挂一个物料卡，标明这种物料的状态。</a:t>
            </a:r>
            <a:endParaRPr lang="en-US" altLang="zh-CN" sz="1200" dirty="0">
              <a:solidFill>
                <a:schemeClr val="tx1">
                  <a:lumMod val="75000"/>
                  <a:lumOff val="25000"/>
                </a:schemeClr>
              </a:solidFill>
            </a:endParaRPr>
          </a:p>
        </p:txBody>
      </p:sp>
      <p:sp>
        <p:nvSpPr>
          <p:cNvPr id="15" name="TextBox 14"/>
          <p:cNvSpPr txBox="1"/>
          <p:nvPr/>
        </p:nvSpPr>
        <p:spPr>
          <a:xfrm>
            <a:off x="5180191" y="1477862"/>
            <a:ext cx="1699107" cy="215444"/>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zh-CN" dirty="0"/>
              <a:t>仓管员的岗位职责</a:t>
            </a:r>
            <a:endParaRPr lang="zh-CN" altLang="en-US" sz="1600" dirty="0">
              <a:solidFill>
                <a:schemeClr val="bg1"/>
              </a:solidFill>
            </a:endParaRPr>
          </a:p>
        </p:txBody>
      </p:sp>
      <p:sp>
        <p:nvSpPr>
          <p:cNvPr id="16" name="TextBox 15"/>
          <p:cNvSpPr txBox="1"/>
          <p:nvPr/>
        </p:nvSpPr>
        <p:spPr>
          <a:xfrm>
            <a:off x="5247450" y="3074562"/>
            <a:ext cx="2520280" cy="333425"/>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zh-CN" sz="1200" dirty="0">
                <a:solidFill>
                  <a:schemeClr val="tx1">
                    <a:lumMod val="75000"/>
                    <a:lumOff val="25000"/>
                  </a:schemeClr>
                </a:solidFill>
              </a:rPr>
              <a:t>第二工作，仓管员每天下班之前必须要完成一项工作，盘点，结存。</a:t>
            </a:r>
            <a:endParaRPr lang="en-US" altLang="zh-CN" sz="1200" dirty="0">
              <a:solidFill>
                <a:schemeClr val="tx1">
                  <a:lumMod val="75000"/>
                  <a:lumOff val="25000"/>
                </a:schemeClr>
              </a:solidFill>
            </a:endParaRPr>
          </a:p>
        </p:txBody>
      </p:sp>
      <p:sp>
        <p:nvSpPr>
          <p:cNvPr id="17" name="TextBox 16"/>
          <p:cNvSpPr txBox="1"/>
          <p:nvPr/>
        </p:nvSpPr>
        <p:spPr>
          <a:xfrm>
            <a:off x="5211446" y="37958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zh-CN" sz="1200" dirty="0">
                <a:solidFill>
                  <a:schemeClr val="tx1">
                    <a:lumMod val="75000"/>
                    <a:lumOff val="25000"/>
                  </a:schemeClr>
                </a:solidFill>
              </a:rPr>
              <a:t>通过今天的一天的经营活动，领多少？仓库里还有多少？仓管员最重要的工作就是</a:t>
            </a:r>
            <a:r>
              <a:rPr lang="en-US" altLang="zh-CN" sz="1200" dirty="0">
                <a:solidFill>
                  <a:schemeClr val="tx1">
                    <a:lumMod val="75000"/>
                    <a:lumOff val="25000"/>
                  </a:schemeClr>
                </a:solidFill>
              </a:rPr>
              <a:t>KPI</a:t>
            </a:r>
            <a:r>
              <a:rPr lang="zh-CN" altLang="zh-CN" sz="1200" dirty="0">
                <a:solidFill>
                  <a:schemeClr val="tx1">
                    <a:lumMod val="75000"/>
                    <a:lumOff val="25000"/>
                  </a:schemeClr>
                </a:solidFill>
              </a:rPr>
              <a:t>工作，要精细到价值的工作</a:t>
            </a:r>
            <a:endParaRPr lang="en-US" altLang="zh-CN" sz="1200" dirty="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90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40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9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40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90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40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90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7">
            <a:extLst>
              <a:ext uri="{FF2B5EF4-FFF2-40B4-BE49-F238E27FC236}">
                <a16:creationId xmlns:a16="http://schemas.microsoft.com/office/drawing/2014/main" xmlns="" id="{951CA47A-09E1-4D04-9CC4-642D31F79125}"/>
              </a:ext>
            </a:extLst>
          </p:cNvPr>
          <p:cNvSpPr/>
          <p:nvPr/>
        </p:nvSpPr>
        <p:spPr>
          <a:xfrm>
            <a:off x="628922" y="1889873"/>
            <a:ext cx="1799901" cy="2914125"/>
          </a:xfrm>
          <a:prstGeom prst="roundRect">
            <a:avLst>
              <a:gd name="adj" fmla="val 5505"/>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4" name="椭圆 3">
            <a:extLst>
              <a:ext uri="{FF2B5EF4-FFF2-40B4-BE49-F238E27FC236}">
                <a16:creationId xmlns:a16="http://schemas.microsoft.com/office/drawing/2014/main" xmlns="" id="{DB4B4953-2532-451D-88A0-94EE746D9CEE}"/>
              </a:ext>
            </a:extLst>
          </p:cNvPr>
          <p:cNvSpPr/>
          <p:nvPr/>
        </p:nvSpPr>
        <p:spPr>
          <a:xfrm>
            <a:off x="603386" y="1602373"/>
            <a:ext cx="1819352" cy="786977"/>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t> </a:t>
            </a:r>
            <a:r>
              <a:rPr lang="zh-CN" altLang="zh-CN" sz="1100" b="1" dirty="0">
                <a:solidFill>
                  <a:schemeClr val="bg1"/>
                </a:solidFill>
                <a:latin typeface="微软雅黑" panose="020B0503020204020204" pitchFamily="34" charset="-122"/>
                <a:ea typeface="微软雅黑" panose="020B0503020204020204" pitchFamily="34" charset="-122"/>
              </a:rPr>
              <a:t>仓库隶书关系和</a:t>
            </a:r>
            <a:endParaRPr lang="en-US" altLang="zh-CN" sz="1100" b="1" dirty="0">
              <a:solidFill>
                <a:schemeClr val="bg1"/>
              </a:solidFill>
              <a:latin typeface="微软雅黑" panose="020B0503020204020204" pitchFamily="34" charset="-122"/>
              <a:ea typeface="微软雅黑" panose="020B0503020204020204" pitchFamily="34" charset="-122"/>
            </a:endParaRPr>
          </a:p>
          <a:p>
            <a:pPr algn="ctr"/>
            <a:r>
              <a:rPr lang="zh-CN" altLang="zh-CN" sz="1100" b="1" dirty="0">
                <a:solidFill>
                  <a:schemeClr val="bg1"/>
                </a:solidFill>
                <a:latin typeface="微软雅黑" panose="020B0503020204020204" pitchFamily="34" charset="-122"/>
                <a:ea typeface="微软雅黑" panose="020B0503020204020204" pitchFamily="34" charset="-122"/>
              </a:rPr>
              <a:t>组织形式</a:t>
            </a:r>
            <a:endParaRPr lang="zh-CN" altLang="en-US" sz="1100" dirty="0">
              <a:solidFill>
                <a:srgbClr val="0278A1"/>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xmlns="" id="{DF0667A9-5B6B-4BE1-B07C-736A56907907}"/>
              </a:ext>
            </a:extLst>
          </p:cNvPr>
          <p:cNvSpPr/>
          <p:nvPr/>
        </p:nvSpPr>
        <p:spPr>
          <a:xfrm>
            <a:off x="752657" y="2455862"/>
            <a:ext cx="1601672" cy="2123658"/>
          </a:xfrm>
          <a:prstGeom prst="rect">
            <a:avLst/>
          </a:prstGeom>
        </p:spPr>
        <p:txBody>
          <a:bodyPr wrap="square">
            <a:spAutoFit/>
          </a:bodyPr>
          <a:lstStyle/>
          <a:p>
            <a:r>
              <a:rPr lang="zh-CN" altLang="zh-CN" sz="1100" dirty="0">
                <a:solidFill>
                  <a:prstClr val="white"/>
                </a:solidFill>
                <a:latin typeface="微软雅黑" panose="020B0503020204020204" pitchFamily="34" charset="-122"/>
                <a:ea typeface="微软雅黑" panose="020B0503020204020204" pitchFamily="34" charset="-122"/>
              </a:rPr>
              <a:t>仓库的隶属关系在规划中，我们要根据一个企业的规模大小，来决定仓储的隶属关系。</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zh-CN" sz="1100" dirty="0">
                <a:solidFill>
                  <a:prstClr val="white"/>
                </a:solidFill>
                <a:latin typeface="微软雅黑" panose="020B0503020204020204" pitchFamily="34" charset="-122"/>
                <a:ea typeface="微软雅黑" panose="020B0503020204020204" pitchFamily="34" charset="-122"/>
              </a:rPr>
              <a:t>第一种组合形式</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zh-CN" sz="1100" dirty="0">
                <a:solidFill>
                  <a:prstClr val="white"/>
                </a:solidFill>
                <a:latin typeface="微软雅黑" panose="020B0503020204020204" pitchFamily="34" charset="-122"/>
                <a:ea typeface="微软雅黑" panose="020B0503020204020204" pitchFamily="34" charset="-122"/>
              </a:rPr>
              <a:t>第二种组织形式</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zh-CN" altLang="zh-CN" sz="1100" dirty="0">
                <a:solidFill>
                  <a:prstClr val="white"/>
                </a:solidFill>
                <a:latin typeface="微软雅黑" panose="020B0503020204020204" pitchFamily="34" charset="-122"/>
                <a:ea typeface="微软雅黑" panose="020B0503020204020204" pitchFamily="34" charset="-122"/>
              </a:rPr>
              <a:t>第三种主管</a:t>
            </a:r>
            <a:r>
              <a:rPr lang="en-US" altLang="zh-CN" sz="1100" dirty="0">
                <a:solidFill>
                  <a:prstClr val="white"/>
                </a:solidFill>
                <a:latin typeface="微软雅黑" panose="020B0503020204020204" pitchFamily="34" charset="-122"/>
                <a:ea typeface="微软雅黑" panose="020B0503020204020204" pitchFamily="34" charset="-122"/>
              </a:rPr>
              <a:t>---</a:t>
            </a:r>
            <a:r>
              <a:rPr lang="zh-CN" altLang="zh-CN" sz="1100" dirty="0">
                <a:solidFill>
                  <a:prstClr val="white"/>
                </a:solidFill>
                <a:latin typeface="微软雅黑" panose="020B0503020204020204" pitchFamily="34" charset="-122"/>
                <a:ea typeface="微软雅黑" panose="020B0503020204020204" pitchFamily="34" charset="-122"/>
              </a:rPr>
              <a:t>助理</a:t>
            </a:r>
            <a:r>
              <a:rPr lang="en-US" altLang="zh-CN" sz="1100" dirty="0">
                <a:solidFill>
                  <a:prstClr val="white"/>
                </a:solidFill>
                <a:latin typeface="微软雅黑" panose="020B0503020204020204" pitchFamily="34" charset="-122"/>
                <a:ea typeface="微软雅黑" panose="020B0503020204020204" pitchFamily="34" charset="-122"/>
              </a:rPr>
              <a:t>---</a:t>
            </a:r>
            <a:r>
              <a:rPr lang="zh-CN" altLang="zh-CN" sz="1100" dirty="0">
                <a:solidFill>
                  <a:prstClr val="white"/>
                </a:solidFill>
                <a:latin typeface="微软雅黑" panose="020B0503020204020204" pitchFamily="34" charset="-122"/>
                <a:ea typeface="微软雅黑" panose="020B0503020204020204" pitchFamily="34" charset="-122"/>
              </a:rPr>
              <a:t>危险品仓、工具用品仓、电子仓、五金仓、塑料仓、包装材料仓、原料仓、半成品库、成品库、搬运组、文员</a:t>
            </a:r>
            <a:r>
              <a:rPr lang="zh-CN" altLang="en-US" sz="1100" dirty="0">
                <a:solidFill>
                  <a:prstClr val="white"/>
                </a:solidFill>
                <a:latin typeface="微软雅黑" panose="020B0503020204020204" pitchFamily="34" charset="-122"/>
                <a:ea typeface="微软雅黑" panose="020B0503020204020204" pitchFamily="34" charset="-122"/>
              </a:rPr>
              <a:t>。</a:t>
            </a:r>
            <a:endParaRPr lang="zh-CN" altLang="zh-CN" sz="1100" dirty="0">
              <a:solidFill>
                <a:prstClr val="white"/>
              </a:solidFill>
              <a:latin typeface="微软雅黑" panose="020B0503020204020204" pitchFamily="34" charset="-122"/>
              <a:ea typeface="微软雅黑" panose="020B0503020204020204" pitchFamily="34" charset="-122"/>
            </a:endParaRPr>
          </a:p>
        </p:txBody>
      </p:sp>
      <p:sp>
        <p:nvSpPr>
          <p:cNvPr id="7" name="圆角矩形 12">
            <a:extLst>
              <a:ext uri="{FF2B5EF4-FFF2-40B4-BE49-F238E27FC236}">
                <a16:creationId xmlns:a16="http://schemas.microsoft.com/office/drawing/2014/main" xmlns="" id="{E7725F66-A6E1-47DE-82F5-D5A82FC658F3}"/>
              </a:ext>
            </a:extLst>
          </p:cNvPr>
          <p:cNvSpPr/>
          <p:nvPr/>
        </p:nvSpPr>
        <p:spPr>
          <a:xfrm>
            <a:off x="2615008" y="1889873"/>
            <a:ext cx="1799901" cy="2914125"/>
          </a:xfrm>
          <a:prstGeom prst="roundRect">
            <a:avLst>
              <a:gd name="adj" fmla="val 5505"/>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11" name="矩形 10">
            <a:extLst>
              <a:ext uri="{FF2B5EF4-FFF2-40B4-BE49-F238E27FC236}">
                <a16:creationId xmlns:a16="http://schemas.microsoft.com/office/drawing/2014/main" xmlns="" id="{4EEBF0C1-3458-45CA-BDFF-4A0B595FEBD6}"/>
              </a:ext>
            </a:extLst>
          </p:cNvPr>
          <p:cNvSpPr/>
          <p:nvPr/>
        </p:nvSpPr>
        <p:spPr>
          <a:xfrm>
            <a:off x="2714121" y="2455862"/>
            <a:ext cx="1730105" cy="2347694"/>
          </a:xfrm>
          <a:prstGeom prst="rect">
            <a:avLst/>
          </a:prstGeom>
        </p:spPr>
        <p:txBody>
          <a:bodyPr wrap="square">
            <a:spAutoFit/>
          </a:bodyPr>
          <a:lstStyle/>
          <a:p>
            <a:pPr lvl="0" algn="ctr">
              <a:lnSpc>
                <a:spcPct val="150000"/>
              </a:lnSpc>
              <a:spcBef>
                <a:spcPts val="660"/>
              </a:spcBef>
              <a:spcAft>
                <a:spcPts val="660"/>
              </a:spcAft>
              <a:defRPr/>
            </a:pPr>
            <a:r>
              <a:rPr lang="zh-CN" altLang="zh-CN" sz="1100" dirty="0">
                <a:solidFill>
                  <a:prstClr val="white"/>
                </a:solidFill>
                <a:latin typeface="微软雅黑" panose="020B0503020204020204" pitchFamily="34" charset="-122"/>
                <a:ea typeface="微软雅黑" panose="020B0503020204020204" pitchFamily="34" charset="-122"/>
              </a:rPr>
              <a:t>仓储规划，首先面积配置、 料位设定，堆叠的方式和料品的标识。危险物品应隔离存放和管理；</a:t>
            </a:r>
            <a:r>
              <a:rPr lang="zh-CN" altLang="en-US" sz="1100" dirty="0">
                <a:solidFill>
                  <a:prstClr val="white"/>
                </a:solidFill>
                <a:latin typeface="微软雅黑" panose="020B0503020204020204" pitchFamily="34" charset="-122"/>
                <a:ea typeface="微软雅黑" panose="020B0503020204020204" pitchFamily="34" charset="-122"/>
              </a:rPr>
              <a:t>三防；</a:t>
            </a:r>
            <a:r>
              <a:rPr lang="zh-CN" altLang="zh-CN" sz="1100" dirty="0">
                <a:solidFill>
                  <a:prstClr val="white"/>
                </a:solidFill>
                <a:latin typeface="微软雅黑" panose="020B0503020204020204" pitchFamily="34" charset="-122"/>
                <a:ea typeface="微软雅黑" panose="020B0503020204020204" pitchFamily="34" charset="-122"/>
              </a:rPr>
              <a:t>地面和物价不可超负荷；保持适当的温度、湿度和通风性；照明；物料摆放</a:t>
            </a:r>
            <a:r>
              <a:rPr lang="zh-CN" altLang="en-US" sz="1100" dirty="0">
                <a:solidFill>
                  <a:prstClr val="white"/>
                </a:solidFill>
                <a:latin typeface="微软雅黑" panose="020B0503020204020204" pitchFamily="34" charset="-122"/>
                <a:ea typeface="微软雅黑" panose="020B0503020204020204" pitchFamily="34" charset="-122"/>
              </a:rPr>
              <a:t>；</a:t>
            </a:r>
            <a:r>
              <a:rPr lang="zh-CN" altLang="zh-CN" sz="1100" dirty="0">
                <a:solidFill>
                  <a:prstClr val="white"/>
                </a:solidFill>
                <a:latin typeface="微软雅黑" panose="020B0503020204020204" pitchFamily="34" charset="-122"/>
                <a:ea typeface="微软雅黑" panose="020B0503020204020204" pitchFamily="34" charset="-122"/>
              </a:rPr>
              <a:t>物料标示朝外；通道禁止摆放物品。</a:t>
            </a:r>
            <a:endParaRPr lang="zh-CN" altLang="en-US" sz="1100" dirty="0">
              <a:solidFill>
                <a:prstClr val="white"/>
              </a:solidFill>
              <a:latin typeface="微软雅黑" panose="020B0503020204020204" pitchFamily="34" charset="-122"/>
              <a:ea typeface="微软雅黑" panose="020B0503020204020204" pitchFamily="34" charset="-122"/>
            </a:endParaRPr>
          </a:p>
        </p:txBody>
      </p:sp>
      <p:sp>
        <p:nvSpPr>
          <p:cNvPr id="12" name="圆角矩形 17">
            <a:extLst>
              <a:ext uri="{FF2B5EF4-FFF2-40B4-BE49-F238E27FC236}">
                <a16:creationId xmlns:a16="http://schemas.microsoft.com/office/drawing/2014/main" xmlns="" id="{E3A7F242-4961-41C4-8042-747C35EBE270}"/>
              </a:ext>
            </a:extLst>
          </p:cNvPr>
          <p:cNvSpPr/>
          <p:nvPr/>
        </p:nvSpPr>
        <p:spPr>
          <a:xfrm>
            <a:off x="4626331" y="1889873"/>
            <a:ext cx="1799901" cy="2914125"/>
          </a:xfrm>
          <a:prstGeom prst="roundRect">
            <a:avLst>
              <a:gd name="adj" fmla="val 5505"/>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16" name="矩形 15">
            <a:extLst>
              <a:ext uri="{FF2B5EF4-FFF2-40B4-BE49-F238E27FC236}">
                <a16:creationId xmlns:a16="http://schemas.microsoft.com/office/drawing/2014/main" xmlns="" id="{31C0246A-639C-4764-B8F0-3A1B17EA4D1B}"/>
              </a:ext>
            </a:extLst>
          </p:cNvPr>
          <p:cNvSpPr/>
          <p:nvPr/>
        </p:nvSpPr>
        <p:spPr>
          <a:xfrm>
            <a:off x="4725445" y="2500052"/>
            <a:ext cx="1601672" cy="769441"/>
          </a:xfrm>
          <a:prstGeom prst="rect">
            <a:avLst/>
          </a:prstGeom>
          <a:solidFill>
            <a:schemeClr val="accent2">
              <a:lumMod val="75000"/>
            </a:schemeClr>
          </a:solidFill>
        </p:spPr>
        <p:txBody>
          <a:bodyPr wrap="square">
            <a:spAutoFit/>
          </a:bodyPr>
          <a:lstStyle/>
          <a:p>
            <a:r>
              <a:rPr lang="zh-CN" altLang="zh-CN" sz="1100" dirty="0">
                <a:solidFill>
                  <a:prstClr val="white"/>
                </a:solidFill>
                <a:latin typeface="微软雅黑" panose="020B0503020204020204" pitchFamily="34" charset="-122"/>
                <a:ea typeface="微软雅黑" panose="020B0503020204020204" pitchFamily="34" charset="-122"/>
              </a:rPr>
              <a:t>常用的几种物料的堆放的方法。有五五堆放法，六六定位法，托盘化管理法和分类管理法等等。</a:t>
            </a:r>
          </a:p>
        </p:txBody>
      </p:sp>
      <p:sp>
        <p:nvSpPr>
          <p:cNvPr id="17" name="圆角矩形 22">
            <a:extLst>
              <a:ext uri="{FF2B5EF4-FFF2-40B4-BE49-F238E27FC236}">
                <a16:creationId xmlns:a16="http://schemas.microsoft.com/office/drawing/2014/main" xmlns="" id="{18D11218-7294-47D7-A04D-BA6BC78533E0}"/>
              </a:ext>
            </a:extLst>
          </p:cNvPr>
          <p:cNvSpPr/>
          <p:nvPr/>
        </p:nvSpPr>
        <p:spPr>
          <a:xfrm>
            <a:off x="6612418" y="1889873"/>
            <a:ext cx="1799901" cy="2914125"/>
          </a:xfrm>
          <a:prstGeom prst="roundRect">
            <a:avLst>
              <a:gd name="adj" fmla="val 5505"/>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p>
        </p:txBody>
      </p:sp>
      <p:sp>
        <p:nvSpPr>
          <p:cNvPr id="21" name="矩形 20">
            <a:extLst>
              <a:ext uri="{FF2B5EF4-FFF2-40B4-BE49-F238E27FC236}">
                <a16:creationId xmlns:a16="http://schemas.microsoft.com/office/drawing/2014/main" xmlns="" id="{69E55D39-B0F2-4F66-8C35-501594826D4E}"/>
              </a:ext>
            </a:extLst>
          </p:cNvPr>
          <p:cNvSpPr/>
          <p:nvPr/>
        </p:nvSpPr>
        <p:spPr>
          <a:xfrm>
            <a:off x="6711532" y="2551944"/>
            <a:ext cx="1601672" cy="1277273"/>
          </a:xfrm>
          <a:prstGeom prst="rect">
            <a:avLst/>
          </a:prstGeom>
        </p:spPr>
        <p:txBody>
          <a:bodyPr wrap="square">
            <a:spAutoFit/>
          </a:bodyPr>
          <a:lstStyle/>
          <a:p>
            <a:r>
              <a:rPr lang="en-US" altLang="zh-CN" sz="1100" dirty="0">
                <a:solidFill>
                  <a:prstClr val="white"/>
                </a:solidFill>
                <a:latin typeface="微软雅黑" panose="020B0503020204020204" pitchFamily="34" charset="-122"/>
                <a:ea typeface="微软雅黑" panose="020B0503020204020204" pitchFamily="34" charset="-122"/>
              </a:rPr>
              <a:t>5R</a:t>
            </a:r>
            <a:r>
              <a:rPr lang="zh-CN" altLang="zh-CN" sz="1100" dirty="0">
                <a:solidFill>
                  <a:prstClr val="white"/>
                </a:solidFill>
                <a:latin typeface="微软雅黑" panose="020B0503020204020204" pitchFamily="34" charset="-122"/>
                <a:ea typeface="微软雅黑" panose="020B0503020204020204" pitchFamily="34" charset="-122"/>
              </a:rPr>
              <a:t>原则是建立在每一种材料已有一家供应商基础上，才能够完全做到的结果。物料管理的</a:t>
            </a:r>
            <a:r>
              <a:rPr lang="en-US" altLang="zh-CN" sz="1100" dirty="0">
                <a:solidFill>
                  <a:prstClr val="white"/>
                </a:solidFill>
                <a:latin typeface="微软雅黑" panose="020B0503020204020204" pitchFamily="34" charset="-122"/>
                <a:ea typeface="微软雅黑" panose="020B0503020204020204" pitchFamily="34" charset="-122"/>
              </a:rPr>
              <a:t>5R</a:t>
            </a:r>
            <a:r>
              <a:rPr lang="zh-CN" altLang="zh-CN" sz="1100" dirty="0">
                <a:solidFill>
                  <a:prstClr val="white"/>
                </a:solidFill>
                <a:latin typeface="微软雅黑" panose="020B0503020204020204" pitchFamily="34" charset="-122"/>
                <a:ea typeface="微软雅黑" panose="020B0503020204020204" pitchFamily="34" charset="-122"/>
              </a:rPr>
              <a:t>原则是指适时、适质、适量、适价、适地地采购物料。</a:t>
            </a:r>
          </a:p>
        </p:txBody>
      </p:sp>
      <p:grpSp>
        <p:nvGrpSpPr>
          <p:cNvPr id="22" name="组合 21">
            <a:extLst>
              <a:ext uri="{FF2B5EF4-FFF2-40B4-BE49-F238E27FC236}">
                <a16:creationId xmlns:a16="http://schemas.microsoft.com/office/drawing/2014/main" xmlns="" id="{CF6E3179-67B6-4D2A-9AC5-479B64636A53}"/>
              </a:ext>
            </a:extLst>
          </p:cNvPr>
          <p:cNvGrpSpPr/>
          <p:nvPr/>
        </p:nvGrpSpPr>
        <p:grpSpPr>
          <a:xfrm>
            <a:off x="2624875" y="1610935"/>
            <a:ext cx="1819352" cy="786977"/>
            <a:chOff x="834418" y="1203598"/>
            <a:chExt cx="1883327" cy="681697"/>
          </a:xfrm>
          <a:solidFill>
            <a:schemeClr val="accent1"/>
          </a:solidFill>
        </p:grpSpPr>
        <p:sp>
          <p:nvSpPr>
            <p:cNvPr id="23" name="椭圆 22">
              <a:extLst>
                <a:ext uri="{FF2B5EF4-FFF2-40B4-BE49-F238E27FC236}">
                  <a16:creationId xmlns:a16="http://schemas.microsoft.com/office/drawing/2014/main" xmlns="" id="{031E2231-F5C3-450B-9185-C30A64F1D5B4}"/>
                </a:ext>
              </a:extLst>
            </p:cNvPr>
            <p:cNvSpPr/>
            <p:nvPr/>
          </p:nvSpPr>
          <p:spPr>
            <a:xfrm>
              <a:off x="834418" y="1203598"/>
              <a:ext cx="1883327" cy="681697"/>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endParaRPr>
            </a:p>
          </p:txBody>
        </p:sp>
        <p:sp>
          <p:nvSpPr>
            <p:cNvPr id="24" name="文本框 19">
              <a:extLst>
                <a:ext uri="{FF2B5EF4-FFF2-40B4-BE49-F238E27FC236}">
                  <a16:creationId xmlns:a16="http://schemas.microsoft.com/office/drawing/2014/main" xmlns="" id="{339871C8-9267-4803-8612-A79ED3522263}"/>
                </a:ext>
              </a:extLst>
            </p:cNvPr>
            <p:cNvSpPr txBox="1"/>
            <p:nvPr/>
          </p:nvSpPr>
          <p:spPr>
            <a:xfrm>
              <a:off x="1035634" y="1395024"/>
              <a:ext cx="1492106" cy="266603"/>
            </a:xfrm>
            <a:prstGeom prst="rect">
              <a:avLst/>
            </a:prstGeom>
            <a:grpFill/>
          </p:spPr>
          <p:txBody>
            <a:bodyPr wrap="none" rtlCol="0">
              <a:spAutoFit/>
            </a:bodyPr>
            <a:lstStyle/>
            <a:p>
              <a:pPr algn="ctr"/>
              <a:r>
                <a:rPr lang="zh-CN" altLang="zh-CN" sz="1400" b="1" dirty="0">
                  <a:solidFill>
                    <a:schemeClr val="bg1"/>
                  </a:solidFill>
                  <a:latin typeface="微软雅黑" panose="020B0503020204020204" pitchFamily="34" charset="-122"/>
                  <a:ea typeface="微软雅黑" panose="020B0503020204020204" pitchFamily="34" charset="-122"/>
                </a:rPr>
                <a:t>仓库规划的原则</a:t>
              </a:r>
            </a:p>
          </p:txBody>
        </p:sp>
      </p:grpSp>
      <p:grpSp>
        <p:nvGrpSpPr>
          <p:cNvPr id="25" name="组合 24">
            <a:extLst>
              <a:ext uri="{FF2B5EF4-FFF2-40B4-BE49-F238E27FC236}">
                <a16:creationId xmlns:a16="http://schemas.microsoft.com/office/drawing/2014/main" xmlns="" id="{B3F7F259-4A1C-4F33-8CC1-9C9C580FF356}"/>
              </a:ext>
            </a:extLst>
          </p:cNvPr>
          <p:cNvGrpSpPr/>
          <p:nvPr/>
        </p:nvGrpSpPr>
        <p:grpSpPr>
          <a:xfrm>
            <a:off x="4616605" y="1619497"/>
            <a:ext cx="1819352" cy="786977"/>
            <a:chOff x="834418" y="1203598"/>
            <a:chExt cx="1883327" cy="681697"/>
          </a:xfrm>
          <a:solidFill>
            <a:schemeClr val="accent1"/>
          </a:solidFill>
        </p:grpSpPr>
        <p:sp>
          <p:nvSpPr>
            <p:cNvPr id="26" name="椭圆 25">
              <a:extLst>
                <a:ext uri="{FF2B5EF4-FFF2-40B4-BE49-F238E27FC236}">
                  <a16:creationId xmlns:a16="http://schemas.microsoft.com/office/drawing/2014/main" xmlns="" id="{41C9F7A5-43E8-445B-B1A7-A55F0F2B408C}"/>
                </a:ext>
              </a:extLst>
            </p:cNvPr>
            <p:cNvSpPr/>
            <p:nvPr/>
          </p:nvSpPr>
          <p:spPr>
            <a:xfrm>
              <a:off x="834418" y="1203598"/>
              <a:ext cx="1883327" cy="681697"/>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endParaRPr>
            </a:p>
          </p:txBody>
        </p:sp>
        <p:sp>
          <p:nvSpPr>
            <p:cNvPr id="27" name="文本框 19">
              <a:extLst>
                <a:ext uri="{FF2B5EF4-FFF2-40B4-BE49-F238E27FC236}">
                  <a16:creationId xmlns:a16="http://schemas.microsoft.com/office/drawing/2014/main" xmlns="" id="{73E09920-1A03-4430-9D82-7C48F21DB147}"/>
                </a:ext>
              </a:extLst>
            </p:cNvPr>
            <p:cNvSpPr txBox="1"/>
            <p:nvPr/>
          </p:nvSpPr>
          <p:spPr>
            <a:xfrm>
              <a:off x="1030029" y="1387606"/>
              <a:ext cx="1492106" cy="266603"/>
            </a:xfrm>
            <a:prstGeom prst="rect">
              <a:avLst/>
            </a:prstGeom>
            <a:grpFill/>
          </p:spPr>
          <p:txBody>
            <a:bodyPr wrap="non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物</a:t>
              </a:r>
              <a:r>
                <a:rPr lang="zh-CN" altLang="zh-CN" sz="1400" b="1" dirty="0">
                  <a:solidFill>
                    <a:schemeClr val="bg1"/>
                  </a:solidFill>
                  <a:latin typeface="微软雅黑" panose="020B0503020204020204" pitchFamily="34" charset="-122"/>
                  <a:ea typeface="微软雅黑" panose="020B0503020204020204" pitchFamily="34" charset="-122"/>
                </a:rPr>
                <a:t>料的堆放方式</a:t>
              </a:r>
            </a:p>
          </p:txBody>
        </p:sp>
      </p:grpSp>
      <p:grpSp>
        <p:nvGrpSpPr>
          <p:cNvPr id="28" name="组合 27">
            <a:extLst>
              <a:ext uri="{FF2B5EF4-FFF2-40B4-BE49-F238E27FC236}">
                <a16:creationId xmlns:a16="http://schemas.microsoft.com/office/drawing/2014/main" xmlns="" id="{45177855-0A3E-41A2-AD6F-63F79CCBFE1C}"/>
              </a:ext>
            </a:extLst>
          </p:cNvPr>
          <p:cNvGrpSpPr/>
          <p:nvPr/>
        </p:nvGrpSpPr>
        <p:grpSpPr>
          <a:xfrm>
            <a:off x="6592967" y="1602372"/>
            <a:ext cx="1819352" cy="786977"/>
            <a:chOff x="834418" y="1203598"/>
            <a:chExt cx="1883327" cy="681697"/>
          </a:xfrm>
          <a:solidFill>
            <a:schemeClr val="accent1"/>
          </a:solidFill>
        </p:grpSpPr>
        <p:sp>
          <p:nvSpPr>
            <p:cNvPr id="29" name="椭圆 28">
              <a:extLst>
                <a:ext uri="{FF2B5EF4-FFF2-40B4-BE49-F238E27FC236}">
                  <a16:creationId xmlns:a16="http://schemas.microsoft.com/office/drawing/2014/main" xmlns="" id="{FE5C7130-A873-4E46-9F0C-2C41982BF918}"/>
                </a:ext>
              </a:extLst>
            </p:cNvPr>
            <p:cNvSpPr/>
            <p:nvPr/>
          </p:nvSpPr>
          <p:spPr>
            <a:xfrm>
              <a:off x="834418" y="1203598"/>
              <a:ext cx="1883327" cy="681697"/>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0">
                <a:solidFill>
                  <a:srgbClr val="0278A1"/>
                </a:solidFill>
                <a:latin typeface="微软雅黑" panose="020B0503020204020204" pitchFamily="34" charset="-122"/>
                <a:ea typeface="微软雅黑" panose="020B0503020204020204" pitchFamily="34" charset="-122"/>
              </a:endParaRPr>
            </a:p>
          </p:txBody>
        </p:sp>
        <p:sp>
          <p:nvSpPr>
            <p:cNvPr id="30" name="文本框 19">
              <a:extLst>
                <a:ext uri="{FF2B5EF4-FFF2-40B4-BE49-F238E27FC236}">
                  <a16:creationId xmlns:a16="http://schemas.microsoft.com/office/drawing/2014/main" xmlns="" id="{F200A357-9304-4204-8F8B-389105F9C8A5}"/>
                </a:ext>
              </a:extLst>
            </p:cNvPr>
            <p:cNvSpPr txBox="1"/>
            <p:nvPr/>
          </p:nvSpPr>
          <p:spPr>
            <a:xfrm>
              <a:off x="994463" y="1384321"/>
              <a:ext cx="1583371" cy="319924"/>
            </a:xfrm>
            <a:prstGeom prst="rect">
              <a:avLst/>
            </a:prstGeom>
            <a:grpFill/>
          </p:spPr>
          <p:txBody>
            <a:bodyPr wrap="none" rtlCol="0">
              <a:spAutoFit/>
            </a:bodyPr>
            <a:lstStyle/>
            <a:p>
              <a:pPr algn="ctr"/>
              <a:r>
                <a:rPr lang="en-US" altLang="zh-CN" dirty="0"/>
                <a:t>    </a:t>
              </a:r>
              <a:r>
                <a:rPr lang="en-US" altLang="zh-CN" sz="1400" b="1" dirty="0">
                  <a:solidFill>
                    <a:schemeClr val="bg1"/>
                  </a:solidFill>
                  <a:latin typeface="微软雅黑" panose="020B0503020204020204" pitchFamily="34" charset="-122"/>
                  <a:ea typeface="微软雅黑" panose="020B0503020204020204" pitchFamily="34" charset="-122"/>
                </a:rPr>
                <a:t>5R</a:t>
              </a:r>
              <a:r>
                <a:rPr lang="zh-CN" altLang="en-US" sz="1400" b="1" dirty="0">
                  <a:solidFill>
                    <a:schemeClr val="bg1"/>
                  </a:solidFill>
                  <a:latin typeface="微软雅黑" panose="020B0503020204020204" pitchFamily="34" charset="-122"/>
                  <a:ea typeface="微软雅黑" panose="020B0503020204020204" pitchFamily="34" charset="-122"/>
                </a:rPr>
                <a:t>原则的建立</a:t>
              </a:r>
            </a:p>
          </p:txBody>
        </p:sp>
      </p:grpSp>
      <p:sp>
        <p:nvSpPr>
          <p:cNvPr id="31" name="矩形 30">
            <a:extLst>
              <a:ext uri="{FF2B5EF4-FFF2-40B4-BE49-F238E27FC236}">
                <a16:creationId xmlns:a16="http://schemas.microsoft.com/office/drawing/2014/main" xmlns="" id="{A0320759-1167-414F-8CAC-654EA2C1ED18}"/>
              </a:ext>
            </a:extLst>
          </p:cNvPr>
          <p:cNvSpPr/>
          <p:nvPr/>
        </p:nvSpPr>
        <p:spPr>
          <a:xfrm>
            <a:off x="4725445" y="3230052"/>
            <a:ext cx="1601672" cy="1492716"/>
          </a:xfrm>
          <a:prstGeom prst="rect">
            <a:avLst/>
          </a:prstGeom>
        </p:spPr>
        <p:txBody>
          <a:bodyPr wrap="square">
            <a:spAutoFit/>
          </a:bodyPr>
          <a:lstStyle/>
          <a:p>
            <a:r>
              <a:rPr lang="zh-CN" altLang="zh-CN" sz="1100" b="1" dirty="0">
                <a:solidFill>
                  <a:schemeClr val="bg1"/>
                </a:solidFill>
                <a:latin typeface="微软雅黑" panose="020B0503020204020204" pitchFamily="34" charset="-122"/>
                <a:ea typeface="微软雅黑" panose="020B0503020204020204" pitchFamily="34" charset="-122"/>
              </a:rPr>
              <a:t>物料收发程序</a:t>
            </a:r>
            <a:endParaRPr lang="en-US" altLang="zh-CN" sz="1100" b="1" dirty="0">
              <a:solidFill>
                <a:schemeClr val="bg1"/>
              </a:solidFill>
              <a:latin typeface="微软雅黑" panose="020B0503020204020204" pitchFamily="34" charset="-122"/>
              <a:ea typeface="微软雅黑" panose="020B0503020204020204" pitchFamily="34" charset="-122"/>
            </a:endParaRPr>
          </a:p>
          <a:p>
            <a:r>
              <a:rPr lang="en-US" altLang="zh-CN" sz="1100" dirty="0">
                <a:solidFill>
                  <a:prstClr val="white"/>
                </a:solidFill>
                <a:latin typeface="微软雅黑" panose="020B0503020204020204" pitchFamily="34" charset="-122"/>
                <a:ea typeface="微软雅黑" panose="020B0503020204020204" pitchFamily="34" charset="-122"/>
              </a:rPr>
              <a:t>1</a:t>
            </a:r>
            <a:r>
              <a:rPr lang="zh-CN" altLang="zh-CN" sz="1100" dirty="0">
                <a:solidFill>
                  <a:prstClr val="white"/>
                </a:solidFill>
                <a:latin typeface="微软雅黑" panose="020B0503020204020204" pitchFamily="34" charset="-122"/>
                <a:ea typeface="微软雅黑" panose="020B0503020204020204" pitchFamily="34" charset="-122"/>
              </a:rPr>
              <a:t>、原辅材料入库管理；</a:t>
            </a:r>
            <a:r>
              <a:rPr lang="en-US" altLang="zh-CN" sz="1100" dirty="0">
                <a:solidFill>
                  <a:prstClr val="white"/>
                </a:solidFill>
                <a:latin typeface="微软雅黑" panose="020B0503020204020204" pitchFamily="34" charset="-122"/>
                <a:ea typeface="微软雅黑" panose="020B0503020204020204" pitchFamily="34" charset="-122"/>
              </a:rPr>
              <a:t>2</a:t>
            </a:r>
            <a:r>
              <a:rPr lang="zh-CN" altLang="zh-CN" sz="1100" dirty="0">
                <a:solidFill>
                  <a:prstClr val="white"/>
                </a:solidFill>
                <a:latin typeface="微软雅黑" panose="020B0503020204020204" pitchFamily="34" charset="-122"/>
                <a:ea typeface="微软雅黑" panose="020B0503020204020204" pitchFamily="34" charset="-122"/>
              </a:rPr>
              <a:t>、原辅材料出库管理；</a:t>
            </a:r>
            <a:r>
              <a:rPr lang="en-US" altLang="zh-CN" sz="1100" dirty="0">
                <a:solidFill>
                  <a:prstClr val="white"/>
                </a:solidFill>
                <a:latin typeface="微软雅黑" panose="020B0503020204020204" pitchFamily="34" charset="-122"/>
                <a:ea typeface="微软雅黑" panose="020B0503020204020204" pitchFamily="34" charset="-122"/>
              </a:rPr>
              <a:t>3</a:t>
            </a:r>
            <a:r>
              <a:rPr lang="zh-CN" altLang="zh-CN" sz="1100" dirty="0">
                <a:solidFill>
                  <a:prstClr val="white"/>
                </a:solidFill>
                <a:latin typeface="微软雅黑" panose="020B0503020204020204" pitchFamily="34" charset="-122"/>
                <a:ea typeface="微软雅黑" panose="020B0503020204020204" pitchFamily="34" charset="-122"/>
              </a:rPr>
              <a:t>、半产品入库管理；</a:t>
            </a:r>
            <a:r>
              <a:rPr lang="en-US" altLang="zh-CN" sz="1100" dirty="0">
                <a:solidFill>
                  <a:prstClr val="white"/>
                </a:solidFill>
                <a:latin typeface="微软雅黑" panose="020B0503020204020204" pitchFamily="34" charset="-122"/>
                <a:ea typeface="微软雅黑" panose="020B0503020204020204" pitchFamily="34" charset="-122"/>
              </a:rPr>
              <a:t>4</a:t>
            </a:r>
            <a:r>
              <a:rPr lang="zh-CN" altLang="zh-CN" sz="1100" dirty="0">
                <a:solidFill>
                  <a:prstClr val="white"/>
                </a:solidFill>
                <a:latin typeface="微软雅黑" panose="020B0503020204020204" pitchFamily="34" charset="-122"/>
                <a:ea typeface="微软雅黑" panose="020B0503020204020204" pitchFamily="34" charset="-122"/>
              </a:rPr>
              <a:t>、半产品出库管理；</a:t>
            </a:r>
            <a:r>
              <a:rPr lang="en-US" altLang="zh-CN" sz="1100" dirty="0">
                <a:solidFill>
                  <a:prstClr val="white"/>
                </a:solidFill>
                <a:latin typeface="微软雅黑" panose="020B0503020204020204" pitchFamily="34" charset="-122"/>
                <a:ea typeface="微软雅黑" panose="020B0503020204020204" pitchFamily="34" charset="-122"/>
              </a:rPr>
              <a:t>5</a:t>
            </a:r>
            <a:r>
              <a:rPr lang="zh-CN" altLang="zh-CN" sz="1100" dirty="0">
                <a:solidFill>
                  <a:prstClr val="white"/>
                </a:solidFill>
                <a:latin typeface="微软雅黑" panose="020B0503020204020204" pitchFamily="34" charset="-122"/>
                <a:ea typeface="微软雅黑" panose="020B0503020204020204" pitchFamily="34" charset="-122"/>
              </a:rPr>
              <a:t>、退货补料的管理；</a:t>
            </a:r>
            <a:r>
              <a:rPr lang="en-US" altLang="zh-CN" sz="1100" dirty="0">
                <a:solidFill>
                  <a:prstClr val="white"/>
                </a:solidFill>
                <a:latin typeface="微软雅黑" panose="020B0503020204020204" pitchFamily="34" charset="-122"/>
                <a:ea typeface="微软雅黑" panose="020B0503020204020204" pitchFamily="34" charset="-122"/>
              </a:rPr>
              <a:t>6</a:t>
            </a:r>
            <a:r>
              <a:rPr lang="zh-CN" altLang="zh-CN" sz="1100" dirty="0">
                <a:solidFill>
                  <a:prstClr val="white"/>
                </a:solidFill>
                <a:latin typeface="微软雅黑" panose="020B0503020204020204" pitchFamily="34" charset="-122"/>
                <a:ea typeface="微软雅黑" panose="020B0503020204020204" pitchFamily="34" charset="-122"/>
              </a:rPr>
              <a:t>、成品入库管理；</a:t>
            </a:r>
            <a:endParaRPr lang="en-US" altLang="zh-CN" sz="1100" dirty="0">
              <a:solidFill>
                <a:prstClr val="white"/>
              </a:solidFill>
              <a:latin typeface="微软雅黑" panose="020B0503020204020204" pitchFamily="34" charset="-122"/>
              <a:ea typeface="微软雅黑" panose="020B0503020204020204" pitchFamily="34" charset="-122"/>
            </a:endParaRPr>
          </a:p>
          <a:p>
            <a:r>
              <a:rPr lang="en-US" altLang="zh-CN" sz="1100" dirty="0">
                <a:solidFill>
                  <a:prstClr val="white"/>
                </a:solidFill>
                <a:latin typeface="微软雅黑" panose="020B0503020204020204" pitchFamily="34" charset="-122"/>
                <a:ea typeface="微软雅黑" panose="020B0503020204020204" pitchFamily="34" charset="-122"/>
              </a:rPr>
              <a:t>7</a:t>
            </a:r>
            <a:r>
              <a:rPr lang="zh-CN" altLang="zh-CN" sz="1100" dirty="0">
                <a:solidFill>
                  <a:prstClr val="white"/>
                </a:solidFill>
                <a:latin typeface="微软雅黑" panose="020B0503020204020204" pitchFamily="34" charset="-122"/>
                <a:ea typeface="微软雅黑" panose="020B0503020204020204" pitchFamily="34" charset="-122"/>
              </a:rPr>
              <a:t>、成品出库管理 ；</a:t>
            </a:r>
          </a:p>
        </p:txBody>
      </p:sp>
      <p:sp>
        <p:nvSpPr>
          <p:cNvPr id="8" name="矩形 7">
            <a:extLst>
              <a:ext uri="{FF2B5EF4-FFF2-40B4-BE49-F238E27FC236}">
                <a16:creationId xmlns:a16="http://schemas.microsoft.com/office/drawing/2014/main" xmlns="" id="{DC30B1B7-C359-4A39-8370-D25A7548D529}"/>
              </a:ext>
            </a:extLst>
          </p:cNvPr>
          <p:cNvSpPr/>
          <p:nvPr/>
        </p:nvSpPr>
        <p:spPr>
          <a:xfrm>
            <a:off x="752657" y="271592"/>
            <a:ext cx="2262158" cy="369332"/>
          </a:xfrm>
          <a:prstGeom prst="rect">
            <a:avLst/>
          </a:prstGeom>
        </p:spPr>
        <p:txBody>
          <a:bodyPr wrap="none">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物料管理精细化</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a:extLst>
              <a:ext uri="{FF2B5EF4-FFF2-40B4-BE49-F238E27FC236}">
                <a16:creationId xmlns:a16="http://schemas.microsoft.com/office/drawing/2014/main" xmlns="" id="{EE0D97EE-0E8B-4F0F-9F94-79CD0E601C9E}"/>
              </a:ext>
            </a:extLst>
          </p:cNvPr>
          <p:cNvSpPr/>
          <p:nvPr/>
        </p:nvSpPr>
        <p:spPr>
          <a:xfrm>
            <a:off x="3351153" y="915943"/>
            <a:ext cx="2441694" cy="338554"/>
          </a:xfrm>
          <a:prstGeom prst="rect">
            <a:avLst/>
          </a:prstGeom>
        </p:spPr>
        <p:txBody>
          <a:bodyPr wrap="non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如何做到物料管理精细化</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82018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1">
            <a:extLst>
              <a:ext uri="{FF2B5EF4-FFF2-40B4-BE49-F238E27FC236}">
                <a16:creationId xmlns:a16="http://schemas.microsoft.com/office/drawing/2014/main" xmlns="" id="{41DBF952-71DE-4E3C-82C3-17190343C95A}"/>
              </a:ext>
            </a:extLst>
          </p:cNvPr>
          <p:cNvSpPr txBox="1">
            <a:spLocks noChangeArrowheads="1"/>
          </p:cNvSpPr>
          <p:nvPr/>
        </p:nvSpPr>
        <p:spPr bwMode="auto">
          <a:xfrm>
            <a:off x="4067944" y="1156907"/>
            <a:ext cx="4818478"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indent="250825" algn="just" eaLnBrk="0" hangingPunct="0">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小参谋企业旗下的昆山小参某企业管理咨询有限公司，致力于把精细化管理模式应用到中小型企业经营当中，立志帮助中小型企业，经营有方略，管理有制度，引用有人才，工作有流程，作业有标准，全面辅导管理人员，提升运营与管理水平，在企业经营当中提升工作热情和生活幸福指数。</a:t>
            </a:r>
          </a:p>
          <a:p>
            <a:pPr indent="250825" algn="just" eaLnBrk="0" hangingPunct="0">
              <a:lnSpc>
                <a:spcPct val="150000"/>
              </a:lnSpc>
            </a:pPr>
            <a:r>
              <a:rPr lang="zh-CN" altLang="en-US" sz="1200" dirty="0">
                <a:solidFill>
                  <a:schemeClr val="tx1">
                    <a:lumMod val="95000"/>
                    <a:lumOff val="5000"/>
                  </a:schemeClr>
                </a:solidFill>
                <a:latin typeface="微软雅黑" panose="020B0503020204020204" pitchFamily="34" charset="-122"/>
                <a:ea typeface="微软雅黑" panose="020B0503020204020204" pitchFamily="34" charset="-122"/>
                <a:sym typeface="+mn-ea"/>
              </a:rPr>
              <a:t>小参谋咨询已凝聚了一批核心精英人才，并不断向中国民营企业，传递“敬天爱人，同福共生”的精神与企业之魂，帮助中国中小型企业由弱变强、由小变大，孵化幸福企业实现中国精造，助推中国经济发展，并从中形成了自己独特的企业文化和企业核心价值观。</a:t>
            </a:r>
          </a:p>
        </p:txBody>
      </p:sp>
      <p:pic>
        <p:nvPicPr>
          <p:cNvPr id="3" name="图片 2">
            <a:extLst>
              <a:ext uri="{FF2B5EF4-FFF2-40B4-BE49-F238E27FC236}">
                <a16:creationId xmlns:a16="http://schemas.microsoft.com/office/drawing/2014/main" xmlns="" id="{4DE0DEBC-6127-4575-BB17-A9432D674274}"/>
              </a:ext>
            </a:extLst>
          </p:cNvPr>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40000"/>
                    </a14:imgEffect>
                  </a14:imgLayer>
                </a14:imgProps>
              </a:ext>
              <a:ext uri="{28A0092B-C50C-407E-A947-70E740481C1C}">
                <a14:useLocalDpi xmlns:a14="http://schemas.microsoft.com/office/drawing/2010/main" xmlns="" val="0"/>
              </a:ext>
            </a:extLst>
          </a:blip>
          <a:stretch>
            <a:fillRect/>
          </a:stretch>
        </p:blipFill>
        <p:spPr>
          <a:xfrm>
            <a:off x="-108520" y="728351"/>
            <a:ext cx="4608497" cy="3686798"/>
          </a:xfrm>
          <a:prstGeom prst="rect">
            <a:avLst/>
          </a:prstGeom>
        </p:spPr>
      </p:pic>
      <p:sp>
        <p:nvSpPr>
          <p:cNvPr id="4" name="Title 1">
            <a:extLst>
              <a:ext uri="{FF2B5EF4-FFF2-40B4-BE49-F238E27FC236}">
                <a16:creationId xmlns:a16="http://schemas.microsoft.com/office/drawing/2014/main" xmlns="" id="{CB2B3E6A-0084-49F1-9E5D-0FDA3DB97A54}"/>
              </a:ext>
            </a:extLst>
          </p:cNvPr>
          <p:cNvSpPr txBox="1"/>
          <p:nvPr/>
        </p:nvSpPr>
        <p:spPr>
          <a:xfrm>
            <a:off x="971600" y="195486"/>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企业简介概述</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50086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0"/>
                                        <p:tgtEl>
                                          <p:spTgt spid="2"/>
                                        </p:tgtEl>
                                      </p:cBhvr>
                                    </p:animEffect>
                                    <p:anim calcmode="lin" valueType="num">
                                      <p:cBhvr>
                                        <p:cTn id="13" dur="5000" fill="hold"/>
                                        <p:tgtEl>
                                          <p:spTgt spid="2"/>
                                        </p:tgtEl>
                                        <p:attrNameLst>
                                          <p:attrName>ppt_x</p:attrName>
                                        </p:attrNameLst>
                                      </p:cBhvr>
                                      <p:tavLst>
                                        <p:tav tm="0">
                                          <p:val>
                                            <p:strVal val="#ppt_x"/>
                                          </p:val>
                                        </p:tav>
                                        <p:tav tm="100000">
                                          <p:val>
                                            <p:strVal val="#ppt_x"/>
                                          </p:val>
                                        </p:tav>
                                      </p:tavLst>
                                    </p:anim>
                                    <p:anim calcmode="lin" valueType="num">
                                      <p:cBhvr>
                                        <p:cTn id="14" dur="5000" fill="hold"/>
                                        <p:tgtEl>
                                          <p:spTgt spid="2"/>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 calcmode="lin" valueType="num">
                                      <p:cBhvr>
                                        <p:cTn id="2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柱形 7">
            <a:extLst>
              <a:ext uri="{FF2B5EF4-FFF2-40B4-BE49-F238E27FC236}">
                <a16:creationId xmlns:a16="http://schemas.microsoft.com/office/drawing/2014/main" xmlns="" id="{AB589674-6EA8-4A47-8788-867A36086A48}"/>
              </a:ext>
            </a:extLst>
          </p:cNvPr>
          <p:cNvSpPr/>
          <p:nvPr/>
        </p:nvSpPr>
        <p:spPr>
          <a:xfrm>
            <a:off x="3347864" y="3965815"/>
            <a:ext cx="2448272" cy="580569"/>
          </a:xfrm>
          <a:prstGeom prst="ca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零库存管理</a:t>
            </a:r>
            <a:endParaRPr lang="zh-CN" altLang="en-US" dirty="0"/>
          </a:p>
        </p:txBody>
      </p:sp>
      <p:sp>
        <p:nvSpPr>
          <p:cNvPr id="3" name="圆柱形 8">
            <a:extLst>
              <a:ext uri="{FF2B5EF4-FFF2-40B4-BE49-F238E27FC236}">
                <a16:creationId xmlns:a16="http://schemas.microsoft.com/office/drawing/2014/main" xmlns="" id="{85CB4FF3-CC22-492A-AED3-CE6BCA302164}"/>
              </a:ext>
            </a:extLst>
          </p:cNvPr>
          <p:cNvSpPr/>
          <p:nvPr/>
        </p:nvSpPr>
        <p:spPr>
          <a:xfrm>
            <a:off x="3491880" y="3245735"/>
            <a:ext cx="2160240" cy="580569"/>
          </a:xfrm>
          <a:prstGeom prst="ca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临界管理法</a:t>
            </a:r>
            <a:endParaRPr lang="zh-CN" altLang="en-US" sz="1600" dirty="0">
              <a:latin typeface="微软雅黑" panose="020B0503020204020204" pitchFamily="34" charset="-122"/>
              <a:ea typeface="微软雅黑" panose="020B0503020204020204" pitchFamily="34" charset="-122"/>
            </a:endParaRPr>
          </a:p>
        </p:txBody>
      </p:sp>
      <p:sp>
        <p:nvSpPr>
          <p:cNvPr id="4" name="圆柱形 9">
            <a:extLst>
              <a:ext uri="{FF2B5EF4-FFF2-40B4-BE49-F238E27FC236}">
                <a16:creationId xmlns:a16="http://schemas.microsoft.com/office/drawing/2014/main" xmlns="" id="{C0F87263-45F7-47AD-B8B4-E35D66F7AE94}"/>
              </a:ext>
            </a:extLst>
          </p:cNvPr>
          <p:cNvSpPr/>
          <p:nvPr/>
        </p:nvSpPr>
        <p:spPr>
          <a:xfrm>
            <a:off x="3635896" y="2525655"/>
            <a:ext cx="1872208" cy="580569"/>
          </a:xfrm>
          <a:prstGeom prst="ca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准时制供应</a:t>
            </a:r>
            <a:endParaRPr lang="zh-CN" altLang="en-US" sz="1600" dirty="0">
              <a:latin typeface="微软雅黑" panose="020B0503020204020204" pitchFamily="34" charset="-122"/>
              <a:ea typeface="微软雅黑" panose="020B0503020204020204" pitchFamily="34" charset="-122"/>
            </a:endParaRPr>
          </a:p>
        </p:txBody>
      </p:sp>
      <p:sp>
        <p:nvSpPr>
          <p:cNvPr id="5" name="圆柱形 10">
            <a:extLst>
              <a:ext uri="{FF2B5EF4-FFF2-40B4-BE49-F238E27FC236}">
                <a16:creationId xmlns:a16="http://schemas.microsoft.com/office/drawing/2014/main" xmlns="" id="{75B3A286-1FC1-4CA2-AB75-278F82007F97}"/>
              </a:ext>
            </a:extLst>
          </p:cNvPr>
          <p:cNvSpPr/>
          <p:nvPr/>
        </p:nvSpPr>
        <p:spPr>
          <a:xfrm>
            <a:off x="3809752" y="1805575"/>
            <a:ext cx="1524496" cy="580569"/>
          </a:xfrm>
          <a:prstGeom prst="can">
            <a:avLst/>
          </a:prstGeom>
          <a:solidFill>
            <a:srgbClr val="005D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dirty="0"/>
              <a:t>仓库超市</a:t>
            </a:r>
            <a:endParaRPr lang="zh-CN" altLang="en-US" sz="1600" dirty="0">
              <a:latin typeface="微软雅黑" panose="020B0503020204020204" pitchFamily="34" charset="-122"/>
              <a:ea typeface="微软雅黑" panose="020B0503020204020204" pitchFamily="34" charset="-122"/>
            </a:endParaRPr>
          </a:p>
        </p:txBody>
      </p:sp>
      <p:cxnSp>
        <p:nvCxnSpPr>
          <p:cNvPr id="6" name="直接连接符 5">
            <a:extLst>
              <a:ext uri="{FF2B5EF4-FFF2-40B4-BE49-F238E27FC236}">
                <a16:creationId xmlns:a16="http://schemas.microsoft.com/office/drawing/2014/main" xmlns="" id="{8776A0D5-CC9D-4492-8135-7D199EC3282C}"/>
              </a:ext>
            </a:extLst>
          </p:cNvPr>
          <p:cNvCxnSpPr/>
          <p:nvPr/>
        </p:nvCxnSpPr>
        <p:spPr>
          <a:xfrm>
            <a:off x="5652120" y="4330360"/>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xmlns="" id="{A91A5147-988A-4A90-90AD-17C0F972F99E}"/>
              </a:ext>
            </a:extLst>
          </p:cNvPr>
          <p:cNvCxnSpPr/>
          <p:nvPr/>
        </p:nvCxnSpPr>
        <p:spPr>
          <a:xfrm>
            <a:off x="5334248" y="2815939"/>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 id="{1FEC4AC6-6B20-4DB6-9D77-0DA0A59E5E01}"/>
              </a:ext>
            </a:extLst>
          </p:cNvPr>
          <p:cNvCxnSpPr/>
          <p:nvPr/>
        </p:nvCxnSpPr>
        <p:spPr>
          <a:xfrm>
            <a:off x="2987760" y="3536019"/>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 id="{D0D6FDCD-EA0D-4947-BEDC-710A16D8CEE0}"/>
              </a:ext>
            </a:extLst>
          </p:cNvPr>
          <p:cNvCxnSpPr/>
          <p:nvPr/>
        </p:nvCxnSpPr>
        <p:spPr>
          <a:xfrm>
            <a:off x="3275920" y="2098112"/>
            <a:ext cx="576000" cy="0"/>
          </a:xfrm>
          <a:prstGeom prst="line">
            <a:avLst/>
          </a:prstGeom>
          <a:ln w="19050">
            <a:solidFill>
              <a:schemeClr val="bg1">
                <a:lumMod val="6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0" name="文本框 7">
            <a:extLst>
              <a:ext uri="{FF2B5EF4-FFF2-40B4-BE49-F238E27FC236}">
                <a16:creationId xmlns:a16="http://schemas.microsoft.com/office/drawing/2014/main" xmlns="" id="{06D2FD3E-B979-4B3C-8BE3-0D957BCAE074}"/>
              </a:ext>
            </a:extLst>
          </p:cNvPr>
          <p:cNvSpPr txBox="1">
            <a:spLocks noChangeArrowheads="1"/>
          </p:cNvSpPr>
          <p:nvPr/>
        </p:nvSpPr>
        <p:spPr bwMode="auto">
          <a:xfrm>
            <a:off x="6041936" y="2086940"/>
            <a:ext cx="2719584" cy="94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pPr>
            <a:r>
              <a:rPr lang="zh-CN" altLang="en-US" sz="1200" dirty="0">
                <a:solidFill>
                  <a:schemeClr val="tx1">
                    <a:lumMod val="85000"/>
                    <a:lumOff val="15000"/>
                  </a:schemeClr>
                </a:solidFill>
                <a:latin typeface="微软雅黑" panose="020B0503020204020204" pitchFamily="34" charset="-122"/>
              </a:rPr>
              <a:t>这</a:t>
            </a:r>
            <a:r>
              <a:rPr lang="zh-CN" altLang="zh-CN" sz="1200" dirty="0">
                <a:solidFill>
                  <a:schemeClr val="tx1">
                    <a:lumMod val="85000"/>
                    <a:lumOff val="15000"/>
                  </a:schemeClr>
                </a:solidFill>
                <a:latin typeface="微软雅黑" panose="020B0503020204020204" pitchFamily="34" charset="-122"/>
              </a:rPr>
              <a:t>种方法是特聪明的，它把所有压力压给供应商，国内目前很多企业自己大多是零库存，其实都是这种，叫准时制供应</a:t>
            </a:r>
            <a:r>
              <a:rPr lang="zh-CN" altLang="en-US" sz="1200" dirty="0">
                <a:solidFill>
                  <a:schemeClr val="tx1">
                    <a:lumMod val="85000"/>
                    <a:lumOff val="15000"/>
                  </a:schemeClr>
                </a:solidFill>
                <a:latin typeface="微软雅黑" panose="020B0503020204020204" pitchFamily="34" charset="-122"/>
              </a:rPr>
              <a:t>。</a:t>
            </a:r>
          </a:p>
        </p:txBody>
      </p:sp>
      <p:sp>
        <p:nvSpPr>
          <p:cNvPr id="11" name="文本框 7">
            <a:extLst>
              <a:ext uri="{FF2B5EF4-FFF2-40B4-BE49-F238E27FC236}">
                <a16:creationId xmlns:a16="http://schemas.microsoft.com/office/drawing/2014/main" xmlns="" id="{FD296D99-C75A-4FB8-BFE4-508ADE0D0748}"/>
              </a:ext>
            </a:extLst>
          </p:cNvPr>
          <p:cNvSpPr txBox="1">
            <a:spLocks noChangeArrowheads="1"/>
          </p:cNvSpPr>
          <p:nvPr/>
        </p:nvSpPr>
        <p:spPr bwMode="auto">
          <a:xfrm>
            <a:off x="6320967" y="3856722"/>
            <a:ext cx="2719584" cy="94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nSpc>
                <a:spcPct val="150000"/>
              </a:lnSpc>
            </a:pPr>
            <a:r>
              <a:rPr lang="zh-CN" altLang="zh-CN" sz="1200" dirty="0">
                <a:solidFill>
                  <a:schemeClr val="tx1">
                    <a:lumMod val="85000"/>
                    <a:lumOff val="15000"/>
                  </a:schemeClr>
                </a:solidFill>
                <a:latin typeface="微软雅黑" panose="020B0503020204020204" pitchFamily="34" charset="-122"/>
              </a:rPr>
              <a:t>库存管理和零库存生产方式，以准时生产为出发点，对于设备，人员等进行淘汰，调整达到降低成本，简化计划和提高控制的目的。</a:t>
            </a:r>
            <a:endParaRPr lang="zh-CN" altLang="en-US" sz="1200" dirty="0">
              <a:solidFill>
                <a:schemeClr val="tx1">
                  <a:lumMod val="85000"/>
                  <a:lumOff val="15000"/>
                </a:schemeClr>
              </a:solidFill>
              <a:latin typeface="微软雅黑" panose="020B0503020204020204" pitchFamily="34" charset="-122"/>
            </a:endParaRPr>
          </a:p>
        </p:txBody>
      </p:sp>
      <p:sp>
        <p:nvSpPr>
          <p:cNvPr id="12" name="文本框 7">
            <a:extLst>
              <a:ext uri="{FF2B5EF4-FFF2-40B4-BE49-F238E27FC236}">
                <a16:creationId xmlns:a16="http://schemas.microsoft.com/office/drawing/2014/main" xmlns="" id="{E46DF064-034E-47CD-A1D4-47E98B297D26}"/>
              </a:ext>
            </a:extLst>
          </p:cNvPr>
          <p:cNvSpPr txBox="1">
            <a:spLocks noChangeArrowheads="1"/>
          </p:cNvSpPr>
          <p:nvPr/>
        </p:nvSpPr>
        <p:spPr bwMode="auto">
          <a:xfrm>
            <a:off x="971600" y="1594056"/>
            <a:ext cx="2215528" cy="94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a:lnSpc>
                <a:spcPct val="150000"/>
              </a:lnSpc>
            </a:pPr>
            <a:r>
              <a:rPr lang="zh-CN" altLang="zh-CN" sz="1200" dirty="0">
                <a:solidFill>
                  <a:schemeClr val="tx1">
                    <a:lumMod val="85000"/>
                    <a:lumOff val="15000"/>
                  </a:schemeClr>
                </a:solidFill>
                <a:latin typeface="微软雅黑" panose="020B0503020204020204" pitchFamily="34" charset="-122"/>
              </a:rPr>
              <a:t>将企业当中的原材料仓库、半成品仓库、成品仓库集中起来像超市一样地运作。</a:t>
            </a:r>
            <a:endParaRPr lang="zh-CN" altLang="en-US" sz="1200" dirty="0">
              <a:solidFill>
                <a:schemeClr val="tx1">
                  <a:lumMod val="85000"/>
                  <a:lumOff val="15000"/>
                </a:schemeClr>
              </a:solidFill>
              <a:latin typeface="微软雅黑" panose="020B0503020204020204" pitchFamily="34" charset="-122"/>
            </a:endParaRPr>
          </a:p>
        </p:txBody>
      </p:sp>
      <p:sp>
        <p:nvSpPr>
          <p:cNvPr id="13" name="文本框 7">
            <a:extLst>
              <a:ext uri="{FF2B5EF4-FFF2-40B4-BE49-F238E27FC236}">
                <a16:creationId xmlns:a16="http://schemas.microsoft.com/office/drawing/2014/main" xmlns="" id="{C0186C0A-0DC8-41CC-A267-7D1E20265E58}"/>
              </a:ext>
            </a:extLst>
          </p:cNvPr>
          <p:cNvSpPr txBox="1">
            <a:spLocks noChangeArrowheads="1"/>
          </p:cNvSpPr>
          <p:nvPr/>
        </p:nvSpPr>
        <p:spPr bwMode="auto">
          <a:xfrm>
            <a:off x="954880" y="3034216"/>
            <a:ext cx="1872208" cy="94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Arial Narrow" panose="020B0606020202030204" pitchFamily="34" charset="0"/>
                <a:ea typeface="微软雅黑" panose="020B0503020204020204" pitchFamily="34" charset="-122"/>
              </a:defRPr>
            </a:lvl1pPr>
            <a:lvl2pPr>
              <a:defRPr sz="2800">
                <a:solidFill>
                  <a:schemeClr val="tx1"/>
                </a:solidFill>
                <a:latin typeface="Arial Narrow" panose="020B0606020202030204" pitchFamily="34" charset="0"/>
                <a:ea typeface="微软雅黑" panose="020B0503020204020204" pitchFamily="34" charset="-122"/>
              </a:defRPr>
            </a:lvl2pPr>
            <a:lvl3pPr>
              <a:defRPr sz="2400">
                <a:solidFill>
                  <a:schemeClr val="tx1"/>
                </a:solidFill>
                <a:latin typeface="Arial Narrow" panose="020B0606020202030204" pitchFamily="34" charset="0"/>
                <a:ea typeface="微软雅黑" panose="020B0503020204020204" pitchFamily="34" charset="-122"/>
              </a:defRPr>
            </a:lvl3pPr>
            <a:lvl4pPr>
              <a:defRPr sz="2000">
                <a:solidFill>
                  <a:schemeClr val="tx1"/>
                </a:solidFill>
                <a:latin typeface="Arial Narrow" panose="020B0606020202030204" pitchFamily="34" charset="0"/>
                <a:ea typeface="微软雅黑" panose="020B0503020204020204" pitchFamily="34" charset="-122"/>
              </a:defRPr>
            </a:lvl4pPr>
            <a:lvl5pPr>
              <a:defRPr sz="2000">
                <a:solidFill>
                  <a:schemeClr val="tx1"/>
                </a:solidFill>
                <a:latin typeface="Arial Narrow" panose="020B06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r">
              <a:lnSpc>
                <a:spcPct val="150000"/>
              </a:lnSpc>
            </a:pPr>
            <a:r>
              <a:rPr lang="zh-CN" altLang="zh-CN" sz="1200" dirty="0">
                <a:solidFill>
                  <a:schemeClr val="tx1">
                    <a:lumMod val="85000"/>
                    <a:lumOff val="15000"/>
                  </a:schemeClr>
                </a:solidFill>
                <a:latin typeface="微软雅黑" panose="020B0503020204020204" pitchFamily="34" charset="-122"/>
              </a:rPr>
              <a:t>让</a:t>
            </a:r>
            <a:r>
              <a:rPr lang="zh-CN" altLang="en-US" sz="1200" dirty="0">
                <a:solidFill>
                  <a:schemeClr val="tx1">
                    <a:lumMod val="85000"/>
                    <a:lumOff val="15000"/>
                  </a:schemeClr>
                </a:solidFill>
                <a:latin typeface="微软雅黑" panose="020B0503020204020204" pitchFamily="34" charset="-122"/>
              </a:rPr>
              <a:t>供应商</a:t>
            </a:r>
            <a:r>
              <a:rPr lang="zh-CN" altLang="zh-CN" sz="1200" dirty="0">
                <a:solidFill>
                  <a:schemeClr val="tx1">
                    <a:lumMod val="85000"/>
                    <a:lumOff val="15000"/>
                  </a:schemeClr>
                </a:solidFill>
                <a:latin typeface="微软雅黑" panose="020B0503020204020204" pitchFamily="34" charset="-122"/>
              </a:rPr>
              <a:t>在你的仓库里为你现场供货，这种方法，叫做供应商临界管理法。</a:t>
            </a:r>
            <a:endParaRPr lang="zh-CN" altLang="en-US" sz="1200" dirty="0">
              <a:solidFill>
                <a:schemeClr val="tx1">
                  <a:lumMod val="85000"/>
                  <a:lumOff val="15000"/>
                </a:schemeClr>
              </a:solidFill>
              <a:latin typeface="微软雅黑" panose="020B0503020204020204" pitchFamily="34" charset="-122"/>
            </a:endParaRPr>
          </a:p>
        </p:txBody>
      </p:sp>
      <p:sp>
        <p:nvSpPr>
          <p:cNvPr id="14" name="Title 1">
            <a:extLst>
              <a:ext uri="{FF2B5EF4-FFF2-40B4-BE49-F238E27FC236}">
                <a16:creationId xmlns:a16="http://schemas.microsoft.com/office/drawing/2014/main" xmlns="" id="{351ABE92-07B9-48F0-84C1-B61FA2509400}"/>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三、</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物料管理精细化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itle 1">
            <a:extLst>
              <a:ext uri="{FF2B5EF4-FFF2-40B4-BE49-F238E27FC236}">
                <a16:creationId xmlns:a16="http://schemas.microsoft.com/office/drawing/2014/main" xmlns="" id="{F9F32ED1-E078-4CCC-8DEC-9832D8A16C7F}"/>
              </a:ext>
            </a:extLst>
          </p:cNvPr>
          <p:cNvSpPr txBox="1"/>
          <p:nvPr/>
        </p:nvSpPr>
        <p:spPr>
          <a:xfrm>
            <a:off x="3315650" y="917926"/>
            <a:ext cx="2901056"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提高</a:t>
            </a: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物料管理精细化</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的方案</a:t>
            </a:r>
            <a:endParaRPr lang="en-GB" altLang="zh-CN" sz="16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63693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000"/>
                            </p:stCondLst>
                            <p:childTnLst>
                              <p:par>
                                <p:cTn id="33" presetID="22" presetClass="entr" presetSubtype="2"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childTnLst>
                          </p:cTn>
                        </p:par>
                        <p:par>
                          <p:cTn id="36" fill="hold">
                            <p:stCondLst>
                              <p:cond delay="3500"/>
                            </p:stCondLst>
                            <p:childTnLst>
                              <p:par>
                                <p:cTn id="37" presetID="22" presetClass="entr" presetSubtype="8"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5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000"/>
                            </p:stCondLst>
                            <p:childTnLst>
                              <p:par>
                                <p:cTn id="49" presetID="2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right)">
                                      <p:cBhvr>
                                        <p:cTn id="51" dur="500"/>
                                        <p:tgtEl>
                                          <p:spTgt spid="12"/>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right)">
                                      <p:cBhvr>
                                        <p:cTn id="55" dur="500"/>
                                        <p:tgtEl>
                                          <p:spTgt spid="13"/>
                                        </p:tgtEl>
                                      </p:cBhvr>
                                    </p:animEffect>
                                  </p:childTnLst>
                                </p:cTn>
                              </p:par>
                            </p:childTnLst>
                          </p:cTn>
                        </p:par>
                        <p:par>
                          <p:cTn id="56" fill="hold">
                            <p:stCondLst>
                              <p:cond delay="600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60" dur="500" fill="hold"/>
                                        <p:tgtEl>
                                          <p:spTgt spid="14"/>
                                        </p:tgtEl>
                                        <p:attrNameLst>
                                          <p:attrName>ppt_y</p:attrName>
                                        </p:attrNameLst>
                                      </p:cBhvr>
                                      <p:tavLst>
                                        <p:tav tm="0">
                                          <p:val>
                                            <p:strVal val="#ppt_y"/>
                                          </p:val>
                                        </p:tav>
                                        <p:tav tm="100000">
                                          <p:val>
                                            <p:strVal val="#ppt_y"/>
                                          </p:val>
                                        </p:tav>
                                      </p:tavLst>
                                    </p:anim>
                                    <p:anim calcmode="lin" valueType="num">
                                      <p:cBhvr>
                                        <p:cTn id="6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6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63" dur="500" tmFilter="0,0; .5, 1; 1, 1"/>
                                        <p:tgtEl>
                                          <p:spTgt spid="14"/>
                                        </p:tgtEl>
                                      </p:cBhvr>
                                    </p:animEffect>
                                  </p:childTnLst>
                                </p:cTn>
                              </p:par>
                            </p:childTnLst>
                          </p:cTn>
                        </p:par>
                        <p:par>
                          <p:cTn id="64" fill="hold">
                            <p:stCondLst>
                              <p:cond delay="69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15"/>
                                        </p:tgtEl>
                                        <p:attrNameLst>
                                          <p:attrName>ppt_y</p:attrName>
                                        </p:attrNameLst>
                                      </p:cBhvr>
                                      <p:tavLst>
                                        <p:tav tm="0">
                                          <p:val>
                                            <p:strVal val="#ppt_y"/>
                                          </p:val>
                                        </p:tav>
                                        <p:tav tm="100000">
                                          <p:val>
                                            <p:strVal val="#ppt_y"/>
                                          </p:val>
                                        </p:tav>
                                      </p:tavLst>
                                    </p:anim>
                                    <p:anim calcmode="lin" valueType="num">
                                      <p:cBhvr>
                                        <p:cTn id="69"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0" grpId="0"/>
      <p:bldP spid="11" grpId="0"/>
      <p:bldP spid="12" grpId="0"/>
      <p:bldP spid="13" grpId="0"/>
      <p:bldP spid="14" grpId="0"/>
      <p:bldP spid="1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xmlns="" id="{08837B33-5C50-46C7-8636-878A5FA6D2BC}"/>
              </a:ext>
            </a:extLst>
          </p:cNvPr>
          <p:cNvSpPr/>
          <p:nvPr/>
        </p:nvSpPr>
        <p:spPr bwMode="gray">
          <a:xfrm>
            <a:off x="5073650" y="987574"/>
            <a:ext cx="1466850" cy="889619"/>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29000">
                <a:schemeClr val="tx2">
                  <a:lumMod val="60000"/>
                  <a:lumOff val="40000"/>
                </a:schemeClr>
              </a:gs>
              <a:gs pos="100000">
                <a:schemeClr val="tx2">
                  <a:lumMod val="75000"/>
                </a:schemeClr>
              </a:gs>
            </a:gsLst>
            <a:lin ang="0" scaled="1"/>
          </a:gradFill>
          <a:ln w="12700">
            <a:noFill/>
            <a:prstDash val="solid"/>
            <a:round/>
          </a:ln>
        </p:spPr>
        <p:txBody>
          <a:bodyPr/>
          <a:lstStyle/>
          <a:p>
            <a:pPr>
              <a:defRPr/>
            </a:pPr>
            <a:endParaRPr lang="zh-CN" altLang="en-US">
              <a:ea typeface="宋体" panose="02010600030101010101" pitchFamily="2" charset="-122"/>
            </a:endParaRPr>
          </a:p>
        </p:txBody>
      </p:sp>
      <p:sp>
        <p:nvSpPr>
          <p:cNvPr id="3" name="AutoShape 5">
            <a:extLst>
              <a:ext uri="{FF2B5EF4-FFF2-40B4-BE49-F238E27FC236}">
                <a16:creationId xmlns:a16="http://schemas.microsoft.com/office/drawing/2014/main" xmlns="" id="{69815696-EF15-4299-9B08-5DB3E984593C}"/>
              </a:ext>
            </a:extLst>
          </p:cNvPr>
          <p:cNvSpPr>
            <a:spLocks noChangeArrowheads="1"/>
          </p:cNvSpPr>
          <p:nvPr/>
        </p:nvSpPr>
        <p:spPr bwMode="auto">
          <a:xfrm>
            <a:off x="3424238" y="2091043"/>
            <a:ext cx="2295525" cy="2268000"/>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4" name="AutoShape 6">
            <a:extLst>
              <a:ext uri="{FF2B5EF4-FFF2-40B4-BE49-F238E27FC236}">
                <a16:creationId xmlns:a16="http://schemas.microsoft.com/office/drawing/2014/main" xmlns="" id="{56A4040D-4446-4FD3-9C8C-675E0135B259}"/>
              </a:ext>
            </a:extLst>
          </p:cNvPr>
          <p:cNvSpPr>
            <a:spLocks noChangeArrowheads="1"/>
          </p:cNvSpPr>
          <p:nvPr/>
        </p:nvSpPr>
        <p:spPr bwMode="gray">
          <a:xfrm>
            <a:off x="3510000" y="1984728"/>
            <a:ext cx="2124000" cy="360000"/>
          </a:xfrm>
          <a:prstGeom prst="roundRect">
            <a:avLst>
              <a:gd name="adj" fmla="val 50000"/>
            </a:avLst>
          </a:prstGeom>
          <a:solidFill>
            <a:schemeClr val="accent1"/>
          </a:solidFill>
          <a:ln w="9525">
            <a:noFill/>
            <a:round/>
          </a:ln>
          <a:effectLst/>
        </p:spPr>
        <p:txBody>
          <a:bodyPr wrap="none" anchor="ctr"/>
          <a:lstStyle/>
          <a:p>
            <a:pPr algn="ctr">
              <a:defRPr/>
            </a:pPr>
            <a:r>
              <a:rPr lang="zh-CN" altLang="zh-CN" sz="1400" dirty="0">
                <a:solidFill>
                  <a:schemeClr val="bg1"/>
                </a:solidFill>
                <a:latin typeface="微软雅黑" panose="020B0503020204020204" pitchFamily="34" charset="-122"/>
                <a:ea typeface="微软雅黑" panose="020B0503020204020204" pitchFamily="34" charset="-122"/>
              </a:rPr>
              <a:t>设备管理员的职责</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5" name="AutoShape 9">
            <a:extLst>
              <a:ext uri="{FF2B5EF4-FFF2-40B4-BE49-F238E27FC236}">
                <a16:creationId xmlns:a16="http://schemas.microsoft.com/office/drawing/2014/main" xmlns="" id="{3DE643E4-B378-4A0D-84E5-229AD5C91C6A}"/>
              </a:ext>
            </a:extLst>
          </p:cNvPr>
          <p:cNvSpPr>
            <a:spLocks noChangeArrowheads="1"/>
          </p:cNvSpPr>
          <p:nvPr/>
        </p:nvSpPr>
        <p:spPr bwMode="auto">
          <a:xfrm>
            <a:off x="5934075" y="1704890"/>
            <a:ext cx="2295525" cy="2268000"/>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6" name="AutoShape 10">
            <a:extLst>
              <a:ext uri="{FF2B5EF4-FFF2-40B4-BE49-F238E27FC236}">
                <a16:creationId xmlns:a16="http://schemas.microsoft.com/office/drawing/2014/main" xmlns="" id="{67283C4E-5594-43E9-AB36-E85CB2B7D788}"/>
              </a:ext>
            </a:extLst>
          </p:cNvPr>
          <p:cNvSpPr>
            <a:spLocks noChangeArrowheads="1"/>
          </p:cNvSpPr>
          <p:nvPr/>
        </p:nvSpPr>
        <p:spPr bwMode="gray">
          <a:xfrm>
            <a:off x="6019837" y="1594909"/>
            <a:ext cx="2124000" cy="360000"/>
          </a:xfrm>
          <a:prstGeom prst="roundRect">
            <a:avLst>
              <a:gd name="adj" fmla="val 50000"/>
            </a:avLst>
          </a:prstGeom>
          <a:solidFill>
            <a:schemeClr val="accent1"/>
          </a:solidFill>
          <a:ln w="9525">
            <a:noFill/>
            <a:round/>
          </a:ln>
          <a:effectLst/>
        </p:spPr>
        <p:txBody>
          <a:bodyPr wrap="none" anchor="ctr"/>
          <a:lstStyle/>
          <a:p>
            <a:r>
              <a:rPr lang="en-US" altLang="zh-CN" sz="1400" dirty="0">
                <a:solidFill>
                  <a:schemeClr val="bg1"/>
                </a:solidFill>
                <a:latin typeface="微软雅黑" panose="020B0503020204020204" pitchFamily="34" charset="-122"/>
                <a:ea typeface="微软雅黑" panose="020B0503020204020204" pitchFamily="34" charset="-122"/>
              </a:rPr>
              <a:t>   </a:t>
            </a:r>
            <a:r>
              <a:rPr lang="zh-CN" altLang="zh-CN" sz="1400" dirty="0">
                <a:solidFill>
                  <a:schemeClr val="bg1"/>
                </a:solidFill>
                <a:latin typeface="微软雅黑" panose="020B0503020204020204" pitchFamily="34" charset="-122"/>
                <a:ea typeface="微软雅黑" panose="020B0503020204020204" pitchFamily="34" charset="-122"/>
              </a:rPr>
              <a:t>设备我操作我保养</a:t>
            </a:r>
          </a:p>
        </p:txBody>
      </p:sp>
      <p:sp>
        <p:nvSpPr>
          <p:cNvPr id="7" name="Freeform 13">
            <a:extLst>
              <a:ext uri="{FF2B5EF4-FFF2-40B4-BE49-F238E27FC236}">
                <a16:creationId xmlns:a16="http://schemas.microsoft.com/office/drawing/2014/main" xmlns="" id="{61E89B21-4822-4D2E-A6EE-00B05AD5212B}"/>
              </a:ext>
            </a:extLst>
          </p:cNvPr>
          <p:cNvSpPr/>
          <p:nvPr/>
        </p:nvSpPr>
        <p:spPr bwMode="gray">
          <a:xfrm>
            <a:off x="2492375" y="1373727"/>
            <a:ext cx="1466850" cy="890841"/>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48000">
                <a:schemeClr val="tx2">
                  <a:lumMod val="60000"/>
                  <a:lumOff val="40000"/>
                </a:schemeClr>
              </a:gs>
              <a:gs pos="100000">
                <a:schemeClr val="tx2">
                  <a:lumMod val="75000"/>
                </a:schemeClr>
              </a:gs>
            </a:gsLst>
            <a:lin ang="0" scaled="1"/>
          </a:gradFill>
          <a:ln w="12700">
            <a:noFill/>
            <a:prstDash val="solid"/>
            <a:round/>
          </a:ln>
        </p:spPr>
        <p:txBody>
          <a:bodyPr/>
          <a:lstStyle/>
          <a:p>
            <a:pPr>
              <a:defRPr/>
            </a:pPr>
            <a:endParaRPr lang="zh-CN" altLang="en-US">
              <a:ea typeface="宋体" panose="02010600030101010101" pitchFamily="2" charset="-122"/>
            </a:endParaRPr>
          </a:p>
        </p:txBody>
      </p:sp>
      <p:sp>
        <p:nvSpPr>
          <p:cNvPr id="8" name="AutoShape 17">
            <a:extLst>
              <a:ext uri="{FF2B5EF4-FFF2-40B4-BE49-F238E27FC236}">
                <a16:creationId xmlns:a16="http://schemas.microsoft.com/office/drawing/2014/main" xmlns="" id="{7BC11507-884E-4596-815D-D47A1FA257D0}"/>
              </a:ext>
            </a:extLst>
          </p:cNvPr>
          <p:cNvSpPr>
            <a:spLocks noChangeArrowheads="1"/>
          </p:cNvSpPr>
          <p:nvPr/>
        </p:nvSpPr>
        <p:spPr bwMode="auto">
          <a:xfrm>
            <a:off x="914400" y="2422206"/>
            <a:ext cx="2295525" cy="2268000"/>
          </a:xfrm>
          <a:prstGeom prst="roundRect">
            <a:avLst>
              <a:gd name="adj" fmla="val 4690"/>
            </a:avLst>
          </a:prstGeom>
          <a:noFill/>
          <a:ln w="12700">
            <a:solidFill>
              <a:schemeClr val="tx2">
                <a:lumMod val="75000"/>
              </a:schemeClr>
            </a:solidFill>
            <a:rou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p>
        </p:txBody>
      </p:sp>
      <p:sp>
        <p:nvSpPr>
          <p:cNvPr id="9" name="AutoShape 18">
            <a:extLst>
              <a:ext uri="{FF2B5EF4-FFF2-40B4-BE49-F238E27FC236}">
                <a16:creationId xmlns:a16="http://schemas.microsoft.com/office/drawing/2014/main" xmlns="" id="{0726FE6D-25B3-4CEF-A393-C727BEAD84E9}"/>
              </a:ext>
            </a:extLst>
          </p:cNvPr>
          <p:cNvSpPr>
            <a:spLocks noChangeArrowheads="1"/>
          </p:cNvSpPr>
          <p:nvPr/>
        </p:nvSpPr>
        <p:spPr bwMode="gray">
          <a:xfrm>
            <a:off x="971600" y="2312225"/>
            <a:ext cx="2238325" cy="360000"/>
          </a:xfrm>
          <a:prstGeom prst="roundRect">
            <a:avLst>
              <a:gd name="adj" fmla="val 50000"/>
            </a:avLst>
          </a:prstGeom>
          <a:solidFill>
            <a:schemeClr val="accent1"/>
          </a:solidFill>
          <a:ln w="9525">
            <a:noFill/>
            <a:round/>
          </a:ln>
          <a:effectLst/>
        </p:spPr>
        <p:txBody>
          <a:bodyPr wrap="none" anchor="ctr"/>
          <a:lstStyle/>
          <a:p>
            <a:pPr algn="ctr">
              <a:defRPr/>
            </a:pPr>
            <a:r>
              <a:rPr lang="zh-CN" altLang="zh-CN" sz="1400" dirty="0">
                <a:solidFill>
                  <a:schemeClr val="bg1"/>
                </a:solidFill>
                <a:latin typeface="微软雅黑" panose="020B0503020204020204" pitchFamily="34" charset="-122"/>
                <a:ea typeface="微软雅黑" panose="020B0503020204020204" pitchFamily="34" charset="-122"/>
              </a:rPr>
              <a:t>维修设备转化为管理设备</a:t>
            </a: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10" name="Text Box 10">
            <a:extLst>
              <a:ext uri="{FF2B5EF4-FFF2-40B4-BE49-F238E27FC236}">
                <a16:creationId xmlns:a16="http://schemas.microsoft.com/office/drawing/2014/main" xmlns="" id="{D111D542-3959-4876-8903-FF75B400F9E2}"/>
              </a:ext>
            </a:extLst>
          </p:cNvPr>
          <p:cNvSpPr txBox="1">
            <a:spLocks noChangeArrowheads="1"/>
          </p:cNvSpPr>
          <p:nvPr/>
        </p:nvSpPr>
        <p:spPr bwMode="auto">
          <a:xfrm>
            <a:off x="1000163" y="2719882"/>
            <a:ext cx="2124000" cy="1697127"/>
          </a:xfrm>
          <a:prstGeom prst="rect">
            <a:avLst/>
          </a:prstGeom>
          <a:noFill/>
          <a:ln w="9525">
            <a:noFill/>
            <a:miter lim="800000"/>
          </a:ln>
        </p:spPr>
        <p:txBody>
          <a:bodyPr wrap="square" lIns="45720" tIns="22860" rIns="45720" bIns="22860">
            <a:noAutofit/>
          </a:bodyPr>
          <a:lstStyle/>
          <a:p>
            <a:pPr algn="ctr">
              <a:lnSpc>
                <a:spcPct val="150000"/>
              </a:lnSpc>
              <a:defRPr/>
            </a:pPr>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设备管理，在企业当中，大多体现的就是两个字，维修</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a:t>
            </a:r>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现代的设备管理思想是要实现我操作，我维修，我保养，叫</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3W</a:t>
            </a:r>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，三我，随着设备管理员，不断地再进步再发展，发展到设备工程师。</a:t>
            </a:r>
          </a:p>
          <a:p>
            <a:pPr lvl="0" algn="ctr">
              <a:lnSpc>
                <a:spcPct val="150000"/>
              </a:lnSpc>
              <a:defRPr/>
            </a:pP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 name="Text Box 10">
            <a:extLst>
              <a:ext uri="{FF2B5EF4-FFF2-40B4-BE49-F238E27FC236}">
                <a16:creationId xmlns:a16="http://schemas.microsoft.com/office/drawing/2014/main" xmlns="" id="{3ECA1B8D-7AD5-4722-A668-43933A59E569}"/>
              </a:ext>
            </a:extLst>
          </p:cNvPr>
          <p:cNvSpPr txBox="1">
            <a:spLocks noChangeArrowheads="1"/>
          </p:cNvSpPr>
          <p:nvPr/>
        </p:nvSpPr>
        <p:spPr bwMode="auto">
          <a:xfrm>
            <a:off x="3510000" y="2492225"/>
            <a:ext cx="2124000" cy="1697127"/>
          </a:xfrm>
          <a:prstGeom prst="rect">
            <a:avLst/>
          </a:prstGeom>
          <a:noFill/>
          <a:ln w="9525">
            <a:noFill/>
            <a:miter lim="800000"/>
          </a:ln>
        </p:spPr>
        <p:txBody>
          <a:bodyPr wrap="square" lIns="45720" tIns="22860" rIns="45720" bIns="22860">
            <a:noAutofit/>
          </a:bodyPr>
          <a:lstStyle/>
          <a:p>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设备管理员职责是什么呢？设备精细化。</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一、辅导员工保养设备，要教会员工如何保养设备</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endParaRPr>
          </a:p>
          <a:p>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二、设备优化与技改，第一个职责只占设备管理员的工作的权重的</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40%</a:t>
            </a:r>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就够了，那</a:t>
            </a:r>
            <a:r>
              <a:rPr lang="en-US" altLang="zh-CN" sz="1200" dirty="0">
                <a:solidFill>
                  <a:prstClr val="black">
                    <a:lumMod val="75000"/>
                    <a:lumOff val="25000"/>
                  </a:prstClr>
                </a:solidFill>
                <a:latin typeface="微软雅黑" panose="020B0503020204020204" pitchFamily="34" charset="-122"/>
                <a:ea typeface="微软雅黑" panose="020B0503020204020204" pitchFamily="34" charset="-122"/>
              </a:rPr>
              <a:t>60%</a:t>
            </a:r>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是最重要的工作，它属于专业保全的范畴叫设备优化与技改。</a:t>
            </a:r>
          </a:p>
        </p:txBody>
      </p:sp>
      <p:sp>
        <p:nvSpPr>
          <p:cNvPr id="12" name="Text Box 10">
            <a:extLst>
              <a:ext uri="{FF2B5EF4-FFF2-40B4-BE49-F238E27FC236}">
                <a16:creationId xmlns:a16="http://schemas.microsoft.com/office/drawing/2014/main" xmlns="" id="{435EB6DA-58C5-474D-A838-D49BAB31AD33}"/>
              </a:ext>
            </a:extLst>
          </p:cNvPr>
          <p:cNvSpPr txBox="1">
            <a:spLocks noChangeArrowheads="1"/>
          </p:cNvSpPr>
          <p:nvPr/>
        </p:nvSpPr>
        <p:spPr bwMode="auto">
          <a:xfrm>
            <a:off x="6019837" y="2091043"/>
            <a:ext cx="2124000" cy="1697127"/>
          </a:xfrm>
          <a:prstGeom prst="rect">
            <a:avLst/>
          </a:prstGeom>
          <a:noFill/>
          <a:ln w="9525">
            <a:noFill/>
            <a:miter lim="800000"/>
          </a:ln>
        </p:spPr>
        <p:txBody>
          <a:bodyPr wrap="square" lIns="45720" tIns="22860" rIns="45720" bIns="22860">
            <a:noAutofit/>
          </a:bodyPr>
          <a:lstStyle/>
          <a:p>
            <a:pPr lvl="0" algn="ctr">
              <a:lnSpc>
                <a:spcPct val="150000"/>
              </a:lnSpc>
              <a:defRPr/>
            </a:pPr>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让员工自然接受，</a:t>
            </a:r>
            <a:r>
              <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rPr>
              <a:t>由</a:t>
            </a:r>
            <a:r>
              <a:rPr lang="zh-CN" altLang="zh-CN" sz="1200" dirty="0">
                <a:solidFill>
                  <a:prstClr val="black">
                    <a:lumMod val="75000"/>
                    <a:lumOff val="25000"/>
                  </a:prstClr>
                </a:solidFill>
                <a:latin typeface="微软雅黑" panose="020B0503020204020204" pitchFamily="34" charset="-122"/>
                <a:ea typeface="微软雅黑" panose="020B0503020204020204" pitchFamily="34" charset="-122"/>
              </a:rPr>
              <a:t>我操作，你维修，而转变到我操作，我维修，我保养，不是我能做到而是一个管理形式已经给我们做到了，</a:t>
            </a:r>
            <a:endParaRPr lang="zh-CN" altLang="en-US" sz="12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3" name="Title 1">
            <a:extLst>
              <a:ext uri="{FF2B5EF4-FFF2-40B4-BE49-F238E27FC236}">
                <a16:creationId xmlns:a16="http://schemas.microsoft.com/office/drawing/2014/main" xmlns="" id="{38DE46CB-0FDC-496B-980D-47C40A945DD6}"/>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四、</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设备管理精细化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43807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outVertical)">
                                      <p:cBhvr>
                                        <p:cTn id="23" dur="500"/>
                                        <p:tgtEl>
                                          <p:spTgt spid="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up)">
                                      <p:cBhvr>
                                        <p:cTn id="27" dur="500"/>
                                        <p:tgtEl>
                                          <p:spTgt spid="3"/>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400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up)">
                                      <p:cBhvr>
                                        <p:cTn id="43" dur="500"/>
                                        <p:tgtEl>
                                          <p:spTgt spid="5"/>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childTnLst>
                          </p:cTn>
                        </p:par>
                        <p:par>
                          <p:cTn id="48" fill="hold">
                            <p:stCondLst>
                              <p:cond delay="5500"/>
                            </p:stCondLst>
                            <p:childTnLst>
                              <p:par>
                                <p:cTn id="49" presetID="41" presetClass="entr" presetSubtype="0" fill="hold" grpId="0" nodeType="afterEffect">
                                  <p:stCondLst>
                                    <p:cond delay="0"/>
                                  </p:stCondLst>
                                  <p:iterate type="lt">
                                    <p:tmPct val="10000"/>
                                  </p:iterate>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13"/>
                                        </p:tgtEl>
                                        <p:attrNameLst>
                                          <p:attrName>ppt_y</p:attrName>
                                        </p:attrNameLst>
                                      </p:cBhvr>
                                      <p:tavLst>
                                        <p:tav tm="0">
                                          <p:val>
                                            <p:strVal val="#ppt_y"/>
                                          </p:val>
                                        </p:tav>
                                        <p:tav tm="100000">
                                          <p:val>
                                            <p:strVal val="#ppt_y"/>
                                          </p:val>
                                        </p:tav>
                                      </p:tavLst>
                                    </p:anim>
                                    <p:anim calcmode="lin" valueType="num">
                                      <p:cBhvr>
                                        <p:cTn id="53"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P spid="11" grpId="0"/>
      <p:bldP spid="12" grpId="0"/>
      <p:bldP spid="1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214167" y="1456156"/>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7"/>
          <p:cNvSpPr/>
          <p:nvPr/>
        </p:nvSpPr>
        <p:spPr>
          <a:xfrm>
            <a:off x="1184314" y="2890341"/>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7"/>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5346" y="3310676"/>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消除瓶颈设备，补齐短板</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操作，</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设备管理人员利用</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大量时间来做优化和技改工作，来提升企业设备的整体效率。</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2068759" y="297688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提高设备效率</a:t>
            </a:r>
          </a:p>
        </p:txBody>
      </p:sp>
      <p:sp>
        <p:nvSpPr>
          <p:cNvPr id="9" name="Shape 2023"/>
          <p:cNvSpPr/>
          <p:nvPr/>
        </p:nvSpPr>
        <p:spPr>
          <a:xfrm>
            <a:off x="1625170" y="1768627"/>
            <a:ext cx="1968802"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初期设计好管理</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，把方案递交给设备制造商，它可以制造你所需要的设备，来满足整个市场订单的需要</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，在后期</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大多的精力放在优化和技改中，来提高设备的效率。</a:t>
            </a:r>
          </a:p>
        </p:txBody>
      </p:sp>
      <p:sp>
        <p:nvSpPr>
          <p:cNvPr id="10" name="Shape 2024"/>
          <p:cNvSpPr/>
          <p:nvPr/>
        </p:nvSpPr>
        <p:spPr>
          <a:xfrm>
            <a:off x="1976495" y="1467416"/>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设备精细化管理</a:t>
            </a:r>
          </a:p>
        </p:txBody>
      </p:sp>
      <p:sp>
        <p:nvSpPr>
          <p:cNvPr id="11" name="Shape 2025"/>
          <p:cNvSpPr/>
          <p:nvPr/>
        </p:nvSpPr>
        <p:spPr>
          <a:xfrm>
            <a:off x="5604501" y="1768627"/>
            <a:ext cx="1941851"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员工对设备，工厂、现场进行有效地管理、维护和改善，使现场和设备管理维持在最理想的状态。使现场设备的保养、维护成为操作者的自觉行为</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6001081" y="1467416"/>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实现</a:t>
            </a:r>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设备的自主管理</a:t>
            </a:r>
          </a:p>
        </p:txBody>
      </p:sp>
      <p:sp>
        <p:nvSpPr>
          <p:cNvPr id="13" name="Shape 2027"/>
          <p:cNvSpPr/>
          <p:nvPr/>
        </p:nvSpPr>
        <p:spPr>
          <a:xfrm>
            <a:off x="5446130" y="3181397"/>
            <a:ext cx="2100222"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zh-CN" dirty="0"/>
              <a:t> </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与设备有关的专业课程叫</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TPM</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。全员参加的生产性保全活动</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在当今世界</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TPM</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有三个版本</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日本、美国、韩国。</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791427" y="3011260"/>
            <a:ext cx="1598337" cy="301211"/>
          </a:xfrm>
          <a:prstGeom prst="rect">
            <a:avLst/>
          </a:prstGeom>
          <a:ln w="12700">
            <a:miter lim="400000"/>
          </a:ln>
        </p:spPr>
        <p:txBody>
          <a:bodyPr lIns="0" tIns="0" rIns="0" bIns="0" anchor="ctr"/>
          <a:lstStyle>
            <a:lvl1pPr algn="r">
              <a:defRPr sz="3500">
                <a:solidFill>
                  <a:srgbClr val="53585F"/>
                </a:solidFill>
              </a:defRPr>
            </a:lvl1pPr>
          </a:lstStyle>
          <a:p>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开展</a:t>
            </a:r>
            <a:r>
              <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rPr>
              <a:t>TPM</a:t>
            </a:r>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全员保全活动</a:t>
            </a:r>
            <a:endPar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Group 2031"/>
          <p:cNvGrpSpPr/>
          <p:nvPr/>
        </p:nvGrpSpPr>
        <p:grpSpPr>
          <a:xfrm>
            <a:off x="828331" y="3164514"/>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60184" y="1732330"/>
            <a:ext cx="712613" cy="712613"/>
            <a:chOff x="0" y="0"/>
            <a:chExt cx="1900300" cy="1900300"/>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flipV="1">
              <a:off x="419781" y="336106"/>
              <a:ext cx="804245" cy="1047962"/>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如何实现设备管理精细化</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28" name="Title 1">
            <a:extLst>
              <a:ext uri="{FF2B5EF4-FFF2-40B4-BE49-F238E27FC236}">
                <a16:creationId xmlns:a16="http://schemas.microsoft.com/office/drawing/2014/main" xmlns="" id="{7D0D8224-6E92-4F67-9227-DDC2E0F71F31}"/>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四、</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设备管理精细化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childTnLst>
                          </p:cTn>
                        </p:par>
                        <p:par>
                          <p:cTn id="39" fill="hold">
                            <p:stCondLst>
                              <p:cond delay="3000"/>
                            </p:stCondLst>
                            <p:childTnLst>
                              <p:par>
                                <p:cTn id="40" presetID="53" presetClass="entr" presetSubtype="16"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childTnLst>
                                </p:cTn>
                              </p:par>
                            </p:childTnLst>
                          </p:cTn>
                        </p:par>
                        <p:par>
                          <p:cTn id="64" fill="hold">
                            <p:stCondLst>
                              <p:cond delay="5000"/>
                            </p:stCondLst>
                            <p:childTnLst>
                              <p:par>
                                <p:cTn id="65" presetID="10" presetClass="entr" presetSubtype="0" fill="hold" grpId="0" nodeType="after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fade">
                                      <p:cBhvr>
                                        <p:cTn id="67" dur="500"/>
                                        <p:tgtEl>
                                          <p:spTgt spid="12"/>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500"/>
                                        <p:tgtEl>
                                          <p:spTgt spid="11"/>
                                        </p:tgtEl>
                                      </p:cBhvr>
                                    </p:animEffect>
                                  </p:childTnLst>
                                </p:cTn>
                              </p:par>
                            </p:childTnLst>
                          </p:cTn>
                        </p:par>
                        <p:par>
                          <p:cTn id="71" fill="hold">
                            <p:stCondLst>
                              <p:cond delay="5500"/>
                            </p:stCondLst>
                            <p:childTnLst>
                              <p:par>
                                <p:cTn id="72" presetID="53" presetClass="entr" presetSubtype="16" fill="hold" grpId="0"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6000"/>
                            </p:stCondLst>
                            <p:childTnLst>
                              <p:par>
                                <p:cTn id="78" presetID="53" presetClass="entr" presetSubtype="1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fltVal val="0"/>
                                          </p:val>
                                        </p:tav>
                                        <p:tav tm="100000">
                                          <p:val>
                                            <p:strVal val="#ppt_w"/>
                                          </p:val>
                                        </p:tav>
                                      </p:tavLst>
                                    </p:anim>
                                    <p:anim calcmode="lin" valueType="num">
                                      <p:cBhvr>
                                        <p:cTn id="81" dur="500" fill="hold"/>
                                        <p:tgtEl>
                                          <p:spTgt spid="21"/>
                                        </p:tgtEl>
                                        <p:attrNameLst>
                                          <p:attrName>ppt_h</p:attrName>
                                        </p:attrNameLst>
                                      </p:cBhvr>
                                      <p:tavLst>
                                        <p:tav tm="0">
                                          <p:val>
                                            <p:fltVal val="0"/>
                                          </p:val>
                                        </p:tav>
                                        <p:tav tm="100000">
                                          <p:val>
                                            <p:strVal val="#ppt_h"/>
                                          </p:val>
                                        </p:tav>
                                      </p:tavLst>
                                    </p:anim>
                                    <p:animEffect transition="in" filter="fade">
                                      <p:cBhvr>
                                        <p:cTn id="82" dur="500"/>
                                        <p:tgtEl>
                                          <p:spTgt spid="21"/>
                                        </p:tgtEl>
                                      </p:cBhvr>
                                    </p:animEffect>
                                  </p:childTnLst>
                                </p:cTn>
                              </p:par>
                            </p:childTnLst>
                          </p:cTn>
                        </p:par>
                        <p:par>
                          <p:cTn id="83" fill="hold">
                            <p:stCondLst>
                              <p:cond delay="6500"/>
                            </p:stCondLst>
                            <p:childTnLst>
                              <p:par>
                                <p:cTn id="84" presetID="10"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14"/>
                                        </p:tgtEl>
                                        <p:attrNameLst>
                                          <p:attrName>style.visibility</p:attrName>
                                        </p:attrNameLst>
                                      </p:cBhvr>
                                      <p:to>
                                        <p:strVal val="visible"/>
                                      </p:to>
                                    </p:set>
                                    <p:animEffect transition="in" filter="fade">
                                      <p:cBhvr>
                                        <p:cTn id="90" dur="500"/>
                                        <p:tgtEl>
                                          <p:spTgt spid="14"/>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childTnLst>
                          </p:cTn>
                        </p:par>
                        <p:par>
                          <p:cTn id="94" fill="hold">
                            <p:stCondLst>
                              <p:cond delay="7500"/>
                            </p:stCondLst>
                            <p:childTnLst>
                              <p:par>
                                <p:cTn id="95" presetID="41" presetClass="entr" presetSubtype="0" fill="hold" grpId="0" nodeType="afterEffect">
                                  <p:stCondLst>
                                    <p:cond delay="0"/>
                                  </p:stCondLst>
                                  <p:iterate type="lt">
                                    <p:tmPct val="10000"/>
                                  </p:iterate>
                                  <p:childTnLst>
                                    <p:set>
                                      <p:cBhvr>
                                        <p:cTn id="96" dur="1" fill="hold">
                                          <p:stCondLst>
                                            <p:cond delay="0"/>
                                          </p:stCondLst>
                                        </p:cTn>
                                        <p:tgtEl>
                                          <p:spTgt spid="28"/>
                                        </p:tgtEl>
                                        <p:attrNameLst>
                                          <p:attrName>style.visibility</p:attrName>
                                        </p:attrNameLst>
                                      </p:cBhvr>
                                      <p:to>
                                        <p:strVal val="visible"/>
                                      </p:to>
                                    </p:set>
                                    <p:anim calcmode="lin" valueType="num">
                                      <p:cBhvr>
                                        <p:cTn id="9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28"/>
                                        </p:tgtEl>
                                        <p:attrNameLst>
                                          <p:attrName>ppt_y</p:attrName>
                                        </p:attrNameLst>
                                      </p:cBhvr>
                                      <p:tavLst>
                                        <p:tav tm="0">
                                          <p:val>
                                            <p:strVal val="#ppt_y"/>
                                          </p:val>
                                        </p:tav>
                                        <p:tav tm="100000">
                                          <p:val>
                                            <p:strVal val="#ppt_y"/>
                                          </p:val>
                                        </p:tav>
                                      </p:tavLst>
                                    </p:anim>
                                    <p:anim calcmode="lin" valueType="num">
                                      <p:cBhvr>
                                        <p:cTn id="9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2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六边形 2"/>
          <p:cNvSpPr/>
          <p:nvPr/>
        </p:nvSpPr>
        <p:spPr>
          <a:xfrm>
            <a:off x="629048" y="3135976"/>
            <a:ext cx="1198866" cy="1033370"/>
          </a:xfrm>
          <a:prstGeom prst="hexagon">
            <a:avLst/>
          </a:prstGeom>
          <a:blipFill dpi="0" rotWithShape="1">
            <a:blip r:embed="rId3" cstate="print">
              <a:extLst>
                <a:ext uri="{28A0092B-C50C-407E-A947-70E740481C1C}">
                  <a14:useLocalDpi xmlns:a14="http://schemas.microsoft.com/office/drawing/2010/main" xmlns=""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4" name="六边形 3"/>
          <p:cNvSpPr/>
          <p:nvPr/>
        </p:nvSpPr>
        <p:spPr>
          <a:xfrm>
            <a:off x="2654536" y="2014832"/>
            <a:ext cx="1198866" cy="1033370"/>
          </a:xfrm>
          <a:prstGeom prst="hexagon">
            <a:avLst/>
          </a:prstGeom>
          <a:blipFill dpi="0" rotWithShape="1">
            <a:blip r:embed="rId4" cstate="print">
              <a:extLst>
                <a:ext uri="{28A0092B-C50C-407E-A947-70E740481C1C}">
                  <a14:useLocalDpi xmlns:a14="http://schemas.microsoft.com/office/drawing/2010/main" xmlns=""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5" name="六边形 4"/>
          <p:cNvSpPr/>
          <p:nvPr/>
        </p:nvSpPr>
        <p:spPr>
          <a:xfrm>
            <a:off x="1641792" y="2573332"/>
            <a:ext cx="1198866" cy="1033370"/>
          </a:xfrm>
          <a:prstGeom prst="hexagon">
            <a:avLst/>
          </a:prstGeom>
          <a:solidFill>
            <a:srgbClr val="0070C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zh-CN" dirty="0"/>
              <a:t>规范</a:t>
            </a:r>
            <a:endParaRPr lang="zh-CN" altLang="en-US" dirty="0">
              <a:solidFill>
                <a:schemeClr val="bg1"/>
              </a:solidFill>
              <a:cs typeface="+mn-ea"/>
              <a:sym typeface="+mn-lt"/>
            </a:endParaRPr>
          </a:p>
        </p:txBody>
      </p:sp>
      <p:sp>
        <p:nvSpPr>
          <p:cNvPr id="6" name="六边形 5"/>
          <p:cNvSpPr/>
          <p:nvPr/>
        </p:nvSpPr>
        <p:spPr>
          <a:xfrm>
            <a:off x="1641792" y="3698620"/>
            <a:ext cx="1198866" cy="1033370"/>
          </a:xfrm>
          <a:prstGeom prst="hexagon">
            <a:avLst/>
          </a:prstGeom>
          <a:blipFill dpi="0" rotWithShape="1">
            <a:blip r:embed="rId5" cstate="print">
              <a:extLst>
                <a:ext uri="{28A0092B-C50C-407E-A947-70E740481C1C}">
                  <a14:useLocalDpi xmlns:a14="http://schemas.microsoft.com/office/drawing/2010/main" xmlns=""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cs typeface="+mn-ea"/>
              <a:sym typeface="+mn-lt"/>
            </a:endParaRPr>
          </a:p>
        </p:txBody>
      </p:sp>
      <p:sp>
        <p:nvSpPr>
          <p:cNvPr id="7" name="六边形 6"/>
          <p:cNvSpPr/>
          <p:nvPr/>
        </p:nvSpPr>
        <p:spPr>
          <a:xfrm>
            <a:off x="3667281" y="3698620"/>
            <a:ext cx="1198866" cy="1033370"/>
          </a:xfrm>
          <a:prstGeom prst="hexagon">
            <a:avLst/>
          </a:prstGeom>
          <a:blipFill dpi="0" rotWithShape="1">
            <a:blip r:embed="rId6" cstate="print">
              <a:extLst>
                <a:ext uri="{28A0092B-C50C-407E-A947-70E740481C1C}">
                  <a14:useLocalDpi xmlns:a14="http://schemas.microsoft.com/office/drawing/2010/main" xmlns="" val="0"/>
                </a:ext>
              </a:extLst>
            </a:blip>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cs typeface="+mn-ea"/>
              <a:sym typeface="+mn-lt"/>
            </a:endParaRPr>
          </a:p>
        </p:txBody>
      </p:sp>
      <p:sp>
        <p:nvSpPr>
          <p:cNvPr id="14" name="TextBox 13"/>
          <p:cNvSpPr txBox="1"/>
          <p:nvPr/>
        </p:nvSpPr>
        <p:spPr>
          <a:xfrm>
            <a:off x="6516216" y="3141190"/>
            <a:ext cx="2968170" cy="931024"/>
          </a:xfrm>
          <a:prstGeom prst="rect">
            <a:avLst/>
          </a:prstGeom>
          <a:noFill/>
        </p:spPr>
        <p:txBody>
          <a:bodyPr wrap="square" lIns="68580" tIns="34290" rIns="68580" bIns="34290" rtlCol="0">
            <a:spAutoFit/>
          </a:bodyPr>
          <a:lstStyle/>
          <a:p>
            <a:r>
              <a:rPr lang="zh-CN" altLang="zh-CN" sz="2800" dirty="0">
                <a:solidFill>
                  <a:schemeClr val="tx2"/>
                </a:solidFill>
              </a:rPr>
              <a:t>让客户满意</a:t>
            </a:r>
            <a:endParaRPr lang="en-US" altLang="zh-CN" sz="2800" dirty="0">
              <a:solidFill>
                <a:schemeClr val="tx2"/>
              </a:solidFill>
            </a:endParaRPr>
          </a:p>
          <a:p>
            <a:r>
              <a:rPr lang="zh-CN" altLang="zh-CN" sz="2800" dirty="0">
                <a:solidFill>
                  <a:schemeClr val="tx2"/>
                </a:solidFill>
              </a:rPr>
              <a:t>让员工开心</a:t>
            </a:r>
          </a:p>
        </p:txBody>
      </p:sp>
      <p:sp>
        <p:nvSpPr>
          <p:cNvPr id="16" name="六边形 15"/>
          <p:cNvSpPr/>
          <p:nvPr/>
        </p:nvSpPr>
        <p:spPr>
          <a:xfrm>
            <a:off x="2654536" y="3131833"/>
            <a:ext cx="1198866" cy="1033370"/>
          </a:xfrm>
          <a:prstGeom prst="hexagon">
            <a:avLst/>
          </a:prstGeom>
          <a:solidFill>
            <a:srgbClr val="00B0F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zh-CN" dirty="0"/>
              <a:t>整洁</a:t>
            </a:r>
            <a:endParaRPr lang="zh-CN" altLang="en-US" dirty="0">
              <a:solidFill>
                <a:schemeClr val="bg1"/>
              </a:solidFill>
              <a:cs typeface="+mn-ea"/>
              <a:sym typeface="+mn-lt"/>
            </a:endParaRPr>
          </a:p>
        </p:txBody>
      </p:sp>
      <p:sp>
        <p:nvSpPr>
          <p:cNvPr id="17" name="六边形 16"/>
          <p:cNvSpPr/>
          <p:nvPr/>
        </p:nvSpPr>
        <p:spPr>
          <a:xfrm>
            <a:off x="3667281" y="2573332"/>
            <a:ext cx="1198866" cy="1033370"/>
          </a:xfrm>
          <a:prstGeom prst="hexagon">
            <a:avLst/>
          </a:prstGeom>
          <a:solidFill>
            <a:srgbClr val="0070C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zh-CN" dirty="0"/>
              <a:t>有序</a:t>
            </a:r>
            <a:endParaRPr lang="zh-CN" altLang="en-US" dirty="0">
              <a:solidFill>
                <a:schemeClr val="bg1"/>
              </a:solidFill>
              <a:cs typeface="+mn-ea"/>
              <a:sym typeface="+mn-lt"/>
            </a:endParaRPr>
          </a:p>
        </p:txBody>
      </p:sp>
      <p:sp>
        <p:nvSpPr>
          <p:cNvPr id="18" name="六边形 17"/>
          <p:cNvSpPr/>
          <p:nvPr/>
        </p:nvSpPr>
        <p:spPr>
          <a:xfrm>
            <a:off x="4680026" y="3135976"/>
            <a:ext cx="1198866" cy="1033370"/>
          </a:xfrm>
          <a:prstGeom prst="hexagon">
            <a:avLst/>
          </a:prstGeom>
          <a:solidFill>
            <a:srgbClr val="00B0F0"/>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rtlCol="0" anchor="ctr"/>
          <a:lstStyle/>
          <a:p>
            <a:pPr algn="ctr"/>
            <a:r>
              <a:rPr lang="zh-CN" altLang="zh-CN" dirty="0"/>
              <a:t>快捷</a:t>
            </a:r>
            <a:endParaRPr lang="zh-CN" altLang="en-US" dirty="0">
              <a:solidFill>
                <a:schemeClr val="bg1"/>
              </a:solidFill>
              <a:cs typeface="+mn-ea"/>
              <a:sym typeface="+mn-lt"/>
            </a:endParaRPr>
          </a:p>
        </p:txBody>
      </p:sp>
      <p:sp>
        <p:nvSpPr>
          <p:cNvPr id="29" name="Title 1">
            <a:extLst>
              <a:ext uri="{FF2B5EF4-FFF2-40B4-BE49-F238E27FC236}">
                <a16:creationId xmlns:a16="http://schemas.microsoft.com/office/drawing/2014/main" xmlns="" id="{9A6FEF2D-1BB5-413A-A19F-2E046CF13E1E}"/>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五、现场</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F6C9CA8A-92E3-4350-8364-20A51DD839FD}"/>
              </a:ext>
            </a:extLst>
          </p:cNvPr>
          <p:cNvSpPr/>
          <p:nvPr/>
        </p:nvSpPr>
        <p:spPr>
          <a:xfrm>
            <a:off x="3267608" y="1109280"/>
            <a:ext cx="2646878" cy="338554"/>
          </a:xfrm>
          <a:prstGeom prst="rect">
            <a:avLst/>
          </a:prstGeom>
        </p:spPr>
        <p:txBody>
          <a:bodyPr wrap="none">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卓越现场管理的标志及目标</a:t>
            </a:r>
          </a:p>
        </p:txBody>
      </p:sp>
    </p:spTree>
    <p:extLst>
      <p:ext uri="{BB962C8B-B14F-4D97-AF65-F5344CB8AC3E}">
        <p14:creationId xmlns:p14="http://schemas.microsoft.com/office/powerpoint/2010/main" xmlns="" val="92303930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9"/>
                                        </p:tgtEl>
                                        <p:attrNameLst>
                                          <p:attrName>ppt_y</p:attrName>
                                        </p:attrNameLst>
                                      </p:cBhvr>
                                      <p:tavLst>
                                        <p:tav tm="0">
                                          <p:val>
                                            <p:strVal val="#ppt_y"/>
                                          </p:val>
                                        </p:tav>
                                        <p:tav tm="100000">
                                          <p:val>
                                            <p:strVal val="#ppt_y"/>
                                          </p:val>
                                        </p:tav>
                                      </p:tavLst>
                                    </p:anim>
                                    <p:anim calcmode="lin" valueType="num">
                                      <p:cBhvr>
                                        <p:cTn id="9"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a:hlinkClick r:id="rId2"/>
            <a:extLst>
              <a:ext uri="{FF2B5EF4-FFF2-40B4-BE49-F238E27FC236}">
                <a16:creationId xmlns:a16="http://schemas.microsoft.com/office/drawing/2014/main" xmlns="" id="{64F504D8-43EA-4381-BF91-6DEF7E56740D}"/>
              </a:ext>
            </a:extLst>
          </p:cNvPr>
          <p:cNvSpPr>
            <a:spLocks noChangeArrowheads="1"/>
          </p:cNvSpPr>
          <p:nvPr/>
        </p:nvSpPr>
        <p:spPr bwMode="auto">
          <a:xfrm>
            <a:off x="4216400" y="2895450"/>
            <a:ext cx="962025" cy="592138"/>
          </a:xfrm>
          <a:prstGeom prst="rightArrow">
            <a:avLst>
              <a:gd name="adj1" fmla="val 50000"/>
              <a:gd name="adj2" fmla="val 40617"/>
            </a:avLst>
          </a:prstGeom>
          <a:solidFill>
            <a:schemeClr val="accent1"/>
          </a:solidFill>
          <a:ln>
            <a:noFill/>
          </a:ln>
          <a:effectLst>
            <a:outerShdw dist="35921" dir="2700000" algn="ctr" rotWithShape="0">
              <a:srgbClr val="5F5F5F">
                <a:alpha val="50000"/>
              </a:srgb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3" name="AutoShape 12">
            <a:hlinkClick r:id="rId2"/>
            <a:extLst>
              <a:ext uri="{FF2B5EF4-FFF2-40B4-BE49-F238E27FC236}">
                <a16:creationId xmlns:a16="http://schemas.microsoft.com/office/drawing/2014/main" xmlns="" id="{F61169A6-5EEF-4253-A4FA-5532BC301DA1}"/>
              </a:ext>
            </a:extLst>
          </p:cNvPr>
          <p:cNvSpPr>
            <a:spLocks noChangeArrowheads="1"/>
          </p:cNvSpPr>
          <p:nvPr/>
        </p:nvSpPr>
        <p:spPr bwMode="auto">
          <a:xfrm flipH="1">
            <a:off x="4216400" y="3930500"/>
            <a:ext cx="962025" cy="592138"/>
          </a:xfrm>
          <a:prstGeom prst="rightArrow">
            <a:avLst>
              <a:gd name="adj1" fmla="val 50000"/>
              <a:gd name="adj2" fmla="val 40617"/>
            </a:avLst>
          </a:prstGeom>
          <a:solidFill>
            <a:schemeClr val="accent1"/>
          </a:solidFill>
          <a:ln>
            <a:noFill/>
          </a:ln>
          <a:effectLst>
            <a:outerShdw dist="35921" dir="2700000" algn="ctr" rotWithShape="0">
              <a:schemeClr val="bg2"/>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4" name="Rectangle 6">
            <a:hlinkClick r:id="rId2"/>
            <a:extLst>
              <a:ext uri="{FF2B5EF4-FFF2-40B4-BE49-F238E27FC236}">
                <a16:creationId xmlns:a16="http://schemas.microsoft.com/office/drawing/2014/main" xmlns="" id="{2B7BE4E9-2F4D-44FB-869F-662126492A97}"/>
              </a:ext>
            </a:extLst>
          </p:cNvPr>
          <p:cNvSpPr>
            <a:spLocks noChangeArrowheads="1"/>
          </p:cNvSpPr>
          <p:nvPr/>
        </p:nvSpPr>
        <p:spPr bwMode="auto">
          <a:xfrm>
            <a:off x="812800" y="1671314"/>
            <a:ext cx="3179763" cy="519113"/>
          </a:xfrm>
          <a:prstGeom prst="rect">
            <a:avLst/>
          </a:prstGeom>
          <a:solidFill>
            <a:schemeClr val="accent1"/>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ctr" eaLnBrk="1" hangingPunct="1">
              <a:lnSpc>
                <a:spcPct val="120000"/>
              </a:lnSpc>
              <a:defRPr/>
            </a:pPr>
            <a:r>
              <a:rPr lang="zh-CN" altLang="zh-CN" sz="2000" b="1" dirty="0">
                <a:solidFill>
                  <a:schemeClr val="bg1"/>
                </a:solidFill>
                <a:latin typeface="微软雅黑" panose="020B0503020204020204" pitchFamily="34" charset="-122"/>
                <a:ea typeface="微软雅黑" panose="020B0503020204020204" pitchFamily="34" charset="-122"/>
              </a:rPr>
              <a:t>省人化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5" name="Rectangle 7">
            <a:hlinkClick r:id="rId2"/>
            <a:extLst>
              <a:ext uri="{FF2B5EF4-FFF2-40B4-BE49-F238E27FC236}">
                <a16:creationId xmlns:a16="http://schemas.microsoft.com/office/drawing/2014/main" xmlns="" id="{5B8627FA-2C5C-48E5-BBB6-C4CC621E7340}"/>
              </a:ext>
            </a:extLst>
          </p:cNvPr>
          <p:cNvSpPr>
            <a:spLocks noChangeArrowheads="1"/>
          </p:cNvSpPr>
          <p:nvPr/>
        </p:nvSpPr>
        <p:spPr bwMode="auto">
          <a:xfrm>
            <a:off x="812800" y="2190428"/>
            <a:ext cx="3179763" cy="2829594"/>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6" name="Rectangle 5">
            <a:hlinkClick r:id="rId2"/>
            <a:extLst>
              <a:ext uri="{FF2B5EF4-FFF2-40B4-BE49-F238E27FC236}">
                <a16:creationId xmlns:a16="http://schemas.microsoft.com/office/drawing/2014/main" xmlns="" id="{1A3C674D-953B-42F8-B613-CC4E77560D89}"/>
              </a:ext>
            </a:extLst>
          </p:cNvPr>
          <p:cNvSpPr>
            <a:spLocks noChangeArrowheads="1"/>
          </p:cNvSpPr>
          <p:nvPr/>
        </p:nvSpPr>
        <p:spPr bwMode="gray">
          <a:xfrm>
            <a:off x="899592" y="2391394"/>
            <a:ext cx="3041650" cy="237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zh-CN" sz="1400" dirty="0">
                <a:solidFill>
                  <a:prstClr val="black">
                    <a:lumMod val="75000"/>
                    <a:lumOff val="25000"/>
                  </a:prstClr>
                </a:solidFill>
                <a:latin typeface="微软雅黑" panose="020B0503020204020204" pitchFamily="34" charset="-122"/>
                <a:ea typeface="微软雅黑" panose="020B0503020204020204" pitchFamily="34" charset="-122"/>
              </a:rPr>
              <a:t>省人化，无论谁都能简单作业的标准化，就是现场当中作业指导书，用漫画的方式体现出来，漫画一看就会，在机器设备上安装可以使其自由运动，减少人力，集中用一个地方作业，管理多个工程</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400" noProof="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 name="Rectangle 8">
            <a:hlinkClick r:id="rId2"/>
            <a:extLst>
              <a:ext uri="{FF2B5EF4-FFF2-40B4-BE49-F238E27FC236}">
                <a16:creationId xmlns:a16="http://schemas.microsoft.com/office/drawing/2014/main" xmlns="" id="{C837227A-8F2C-4F6E-AA0C-D22F63953E55}"/>
              </a:ext>
            </a:extLst>
          </p:cNvPr>
          <p:cNvSpPr>
            <a:spLocks noChangeArrowheads="1"/>
          </p:cNvSpPr>
          <p:nvPr/>
        </p:nvSpPr>
        <p:spPr bwMode="auto">
          <a:xfrm>
            <a:off x="5326063" y="1671314"/>
            <a:ext cx="3179762" cy="519113"/>
          </a:xfrm>
          <a:prstGeom prst="rect">
            <a:avLst/>
          </a:prstGeom>
          <a:solidFill>
            <a:schemeClr val="accent1"/>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auto" hangingPunct="1">
              <a:lnSpc>
                <a:spcPct val="120000"/>
              </a:lnSpc>
              <a:spcBef>
                <a:spcPts val="0"/>
              </a:spcBef>
              <a:spcAft>
                <a:spcPts val="0"/>
              </a:spcAft>
              <a:defRPr/>
            </a:pPr>
            <a:r>
              <a:rPr lang="zh-CN" altLang="zh-CN" sz="2000" b="1" dirty="0">
                <a:solidFill>
                  <a:schemeClr val="bg1"/>
                </a:solidFill>
                <a:latin typeface="微软雅黑" panose="020B0503020204020204" pitchFamily="34" charset="-122"/>
                <a:ea typeface="微软雅黑" panose="020B0503020204020204" pitchFamily="34" charset="-122"/>
              </a:rPr>
              <a:t>少人化</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8" name="Rectangle 9">
            <a:hlinkClick r:id="rId2"/>
            <a:extLst>
              <a:ext uri="{FF2B5EF4-FFF2-40B4-BE49-F238E27FC236}">
                <a16:creationId xmlns:a16="http://schemas.microsoft.com/office/drawing/2014/main" xmlns="" id="{B7174A17-5CCD-4A50-8A56-279BD8A85932}"/>
              </a:ext>
            </a:extLst>
          </p:cNvPr>
          <p:cNvSpPr>
            <a:spLocks noChangeArrowheads="1"/>
          </p:cNvSpPr>
          <p:nvPr/>
        </p:nvSpPr>
        <p:spPr bwMode="auto">
          <a:xfrm>
            <a:off x="5326063" y="2190428"/>
            <a:ext cx="3179762" cy="2829594"/>
          </a:xfrm>
          <a:prstGeom prst="rect">
            <a:avLst/>
          </a:prstGeom>
          <a:solidFill>
            <a:schemeClr val="bg1">
              <a:lumMod val="85000"/>
            </a:schemeClr>
          </a:solidFill>
          <a:ln>
            <a:noFill/>
          </a:ln>
          <a:effectLst>
            <a:outerShdw dist="35921" dir="2700000" algn="ctr" rotWithShape="0">
              <a:schemeClr val="bg2">
                <a:alpha val="50000"/>
              </a:schemeClr>
            </a:outerShdw>
          </a:effec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3600"/>
          </a:p>
        </p:txBody>
      </p:sp>
      <p:sp>
        <p:nvSpPr>
          <p:cNvPr id="9" name="Rectangle 5">
            <a:extLst>
              <a:ext uri="{FF2B5EF4-FFF2-40B4-BE49-F238E27FC236}">
                <a16:creationId xmlns:a16="http://schemas.microsoft.com/office/drawing/2014/main" xmlns="" id="{F1D6281B-E89E-4192-875D-874A5B2668F2}"/>
              </a:ext>
            </a:extLst>
          </p:cNvPr>
          <p:cNvSpPr>
            <a:spLocks noChangeArrowheads="1"/>
          </p:cNvSpPr>
          <p:nvPr/>
        </p:nvSpPr>
        <p:spPr bwMode="gray">
          <a:xfrm>
            <a:off x="5434013" y="2391394"/>
            <a:ext cx="3040062" cy="23767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9050">
                <a:solidFill>
                  <a:srgbClr val="000000"/>
                </a:solidFill>
                <a:miter lim="800000"/>
                <a:headEnd/>
                <a:tailEnd/>
              </a14:hiddenLine>
            </a:ext>
          </a:extLst>
        </p:spPr>
        <p:txBody>
          <a:bodyPr lIns="0" tIns="108000" rIns="144000" bIns="72000"/>
          <a:lstStyle>
            <a:lvl1pPr marL="190500" indent="-190500" eaLnBrk="0" hangingPunct="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eaLnBrk="0" hangingPunct="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lnSpc>
                <a:spcPct val="150000"/>
              </a:lnSpc>
              <a:spcBef>
                <a:spcPct val="0"/>
              </a:spcBef>
              <a:spcAft>
                <a:spcPct val="40000"/>
              </a:spcAft>
              <a:buClr>
                <a:schemeClr val="tx1"/>
              </a:buClr>
              <a:buFont typeface="Wingdings" panose="05000000000000000000" pitchFamily="2" charset="2"/>
              <a:buChar char="§"/>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是指</a:t>
            </a:r>
            <a:r>
              <a:rPr lang="zh-CN" altLang="zh-CN" sz="1400" dirty="0">
                <a:solidFill>
                  <a:prstClr val="black">
                    <a:lumMod val="75000"/>
                    <a:lumOff val="25000"/>
                  </a:prstClr>
                </a:solidFill>
                <a:latin typeface="微软雅黑" panose="020B0503020204020204" pitchFamily="34" charset="-122"/>
                <a:ea typeface="微软雅黑" panose="020B0503020204020204" pitchFamily="34" charset="-122"/>
              </a:rPr>
              <a:t>优化资源，而不是劳动密集型，现场人越多越乱，要优化资源，我们是劳动密集型的，加工是计件的，人员越多越好，不行，越多越乱。有一个内容我需要提醒大家，叫持续改善</a:t>
            </a: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a:t>
            </a:r>
            <a:endParaRPr lang="en-US" altLang="zh-CN" sz="1400" noProof="1">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0" name="Title 1">
            <a:extLst>
              <a:ext uri="{FF2B5EF4-FFF2-40B4-BE49-F238E27FC236}">
                <a16:creationId xmlns:a16="http://schemas.microsoft.com/office/drawing/2014/main" xmlns="" id="{FC2F844C-6299-4B61-A0BD-85330ECF7AB7}"/>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五、现场</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TextBox 14">
            <a:extLst>
              <a:ext uri="{FF2B5EF4-FFF2-40B4-BE49-F238E27FC236}">
                <a16:creationId xmlns:a16="http://schemas.microsoft.com/office/drawing/2014/main" xmlns="" id="{2D366FCE-4C08-4F68-8AA1-00394BB6AC0B}"/>
              </a:ext>
            </a:extLst>
          </p:cNvPr>
          <p:cNvSpPr txBox="1">
            <a:spLocks noChangeArrowheads="1"/>
          </p:cNvSpPr>
          <p:nvPr/>
        </p:nvSpPr>
        <p:spPr bwMode="auto">
          <a:xfrm>
            <a:off x="769640" y="940829"/>
            <a:ext cx="5026495" cy="338554"/>
          </a:xfrm>
          <a:prstGeom prst="rect">
            <a:avLst/>
          </a:prstGeom>
          <a:noFill/>
          <a:ln w="9525">
            <a:noFill/>
            <a:miter lim="800000"/>
          </a:ln>
        </p:spPr>
        <p:txBody>
          <a:bodyPr wrap="square">
            <a:spAutoFit/>
          </a:bodyPr>
          <a:lstStyle/>
          <a:p>
            <a:pPr lvl="0">
              <a:defRPr/>
            </a:pPr>
            <a:r>
              <a:rPr lang="zh-CN" altLang="en-US" sz="1600" b="1" kern="0" dirty="0">
                <a:latin typeface="微软雅黑" panose="020B0503020204020204" pitchFamily="34" charset="-122"/>
                <a:ea typeface="微软雅黑" panose="020B0503020204020204" pitchFamily="34" charset="-122"/>
              </a:rPr>
              <a:t>如何做到现场管理精细化</a:t>
            </a:r>
            <a:r>
              <a:rPr lang="en-US" altLang="zh-CN" sz="1600" b="1" kern="0" dirty="0">
                <a:latin typeface="微软雅黑" panose="020B0503020204020204" pitchFamily="34" charset="-122"/>
                <a:ea typeface="微软雅黑" panose="020B0503020204020204" pitchFamily="34" charset="-122"/>
              </a:rPr>
              <a:t>—</a:t>
            </a:r>
            <a:r>
              <a:rPr lang="zh-CN" altLang="en-US" sz="1600" b="1" kern="0" dirty="0">
                <a:latin typeface="微软雅黑" panose="020B0503020204020204" pitchFamily="34" charset="-122"/>
                <a:ea typeface="微软雅黑" panose="020B0503020204020204" pitchFamily="34" charset="-122"/>
              </a:rPr>
              <a:t>合理优化人力资源</a:t>
            </a:r>
          </a:p>
        </p:txBody>
      </p:sp>
    </p:spTree>
    <p:extLst>
      <p:ext uri="{BB962C8B-B14F-4D97-AF65-F5344CB8AC3E}">
        <p14:creationId xmlns:p14="http://schemas.microsoft.com/office/powerpoint/2010/main" xmlns="" val="310492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Vertical)">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500"/>
                                        <p:tgtEl>
                                          <p:spTgt spid="3"/>
                                        </p:tgtEl>
                                      </p:cBhvr>
                                    </p:animEffect>
                                  </p:childTnLst>
                                </p:cTn>
                              </p:par>
                            </p:childTnLst>
                          </p:cTn>
                        </p:par>
                        <p:par>
                          <p:cTn id="35" fill="hold">
                            <p:stCondLst>
                              <p:cond delay="35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0"/>
                                        </p:tgtEl>
                                        <p:attrNameLst>
                                          <p:attrName>ppt_y</p:attrName>
                                        </p:attrNameLst>
                                      </p:cBhvr>
                                      <p:tavLst>
                                        <p:tav tm="0">
                                          <p:val>
                                            <p:strVal val="#ppt_y"/>
                                          </p:val>
                                        </p:tav>
                                        <p:tav tm="100000">
                                          <p:val>
                                            <p:strVal val="#ppt_y"/>
                                          </p:val>
                                        </p:tav>
                                      </p:tavLst>
                                    </p:anim>
                                    <p:anim calcmode="lin" valueType="num">
                                      <p:cBhvr>
                                        <p:cTn id="40"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0"/>
                                        </p:tgtEl>
                                      </p:cBhvr>
                                    </p:animEffect>
                                  </p:childTnLst>
                                </p:cTn>
                              </p:par>
                            </p:childTnLst>
                          </p:cTn>
                        </p:par>
                        <p:par>
                          <p:cTn id="43" fill="hold">
                            <p:stCondLst>
                              <p:cond delay="44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animBg="1"/>
      <p:bldP spid="8" grpId="0" animBg="1"/>
      <p:bldP spid="9" grpId="0"/>
      <p:bldP spid="10" grpId="0"/>
      <p:bldP spid="1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3" descr="C:\Users\Administrator\Desktop\787637.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84488" y="896144"/>
            <a:ext cx="2907506" cy="4093079"/>
          </a:xfrm>
          <a:prstGeom prst="rect">
            <a:avLst/>
          </a:prstGeom>
          <a:noFill/>
          <a:effectLst>
            <a:outerShdw blurRad="50800" dist="38100" dir="5400000" algn="t"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grpSp>
        <p:nvGrpSpPr>
          <p:cNvPr id="30" name="组合 29"/>
          <p:cNvGrpSpPr/>
          <p:nvPr/>
        </p:nvGrpSpPr>
        <p:grpSpPr>
          <a:xfrm>
            <a:off x="3955844" y="4115594"/>
            <a:ext cx="764793" cy="764793"/>
            <a:chOff x="3832873" y="2297208"/>
            <a:chExt cx="1516550" cy="1516550"/>
          </a:xfrm>
        </p:grpSpPr>
        <p:grpSp>
          <p:nvGrpSpPr>
            <p:cNvPr id="31" name="组合 3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32" name="椭圆 3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5" name="组合 34"/>
          <p:cNvGrpSpPr/>
          <p:nvPr/>
        </p:nvGrpSpPr>
        <p:grpSpPr>
          <a:xfrm>
            <a:off x="3198401" y="3299758"/>
            <a:ext cx="764793" cy="764793"/>
            <a:chOff x="3832873" y="2297208"/>
            <a:chExt cx="1516550" cy="1516550"/>
          </a:xfrm>
        </p:grpSpPr>
        <p:grpSp>
          <p:nvGrpSpPr>
            <p:cNvPr id="36" name="组合 3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37" name="椭圆 36"/>
            <p:cNvSpPr/>
            <p:nvPr/>
          </p:nvSpPr>
          <p:spPr>
            <a:xfrm>
              <a:off x="3983164" y="2466913"/>
              <a:ext cx="1185736" cy="1185736"/>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0" name="组合 39"/>
          <p:cNvGrpSpPr/>
          <p:nvPr/>
        </p:nvGrpSpPr>
        <p:grpSpPr>
          <a:xfrm>
            <a:off x="4725194" y="2801144"/>
            <a:ext cx="764793" cy="764793"/>
            <a:chOff x="3832873" y="2297208"/>
            <a:chExt cx="1516550" cy="1516550"/>
          </a:xfrm>
        </p:grpSpPr>
        <p:grpSp>
          <p:nvGrpSpPr>
            <p:cNvPr id="41" name="组合 4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42" name="椭圆 4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5" name="组合 44"/>
          <p:cNvGrpSpPr/>
          <p:nvPr/>
        </p:nvGrpSpPr>
        <p:grpSpPr>
          <a:xfrm>
            <a:off x="3198401" y="2328208"/>
            <a:ext cx="764793" cy="764793"/>
            <a:chOff x="3832873" y="2297208"/>
            <a:chExt cx="1516550" cy="1516550"/>
          </a:xfrm>
        </p:grpSpPr>
        <p:grpSp>
          <p:nvGrpSpPr>
            <p:cNvPr id="46" name="组合 4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47" name="椭圆 46"/>
            <p:cNvSpPr/>
            <p:nvPr/>
          </p:nvSpPr>
          <p:spPr>
            <a:xfrm>
              <a:off x="3983164" y="2466913"/>
              <a:ext cx="1185736" cy="1185736"/>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0" name="组合 49"/>
          <p:cNvGrpSpPr/>
          <p:nvPr/>
        </p:nvGrpSpPr>
        <p:grpSpPr>
          <a:xfrm>
            <a:off x="4725194" y="1818164"/>
            <a:ext cx="764793" cy="764793"/>
            <a:chOff x="3832873" y="2297208"/>
            <a:chExt cx="1516550" cy="1516550"/>
          </a:xfrm>
        </p:grpSpPr>
        <p:grpSp>
          <p:nvGrpSpPr>
            <p:cNvPr id="51" name="组合 50"/>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52" name="椭圆 51"/>
            <p:cNvSpPr/>
            <p:nvPr/>
          </p:nvSpPr>
          <p:spPr>
            <a:xfrm>
              <a:off x="3983164" y="2466913"/>
              <a:ext cx="1185736" cy="1185736"/>
            </a:xfrm>
            <a:prstGeom prst="ellipse">
              <a:avLst/>
            </a:prstGeom>
            <a:solidFill>
              <a:srgbClr val="00B0F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5" name="组合 54"/>
          <p:cNvGrpSpPr/>
          <p:nvPr/>
        </p:nvGrpSpPr>
        <p:grpSpPr>
          <a:xfrm>
            <a:off x="3955844" y="972344"/>
            <a:ext cx="764793" cy="764793"/>
            <a:chOff x="3832873" y="2297208"/>
            <a:chExt cx="1516550" cy="1516550"/>
          </a:xfrm>
        </p:grpSpPr>
        <p:grpSp>
          <p:nvGrpSpPr>
            <p:cNvPr id="56" name="组合 5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mn-lt"/>
                  <a:ea typeface="+mn-ea"/>
                  <a:cs typeface="+mn-ea"/>
                  <a:sym typeface="+mn-lt"/>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 lastClr="FFFFFF"/>
                  </a:solidFill>
                  <a:effectLst/>
                  <a:uLnTx/>
                  <a:uFillTx/>
                  <a:latin typeface="+mn-lt"/>
                  <a:ea typeface="+mn-ea"/>
                  <a:cs typeface="+mn-ea"/>
                  <a:sym typeface="+mn-lt"/>
                </a:endParaRPr>
              </a:p>
            </p:txBody>
          </p:sp>
        </p:grpSp>
        <p:sp>
          <p:nvSpPr>
            <p:cNvPr id="57" name="椭圆 56"/>
            <p:cNvSpPr/>
            <p:nvPr/>
          </p:nvSpPr>
          <p:spPr>
            <a:xfrm>
              <a:off x="3983164" y="2466913"/>
              <a:ext cx="1185736" cy="1185736"/>
            </a:xfrm>
            <a:prstGeom prst="ellipse">
              <a:avLst/>
            </a:prstGeom>
            <a:solidFill>
              <a:srgbClr val="0070C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0" name="Group 34"/>
          <p:cNvGrpSpPr/>
          <p:nvPr/>
        </p:nvGrpSpPr>
        <p:grpSpPr>
          <a:xfrm>
            <a:off x="4197100" y="1185095"/>
            <a:ext cx="299494" cy="243706"/>
            <a:chOff x="1550139" y="1314466"/>
            <a:chExt cx="509139" cy="414300"/>
          </a:xfrm>
          <a:solidFill>
            <a:schemeClr val="bg1"/>
          </a:solidFill>
        </p:grpSpPr>
        <p:sp>
          <p:nvSpPr>
            <p:cNvPr id="61"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62" name="Freeform 6"/>
            <p:cNvSpPr>
              <a:spLocks/>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63" name="Oval 7"/>
            <p:cNvSpPr>
              <a:spLocks noChangeArrowheads="1"/>
            </p:cNvSpPr>
            <p:nvPr/>
          </p:nvSpPr>
          <p:spPr bwMode="auto">
            <a:xfrm>
              <a:off x="1777255" y="1484179"/>
              <a:ext cx="52412" cy="5490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sp>
        <p:nvSpPr>
          <p:cNvPr id="64" name="矩形 3"/>
          <p:cNvSpPr>
            <a:spLocks noChangeArrowheads="1"/>
          </p:cNvSpPr>
          <p:nvPr/>
        </p:nvSpPr>
        <p:spPr bwMode="auto">
          <a:xfrm>
            <a:off x="4864801" y="1205658"/>
            <a:ext cx="576124" cy="3462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zh-CN" dirty="0"/>
              <a:t> </a:t>
            </a:r>
            <a:r>
              <a:rPr lang="zh-CN" altLang="zh-CN" sz="1500" dirty="0">
                <a:solidFill>
                  <a:srgbClr val="00B0F0"/>
                </a:solidFill>
                <a:cs typeface="+mn-ea"/>
              </a:rPr>
              <a:t>整理</a:t>
            </a:r>
            <a:endParaRPr lang="zh-CN" altLang="en-US" sz="1500" dirty="0">
              <a:solidFill>
                <a:srgbClr val="00B0F0"/>
              </a:solidFill>
              <a:cs typeface="+mn-ea"/>
              <a:sym typeface="+mn-lt"/>
            </a:endParaRPr>
          </a:p>
        </p:txBody>
      </p:sp>
      <p:sp>
        <p:nvSpPr>
          <p:cNvPr id="65" name="文本框 13"/>
          <p:cNvSpPr txBox="1"/>
          <p:nvPr/>
        </p:nvSpPr>
        <p:spPr>
          <a:xfrm>
            <a:off x="5724642" y="1058212"/>
            <a:ext cx="2438400" cy="912850"/>
          </a:xfrm>
          <a:prstGeom prst="rect">
            <a:avLst/>
          </a:prstGeom>
          <a:noFill/>
        </p:spPr>
        <p:txBody>
          <a:bodyPr wrap="square" lIns="65824" tIns="32911" rIns="65824" bIns="32911" rtlCol="0">
            <a:spAutoFit/>
          </a:bodyPr>
          <a:lstStyle/>
          <a:p>
            <a:r>
              <a:rPr lang="zh-CN" altLang="zh-CN" sz="1100" dirty="0">
                <a:solidFill>
                  <a:schemeClr val="tx1">
                    <a:lumMod val="65000"/>
                    <a:lumOff val="35000"/>
                  </a:schemeClr>
                </a:solidFill>
                <a:cs typeface="+mn-ea"/>
              </a:rPr>
              <a:t>区分要用的与不用的，不用的坚决清理现场，只保留要用的。顿把要用的东西，物品按规定的位置摆放整齐，并做好标识管理。</a:t>
            </a:r>
          </a:p>
          <a:p>
            <a:endParaRPr lang="zh-CN" altLang="zh-CN" sz="1100" dirty="0">
              <a:solidFill>
                <a:schemeClr val="tx1">
                  <a:lumMod val="65000"/>
                  <a:lumOff val="35000"/>
                </a:schemeClr>
              </a:solidFill>
              <a:cs typeface="+mn-ea"/>
            </a:endParaRPr>
          </a:p>
        </p:txBody>
      </p:sp>
      <p:sp>
        <p:nvSpPr>
          <p:cNvPr id="66" name="矩形 3"/>
          <p:cNvSpPr>
            <a:spLocks noChangeArrowheads="1"/>
          </p:cNvSpPr>
          <p:nvPr/>
        </p:nvSpPr>
        <p:spPr bwMode="auto">
          <a:xfrm>
            <a:off x="5710031" y="1957651"/>
            <a:ext cx="523224" cy="300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zh-CN" sz="1500" dirty="0">
                <a:solidFill>
                  <a:srgbClr val="00B0F0"/>
                </a:solidFill>
                <a:cs typeface="+mn-ea"/>
              </a:rPr>
              <a:t>整顿</a:t>
            </a:r>
            <a:endParaRPr lang="zh-CN" altLang="en-US" sz="1500" dirty="0">
              <a:solidFill>
                <a:srgbClr val="00B0F0"/>
              </a:solidFill>
              <a:cs typeface="+mn-ea"/>
              <a:sym typeface="+mn-lt"/>
            </a:endParaRPr>
          </a:p>
        </p:txBody>
      </p:sp>
      <p:sp>
        <p:nvSpPr>
          <p:cNvPr id="67" name="文本框 13"/>
          <p:cNvSpPr txBox="1"/>
          <p:nvPr/>
        </p:nvSpPr>
        <p:spPr>
          <a:xfrm>
            <a:off x="5712862" y="2292929"/>
            <a:ext cx="2500835" cy="456443"/>
          </a:xfrm>
          <a:prstGeom prst="rect">
            <a:avLst/>
          </a:prstGeom>
          <a:noFill/>
        </p:spPr>
        <p:txBody>
          <a:bodyPr wrap="square" lIns="65824" tIns="32911" rIns="65824" bIns="32911" rtlCol="0">
            <a:spAutoFit/>
          </a:bodyPr>
          <a:lstStyle/>
          <a:p>
            <a:pPr>
              <a:lnSpc>
                <a:spcPct val="120000"/>
              </a:lnSpc>
              <a:spcBef>
                <a:spcPct val="0"/>
              </a:spcBef>
            </a:pPr>
            <a:r>
              <a:rPr lang="zh-CN" altLang="zh-CN" sz="1100" dirty="0">
                <a:solidFill>
                  <a:schemeClr val="tx1">
                    <a:lumMod val="65000"/>
                    <a:lumOff val="35000"/>
                  </a:schemeClr>
                </a:solidFill>
                <a:cs typeface="+mn-ea"/>
              </a:rPr>
              <a:t>把要用的东西，物品按规定的位置摆放整齐，并做好标识管理。</a:t>
            </a:r>
          </a:p>
        </p:txBody>
      </p:sp>
      <p:sp>
        <p:nvSpPr>
          <p:cNvPr id="68" name="Freeform 20"/>
          <p:cNvSpPr>
            <a:spLocks noEditPoints="1"/>
          </p:cNvSpPr>
          <p:nvPr/>
        </p:nvSpPr>
        <p:spPr bwMode="auto">
          <a:xfrm>
            <a:off x="4950770" y="2090159"/>
            <a:ext cx="298394" cy="202770"/>
          </a:xfrm>
          <a:custGeom>
            <a:avLst/>
            <a:gdLst>
              <a:gd name="T0" fmla="*/ 135 w 157"/>
              <a:gd name="T1" fmla="*/ 46 h 107"/>
              <a:gd name="T2" fmla="*/ 136 w 157"/>
              <a:gd name="T3" fmla="*/ 37 h 107"/>
              <a:gd name="T4" fmla="*/ 99 w 157"/>
              <a:gd name="T5" fmla="*/ 0 h 107"/>
              <a:gd name="T6" fmla="*/ 73 w 157"/>
              <a:gd name="T7" fmla="*/ 18 h 107"/>
              <a:gd name="T8" fmla="*/ 45 w 157"/>
              <a:gd name="T9" fmla="*/ 8 h 107"/>
              <a:gd name="T10" fmla="*/ 19 w 157"/>
              <a:gd name="T11" fmla="*/ 40 h 107"/>
              <a:gd name="T12" fmla="*/ 20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6 h 107"/>
              <a:gd name="T24" fmla="*/ 120 w 157"/>
              <a:gd name="T25" fmla="*/ 100 h 107"/>
              <a:gd name="T26" fmla="*/ 79 w 157"/>
              <a:gd name="T27" fmla="*/ 100 h 107"/>
              <a:gd name="T28" fmla="*/ 103 w 157"/>
              <a:gd name="T29" fmla="*/ 75 h 107"/>
              <a:gd name="T30" fmla="*/ 102 w 157"/>
              <a:gd name="T31" fmla="*/ 72 h 107"/>
              <a:gd name="T32" fmla="*/ 92 w 157"/>
              <a:gd name="T33" fmla="*/ 72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0 w 157"/>
              <a:gd name="T51" fmla="*/ 76 h 107"/>
              <a:gd name="T52" fmla="*/ 75 w 157"/>
              <a:gd name="T53" fmla="*/ 100 h 107"/>
              <a:gd name="T54" fmla="*/ 38 w 157"/>
              <a:gd name="T55" fmla="*/ 100 h 107"/>
              <a:gd name="T56" fmla="*/ 11 w 157"/>
              <a:gd name="T57" fmla="*/ 74 h 107"/>
              <a:gd name="T58" fmla="*/ 29 w 157"/>
              <a:gd name="T59" fmla="*/ 50 h 107"/>
              <a:gd name="T60" fmla="*/ 28 w 157"/>
              <a:gd name="T61" fmla="*/ 44 h 107"/>
              <a:gd name="T62" fmla="*/ 50 w 157"/>
              <a:gd name="T63" fmla="*/ 17 h 107"/>
              <a:gd name="T64" fmla="*/ 74 w 157"/>
              <a:gd name="T65" fmla="*/ 29 h 107"/>
              <a:gd name="T66" fmla="*/ 97 w 157"/>
              <a:gd name="T67" fmla="*/ 11 h 107"/>
              <a:gd name="T68" fmla="*/ 128 w 157"/>
              <a:gd name="T69" fmla="*/ 42 h 107"/>
              <a:gd name="T70" fmla="*/ 127 w 157"/>
              <a:gd name="T71" fmla="*/ 50 h 107"/>
              <a:gd name="T72" fmla="*/ 147 w 157"/>
              <a:gd name="T73" fmla="*/ 74 h 107"/>
              <a:gd name="T74" fmla="*/ 120 w 157"/>
              <a:gd name="T75" fmla="*/ 10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6"/>
                </a:moveTo>
                <a:cubicBezTo>
                  <a:pt x="136" y="43"/>
                  <a:pt x="136" y="40"/>
                  <a:pt x="136" y="37"/>
                </a:cubicBezTo>
                <a:cubicBezTo>
                  <a:pt x="136" y="17"/>
                  <a:pt x="120" y="0"/>
                  <a:pt x="99" y="0"/>
                </a:cubicBezTo>
                <a:cubicBezTo>
                  <a:pt x="76" y="0"/>
                  <a:pt x="73" y="18"/>
                  <a:pt x="73" y="18"/>
                </a:cubicBezTo>
                <a:cubicBezTo>
                  <a:pt x="73" y="18"/>
                  <a:pt x="63" y="6"/>
                  <a:pt x="45" y="8"/>
                </a:cubicBezTo>
                <a:cubicBezTo>
                  <a:pt x="30" y="11"/>
                  <a:pt x="19" y="25"/>
                  <a:pt x="19" y="40"/>
                </a:cubicBezTo>
                <a:cubicBezTo>
                  <a:pt x="19" y="42"/>
                  <a:pt x="20" y="45"/>
                  <a:pt x="20"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1"/>
                  <a:pt x="92" y="68"/>
                </a:cubicBezTo>
                <a:cubicBezTo>
                  <a:pt x="92" y="60"/>
                  <a:pt x="92" y="43"/>
                  <a:pt x="92" y="37"/>
                </a:cubicBezTo>
                <a:cubicBezTo>
                  <a:pt x="92" y="37"/>
                  <a:pt x="92" y="36"/>
                  <a:pt x="90" y="36"/>
                </a:cubicBezTo>
                <a:cubicBezTo>
                  <a:pt x="88" y="36"/>
                  <a:pt x="67" y="36"/>
                  <a:pt x="64" y="36"/>
                </a:cubicBezTo>
                <a:cubicBezTo>
                  <a:pt x="61" y="36"/>
                  <a:pt x="62" y="38"/>
                  <a:pt x="62" y="38"/>
                </a:cubicBezTo>
                <a:cubicBezTo>
                  <a:pt x="62" y="44"/>
                  <a:pt x="62" y="60"/>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9"/>
                  <a:pt x="11" y="74"/>
                </a:cubicBezTo>
                <a:cubicBezTo>
                  <a:pt x="11" y="63"/>
                  <a:pt x="18" y="54"/>
                  <a:pt x="29" y="50"/>
                </a:cubicBezTo>
                <a:cubicBezTo>
                  <a:pt x="28" y="48"/>
                  <a:pt x="28" y="46"/>
                  <a:pt x="28" y="44"/>
                </a:cubicBezTo>
                <a:cubicBezTo>
                  <a:pt x="28" y="32"/>
                  <a:pt x="37" y="20"/>
                  <a:pt x="50" y="17"/>
                </a:cubicBezTo>
                <a:cubicBezTo>
                  <a:pt x="65" y="15"/>
                  <a:pt x="74" y="29"/>
                  <a:pt x="74" y="29"/>
                </a:cubicBezTo>
                <a:cubicBezTo>
                  <a:pt x="74" y="29"/>
                  <a:pt x="77" y="11"/>
                  <a:pt x="97" y="11"/>
                </a:cubicBezTo>
                <a:cubicBezTo>
                  <a:pt x="115" y="11"/>
                  <a:pt x="128" y="25"/>
                  <a:pt x="128" y="42"/>
                </a:cubicBezTo>
                <a:cubicBezTo>
                  <a:pt x="128" y="45"/>
                  <a:pt x="127" y="47"/>
                  <a:pt x="127" y="50"/>
                </a:cubicBezTo>
                <a:cubicBezTo>
                  <a:pt x="138" y="53"/>
                  <a:pt x="147" y="63"/>
                  <a:pt x="147" y="74"/>
                </a:cubicBezTo>
                <a:cubicBezTo>
                  <a:pt x="147" y="89"/>
                  <a:pt x="135" y="100"/>
                  <a:pt x="120" y="10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69" name="矩形 3"/>
          <p:cNvSpPr>
            <a:spLocks noChangeArrowheads="1"/>
          </p:cNvSpPr>
          <p:nvPr/>
        </p:nvSpPr>
        <p:spPr bwMode="auto">
          <a:xfrm>
            <a:off x="2200231" y="2191544"/>
            <a:ext cx="523224" cy="300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zh-CN" sz="1500" dirty="0">
                <a:solidFill>
                  <a:srgbClr val="00B0F0"/>
                </a:solidFill>
                <a:cs typeface="+mn-ea"/>
              </a:rPr>
              <a:t>清洁</a:t>
            </a:r>
            <a:endParaRPr lang="zh-CN" altLang="en-US" sz="1500" dirty="0">
              <a:solidFill>
                <a:srgbClr val="00B0F0"/>
              </a:solidFill>
              <a:cs typeface="+mn-ea"/>
              <a:sym typeface="+mn-lt"/>
            </a:endParaRPr>
          </a:p>
        </p:txBody>
      </p:sp>
      <p:sp>
        <p:nvSpPr>
          <p:cNvPr id="70" name="文本框 13"/>
          <p:cNvSpPr txBox="1"/>
          <p:nvPr/>
        </p:nvSpPr>
        <p:spPr>
          <a:xfrm>
            <a:off x="686593" y="2485481"/>
            <a:ext cx="2333658" cy="253311"/>
          </a:xfrm>
          <a:prstGeom prst="rect">
            <a:avLst/>
          </a:prstGeom>
          <a:noFill/>
        </p:spPr>
        <p:txBody>
          <a:bodyPr wrap="square" lIns="65824" tIns="32911" rIns="65824" bIns="32911" rtlCol="0">
            <a:spAutoFit/>
          </a:bodyPr>
          <a:lstStyle/>
          <a:p>
            <a:pPr algn="r">
              <a:lnSpc>
                <a:spcPct val="120000"/>
              </a:lnSpc>
              <a:spcBef>
                <a:spcPct val="0"/>
              </a:spcBef>
              <a:buNone/>
            </a:pPr>
            <a:r>
              <a:rPr lang="zh-CN" altLang="zh-CN" sz="1100" dirty="0">
                <a:solidFill>
                  <a:schemeClr val="tx1">
                    <a:lumMod val="65000"/>
                    <a:lumOff val="35000"/>
                  </a:schemeClr>
                </a:solidFill>
                <a:cs typeface="+mn-ea"/>
              </a:rPr>
              <a:t>维持以上清理整顿清扫后的局面。</a:t>
            </a:r>
            <a:endParaRPr lang="zh-CN" altLang="en-US" sz="1100" dirty="0">
              <a:solidFill>
                <a:schemeClr val="tx1">
                  <a:lumMod val="65000"/>
                  <a:lumOff val="35000"/>
                </a:schemeClr>
              </a:solidFill>
              <a:cs typeface="+mn-ea"/>
              <a:sym typeface="+mn-lt"/>
            </a:endParaRPr>
          </a:p>
        </p:txBody>
      </p:sp>
      <p:grpSp>
        <p:nvGrpSpPr>
          <p:cNvPr id="71" name="Group 20"/>
          <p:cNvGrpSpPr/>
          <p:nvPr/>
        </p:nvGrpSpPr>
        <p:grpSpPr>
          <a:xfrm>
            <a:off x="3418467" y="2587291"/>
            <a:ext cx="309413" cy="214312"/>
            <a:chOff x="7416800" y="1122363"/>
            <a:chExt cx="366713" cy="254000"/>
          </a:xfrm>
          <a:solidFill>
            <a:schemeClr val="bg1"/>
          </a:solidFill>
        </p:grpSpPr>
        <p:sp>
          <p:nvSpPr>
            <p:cNvPr id="72"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73"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sp>
        <p:nvSpPr>
          <p:cNvPr id="74" name="矩形 3"/>
          <p:cNvSpPr>
            <a:spLocks noChangeArrowheads="1"/>
          </p:cNvSpPr>
          <p:nvPr/>
        </p:nvSpPr>
        <p:spPr bwMode="auto">
          <a:xfrm>
            <a:off x="5693061" y="2843168"/>
            <a:ext cx="523224" cy="300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zh-CN" sz="1500" dirty="0">
                <a:solidFill>
                  <a:srgbClr val="00B0F0"/>
                </a:solidFill>
                <a:cs typeface="+mn-ea"/>
              </a:rPr>
              <a:t>素养</a:t>
            </a:r>
            <a:endParaRPr lang="zh-CN" altLang="en-US" sz="1500" dirty="0">
              <a:solidFill>
                <a:srgbClr val="00B0F0"/>
              </a:solidFill>
              <a:cs typeface="+mn-ea"/>
              <a:sym typeface="+mn-lt"/>
            </a:endParaRPr>
          </a:p>
        </p:txBody>
      </p:sp>
      <p:sp>
        <p:nvSpPr>
          <p:cNvPr id="75" name="文本框 13"/>
          <p:cNvSpPr txBox="1"/>
          <p:nvPr/>
        </p:nvSpPr>
        <p:spPr>
          <a:xfrm>
            <a:off x="5726648" y="3115439"/>
            <a:ext cx="2438400" cy="456443"/>
          </a:xfrm>
          <a:prstGeom prst="rect">
            <a:avLst/>
          </a:prstGeom>
          <a:noFill/>
        </p:spPr>
        <p:txBody>
          <a:bodyPr wrap="square" lIns="65824" tIns="32911" rIns="65824" bIns="32911" rtlCol="0">
            <a:spAutoFit/>
          </a:bodyPr>
          <a:lstStyle/>
          <a:p>
            <a:pPr>
              <a:lnSpc>
                <a:spcPct val="120000"/>
              </a:lnSpc>
              <a:spcBef>
                <a:spcPct val="0"/>
              </a:spcBef>
            </a:pPr>
            <a:r>
              <a:rPr lang="zh-CN" altLang="zh-CN" sz="1100" dirty="0">
                <a:solidFill>
                  <a:schemeClr val="tx1">
                    <a:lumMod val="65000"/>
                    <a:lumOff val="35000"/>
                  </a:schemeClr>
                </a:solidFill>
                <a:cs typeface="+mn-ea"/>
              </a:rPr>
              <a:t>每个人都要遵守公司的规章制度，养成良好的工作习惯。</a:t>
            </a:r>
            <a:endParaRPr lang="zh-CN" altLang="en-US" sz="1100" dirty="0">
              <a:solidFill>
                <a:schemeClr val="tx1">
                  <a:lumMod val="65000"/>
                  <a:lumOff val="35000"/>
                </a:schemeClr>
              </a:solidFill>
              <a:cs typeface="+mn-ea"/>
              <a:sym typeface="+mn-lt"/>
            </a:endParaRPr>
          </a:p>
        </p:txBody>
      </p:sp>
      <p:grpSp>
        <p:nvGrpSpPr>
          <p:cNvPr id="76" name="组合 75"/>
          <p:cNvGrpSpPr/>
          <p:nvPr/>
        </p:nvGrpSpPr>
        <p:grpSpPr>
          <a:xfrm>
            <a:off x="4952251" y="2999765"/>
            <a:ext cx="316718" cy="302754"/>
            <a:chOff x="3294063" y="754063"/>
            <a:chExt cx="5600701" cy="5353051"/>
          </a:xfrm>
          <a:solidFill>
            <a:schemeClr val="bg1"/>
          </a:solidFill>
        </p:grpSpPr>
        <p:sp>
          <p:nvSpPr>
            <p:cNvPr id="77" name="Freeform 458"/>
            <p:cNvSpPr>
              <a:spLocks/>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78" name="Freeform 459"/>
            <p:cNvSpPr>
              <a:spLocks/>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79"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0" name="Freeform 461"/>
            <p:cNvSpPr>
              <a:spLocks/>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1" name="Freeform 462"/>
            <p:cNvSpPr>
              <a:spLocks/>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2" name="Freeform 463"/>
            <p:cNvSpPr>
              <a:spLocks/>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3" name="Freeform 464"/>
            <p:cNvSpPr>
              <a:spLocks/>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4" name="Freeform 465"/>
            <p:cNvSpPr>
              <a:spLocks/>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5" name="Freeform 466"/>
            <p:cNvSpPr>
              <a:spLocks/>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6" name="Freeform 467"/>
            <p:cNvSpPr>
              <a:spLocks/>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sp>
          <p:nvSpPr>
            <p:cNvPr id="87" name="Freeform 468"/>
            <p:cNvSpPr>
              <a:spLocks/>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4851" eaLnBrk="1" fontAlgn="auto" hangingPunct="1">
                <a:spcBef>
                  <a:spcPts val="0"/>
                </a:spcBef>
                <a:spcAft>
                  <a:spcPts val="0"/>
                </a:spcAft>
              </a:pPr>
              <a:endParaRPr lang="zh-CN" altLang="en-US" sz="1400">
                <a:solidFill>
                  <a:prstClr val="black"/>
                </a:solidFill>
                <a:latin typeface="+mn-lt"/>
                <a:ea typeface="+mn-ea"/>
                <a:cs typeface="+mn-ea"/>
                <a:sym typeface="+mn-lt"/>
              </a:endParaRPr>
            </a:p>
          </p:txBody>
        </p:sp>
      </p:grpSp>
      <p:sp>
        <p:nvSpPr>
          <p:cNvPr id="88" name="矩形 3"/>
          <p:cNvSpPr>
            <a:spLocks noChangeArrowheads="1"/>
          </p:cNvSpPr>
          <p:nvPr/>
        </p:nvSpPr>
        <p:spPr bwMode="auto">
          <a:xfrm>
            <a:off x="2200231" y="3353594"/>
            <a:ext cx="523224" cy="300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zh-CN" sz="1500" dirty="0">
                <a:solidFill>
                  <a:srgbClr val="00B0F0"/>
                </a:solidFill>
                <a:cs typeface="+mn-ea"/>
              </a:rPr>
              <a:t>安全</a:t>
            </a:r>
            <a:endParaRPr lang="zh-CN" altLang="en-US" sz="1500" dirty="0">
              <a:solidFill>
                <a:srgbClr val="00B0F0"/>
              </a:solidFill>
              <a:cs typeface="+mn-ea"/>
              <a:sym typeface="+mn-lt"/>
            </a:endParaRPr>
          </a:p>
        </p:txBody>
      </p:sp>
      <p:sp>
        <p:nvSpPr>
          <p:cNvPr id="89" name="文本框 13"/>
          <p:cNvSpPr txBox="1"/>
          <p:nvPr/>
        </p:nvSpPr>
        <p:spPr>
          <a:xfrm>
            <a:off x="357158" y="3737352"/>
            <a:ext cx="2643146" cy="269597"/>
          </a:xfrm>
          <a:prstGeom prst="rect">
            <a:avLst/>
          </a:prstGeom>
          <a:noFill/>
        </p:spPr>
        <p:txBody>
          <a:bodyPr wrap="square" lIns="65824" tIns="32911" rIns="65824" bIns="32911" rtlCol="0">
            <a:spAutoFit/>
          </a:bodyPr>
          <a:lstStyle/>
          <a:p>
            <a:pPr algn="r">
              <a:lnSpc>
                <a:spcPct val="120000"/>
              </a:lnSpc>
              <a:spcBef>
                <a:spcPct val="0"/>
              </a:spcBef>
              <a:buNone/>
            </a:pPr>
            <a:r>
              <a:rPr lang="zh-CN" altLang="zh-CN" sz="1100" dirty="0">
                <a:solidFill>
                  <a:schemeClr val="tx1">
                    <a:lumMod val="65000"/>
                    <a:lumOff val="35000"/>
                  </a:schemeClr>
                </a:solidFill>
                <a:cs typeface="+mn-ea"/>
              </a:rPr>
              <a:t>操作规程进行工作，避免事故的发生。</a:t>
            </a:r>
            <a:endParaRPr lang="zh-CN" altLang="en-US" sz="1100" dirty="0">
              <a:solidFill>
                <a:schemeClr val="tx1">
                  <a:lumMod val="65000"/>
                  <a:lumOff val="35000"/>
                </a:schemeClr>
              </a:solidFill>
              <a:cs typeface="+mn-ea"/>
              <a:sym typeface="+mn-lt"/>
            </a:endParaRPr>
          </a:p>
        </p:txBody>
      </p:sp>
      <p:grpSp>
        <p:nvGrpSpPr>
          <p:cNvPr id="90" name="Group 23"/>
          <p:cNvGrpSpPr/>
          <p:nvPr/>
        </p:nvGrpSpPr>
        <p:grpSpPr>
          <a:xfrm>
            <a:off x="3477649" y="3563144"/>
            <a:ext cx="256945" cy="224003"/>
            <a:chOff x="7540014" y="4306907"/>
            <a:chExt cx="389342" cy="339426"/>
          </a:xfrm>
          <a:solidFill>
            <a:schemeClr val="bg1"/>
          </a:solidFill>
        </p:grpSpPr>
        <p:sp>
          <p:nvSpPr>
            <p:cNvPr id="91" name="Freeform 110"/>
            <p:cNvSpPr>
              <a:spLocks/>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92" name="Freeform 111"/>
            <p:cNvSpPr>
              <a:spLocks/>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93" name="Freeform 112"/>
            <p:cNvSpPr>
              <a:spLocks/>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94" name="Freeform 113"/>
            <p:cNvSpPr>
              <a:spLocks/>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95" name="Freeform 114"/>
            <p:cNvSpPr>
              <a:spLocks/>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96" name="Freeform 115"/>
            <p:cNvSpPr>
              <a:spLocks/>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97" name="Freeform 116"/>
            <p:cNvSpPr>
              <a:spLocks/>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9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9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10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10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sp>
        <p:nvSpPr>
          <p:cNvPr id="102" name="矩形 3"/>
          <p:cNvSpPr>
            <a:spLocks noChangeArrowheads="1"/>
          </p:cNvSpPr>
          <p:nvPr/>
        </p:nvSpPr>
        <p:spPr bwMode="auto">
          <a:xfrm>
            <a:off x="4864801" y="4322345"/>
            <a:ext cx="523224" cy="3000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mpd="sng">
                <a:solidFill>
                  <a:srgbClr val="000000"/>
                </a:solidFill>
                <a:bevel/>
                <a:headEnd/>
                <a:tailEnd/>
              </a14:hiddenLine>
            </a:ext>
          </a:extLst>
        </p:spPr>
        <p:txBody>
          <a:bodyPr wrap="none" lIns="68582" tIns="34292" rIns="68582" bIns="34292">
            <a:spAutoFit/>
          </a:bodyPr>
          <a:lstStyle/>
          <a:p>
            <a:r>
              <a:rPr lang="zh-CN" altLang="zh-CN" sz="1500" dirty="0">
                <a:solidFill>
                  <a:srgbClr val="00B0F0"/>
                </a:solidFill>
                <a:cs typeface="+mn-ea"/>
              </a:rPr>
              <a:t>清扫</a:t>
            </a:r>
            <a:endParaRPr lang="zh-CN" altLang="en-US" sz="1500" dirty="0">
              <a:solidFill>
                <a:srgbClr val="00B0F0"/>
              </a:solidFill>
              <a:cs typeface="+mn-ea"/>
              <a:sym typeface="+mn-lt"/>
            </a:endParaRPr>
          </a:p>
        </p:txBody>
      </p:sp>
      <p:grpSp>
        <p:nvGrpSpPr>
          <p:cNvPr id="104" name="Group 9"/>
          <p:cNvGrpSpPr/>
          <p:nvPr/>
        </p:nvGrpSpPr>
        <p:grpSpPr>
          <a:xfrm>
            <a:off x="4193937" y="4408421"/>
            <a:ext cx="288608" cy="214010"/>
            <a:chOff x="4572000" y="3414713"/>
            <a:chExt cx="374651" cy="277813"/>
          </a:xfrm>
          <a:solidFill>
            <a:schemeClr val="bg1"/>
          </a:solidFill>
        </p:grpSpPr>
        <p:sp>
          <p:nvSpPr>
            <p:cNvPr id="105" name="Freeform 17"/>
            <p:cNvSpPr>
              <a:spLocks/>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sp>
          <p:nvSpPr>
            <p:cNvPr id="106" name="Freeform 18"/>
            <p:cNvSpPr>
              <a:spLocks/>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ea"/>
                <a:sym typeface="+mn-lt"/>
              </a:endParaRPr>
            </a:p>
          </p:txBody>
        </p:sp>
      </p:grpSp>
      <p:sp>
        <p:nvSpPr>
          <p:cNvPr id="108" name="文本框 13">
            <a:extLst>
              <a:ext uri="{FF2B5EF4-FFF2-40B4-BE49-F238E27FC236}">
                <a16:creationId xmlns:a16="http://schemas.microsoft.com/office/drawing/2014/main" xmlns="" id="{0C8ACCD5-3A33-48D8-A390-C9E6C981EC92}"/>
              </a:ext>
            </a:extLst>
          </p:cNvPr>
          <p:cNvSpPr txBox="1"/>
          <p:nvPr/>
        </p:nvSpPr>
        <p:spPr>
          <a:xfrm>
            <a:off x="5715008" y="3714758"/>
            <a:ext cx="3286148" cy="1285260"/>
          </a:xfrm>
          <a:prstGeom prst="rect">
            <a:avLst/>
          </a:prstGeom>
          <a:noFill/>
        </p:spPr>
        <p:txBody>
          <a:bodyPr wrap="square" lIns="65824" tIns="32911" rIns="65824" bIns="32911" rtlCol="0">
            <a:spAutoFit/>
          </a:bodyPr>
          <a:lstStyle/>
          <a:p>
            <a:pPr>
              <a:lnSpc>
                <a:spcPct val="120000"/>
              </a:lnSpc>
              <a:spcBef>
                <a:spcPct val="0"/>
              </a:spcBef>
            </a:pPr>
            <a:r>
              <a:rPr lang="zh-CN" altLang="zh-CN" sz="1100" dirty="0">
                <a:solidFill>
                  <a:schemeClr val="tx1">
                    <a:lumMod val="65000"/>
                    <a:lumOff val="35000"/>
                  </a:schemeClr>
                </a:solidFill>
                <a:cs typeface="+mn-ea"/>
              </a:rPr>
              <a:t>扫除现场中设备</a:t>
            </a:r>
            <a:r>
              <a:rPr lang="zh-CN" altLang="en-US" sz="1100" dirty="0">
                <a:solidFill>
                  <a:schemeClr val="tx1">
                    <a:lumMod val="65000"/>
                    <a:lumOff val="35000"/>
                  </a:schemeClr>
                </a:solidFill>
                <a:cs typeface="+mn-ea"/>
              </a:rPr>
              <a:t>、</a:t>
            </a:r>
            <a:r>
              <a:rPr lang="zh-CN" altLang="zh-CN" sz="1100" dirty="0">
                <a:solidFill>
                  <a:schemeClr val="tx1">
                    <a:lumMod val="65000"/>
                    <a:lumOff val="35000"/>
                  </a:schemeClr>
                </a:solidFill>
                <a:cs typeface="+mn-ea"/>
              </a:rPr>
              <a:t>环境等，生产要素脏污部位保持干净。</a:t>
            </a:r>
            <a:r>
              <a:rPr lang="zh-CN" altLang="en-US" sz="1100" dirty="0">
                <a:solidFill>
                  <a:schemeClr val="tx1">
                    <a:lumMod val="65000"/>
                    <a:lumOff val="35000"/>
                  </a:schemeClr>
                </a:solidFill>
                <a:cs typeface="+mn-ea"/>
              </a:rPr>
              <a:t>要遵循</a:t>
            </a:r>
            <a:r>
              <a:rPr lang="zh-CN" altLang="zh-CN" sz="1100" dirty="0">
                <a:solidFill>
                  <a:schemeClr val="tx1">
                    <a:lumMod val="65000"/>
                    <a:lumOff val="35000"/>
                  </a:schemeClr>
                </a:solidFill>
                <a:cs typeface="+mn-ea"/>
              </a:rPr>
              <a:t>两个原则，第一</a:t>
            </a:r>
            <a:r>
              <a:rPr lang="zh-CN" altLang="en-US" sz="1100" dirty="0">
                <a:solidFill>
                  <a:schemeClr val="tx1">
                    <a:lumMod val="65000"/>
                    <a:lumOff val="35000"/>
                  </a:schemeClr>
                </a:solidFill>
                <a:cs typeface="+mn-ea"/>
              </a:rPr>
              <a:t>；确定员工的责任区</a:t>
            </a:r>
            <a:r>
              <a:rPr lang="zh-CN" altLang="zh-CN" sz="1100" dirty="0">
                <a:solidFill>
                  <a:schemeClr val="tx1">
                    <a:lumMod val="65000"/>
                    <a:lumOff val="35000"/>
                  </a:schemeClr>
                </a:solidFill>
                <a:cs typeface="+mn-ea"/>
              </a:rPr>
              <a:t>，责任区是指我操作的设备，我有责任去打扫清扫，这个办公旧是我办公的，我要打扫。第二</a:t>
            </a:r>
            <a:r>
              <a:rPr lang="zh-CN" altLang="en-US" sz="1100" dirty="0">
                <a:solidFill>
                  <a:schemeClr val="tx1">
                    <a:lumMod val="65000"/>
                    <a:lumOff val="35000"/>
                  </a:schemeClr>
                </a:solidFill>
                <a:cs typeface="+mn-ea"/>
              </a:rPr>
              <a:t>；</a:t>
            </a:r>
            <a:r>
              <a:rPr lang="zh-CN" altLang="zh-CN" sz="1100" dirty="0">
                <a:solidFill>
                  <a:schemeClr val="tx1">
                    <a:lumMod val="65000"/>
                    <a:lumOff val="35000"/>
                  </a:schemeClr>
                </a:solidFill>
                <a:cs typeface="+mn-ea"/>
              </a:rPr>
              <a:t>每个人有公共的轮值区域，厕所、通道</a:t>
            </a:r>
            <a:r>
              <a:rPr lang="zh-CN" altLang="en-US" sz="1100" dirty="0">
                <a:solidFill>
                  <a:schemeClr val="tx1">
                    <a:lumMod val="65000"/>
                    <a:lumOff val="35000"/>
                  </a:schemeClr>
                </a:solidFill>
                <a:cs typeface="+mn-ea"/>
              </a:rPr>
              <a:t>等</a:t>
            </a:r>
            <a:r>
              <a:rPr lang="zh-CN" altLang="zh-CN" sz="1100" dirty="0">
                <a:solidFill>
                  <a:schemeClr val="tx1">
                    <a:lumMod val="65000"/>
                    <a:lumOff val="35000"/>
                  </a:schemeClr>
                </a:solidFill>
                <a:cs typeface="+mn-ea"/>
              </a:rPr>
              <a:t>公共区域，每个人区域意味着，每个人都有机会打扫叫轮值打扫。</a:t>
            </a:r>
            <a:endParaRPr lang="zh-CN" altLang="en-US" sz="1100" dirty="0">
              <a:solidFill>
                <a:schemeClr val="tx1">
                  <a:lumMod val="65000"/>
                  <a:lumOff val="35000"/>
                </a:schemeClr>
              </a:solidFill>
              <a:cs typeface="+mn-ea"/>
              <a:sym typeface="+mn-lt"/>
            </a:endParaRPr>
          </a:p>
        </p:txBody>
      </p:sp>
      <p:sp>
        <p:nvSpPr>
          <p:cNvPr id="109" name="Title 1">
            <a:extLst>
              <a:ext uri="{FF2B5EF4-FFF2-40B4-BE49-F238E27FC236}">
                <a16:creationId xmlns:a16="http://schemas.microsoft.com/office/drawing/2014/main" xmlns="" id="{37A51051-C44F-408C-B8AB-D1BC51D4C31B}"/>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五、现场</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xmlns="" id="{A3A0C60F-C648-490D-8D2C-6C32C44E1CA2}"/>
              </a:ext>
            </a:extLst>
          </p:cNvPr>
          <p:cNvSpPr/>
          <p:nvPr/>
        </p:nvSpPr>
        <p:spPr>
          <a:xfrm>
            <a:off x="861327" y="795604"/>
            <a:ext cx="2995389" cy="338554"/>
          </a:xfrm>
          <a:prstGeom prst="rect">
            <a:avLst/>
          </a:prstGeom>
        </p:spPr>
        <p:txBody>
          <a:bodyPr wrap="square">
            <a:spAutoFit/>
          </a:bodyPr>
          <a:lstStyle/>
          <a:p>
            <a:pPr lvl="0">
              <a:defRPr/>
            </a:pPr>
            <a:r>
              <a:rPr lang="zh-CN" altLang="en-US" sz="1600" b="1" kern="0" dirty="0">
                <a:latin typeface="微软雅黑" panose="020B0503020204020204" pitchFamily="34" charset="-122"/>
                <a:ea typeface="微软雅黑" panose="020B0503020204020204" pitchFamily="34" charset="-122"/>
              </a:rPr>
              <a:t>打造卓越现场的工具</a:t>
            </a:r>
            <a:r>
              <a:rPr lang="en-US" altLang="zh-CN" sz="1600" b="1" kern="0" dirty="0">
                <a:latin typeface="微软雅黑" panose="020B0503020204020204" pitchFamily="34" charset="-122"/>
                <a:ea typeface="微软雅黑" panose="020B0503020204020204" pitchFamily="34" charset="-122"/>
              </a:rPr>
              <a:t>—6S</a:t>
            </a:r>
            <a:endParaRPr lang="zh-CN" altLang="en-US" sz="1600" b="1" kern="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631818441"/>
      </p:ext>
    </p:extLst>
  </p:cSld>
  <p:clrMapOvr>
    <a:masterClrMapping/>
  </p:clrMapOvr>
  <mc:AlternateContent xmlns:mc="http://schemas.openxmlformats.org/markup-compatibility/2006">
    <mc:Choice xmlns:p14="http://schemas.microsoft.com/office/powerpoint/2010/main" xmlns="" Requires="p14">
      <p:transition spd="slow" p14:dur="1600" advClick="0" advTm="0">
        <p14:gallery dir="l"/>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09"/>
                                        </p:tgtEl>
                                        <p:attrNameLst>
                                          <p:attrName>ppt_y</p:attrName>
                                        </p:attrNameLst>
                                      </p:cBhvr>
                                      <p:tavLst>
                                        <p:tav tm="0">
                                          <p:val>
                                            <p:strVal val="#ppt_y"/>
                                          </p:val>
                                        </p:tav>
                                        <p:tav tm="100000">
                                          <p:val>
                                            <p:strVal val="#ppt_y"/>
                                          </p:val>
                                        </p:tav>
                                      </p:tavLst>
                                    </p:anim>
                                    <p:anim calcmode="lin" valueType="num">
                                      <p:cBhvr>
                                        <p:cTn id="9" dur="500" fill="hold"/>
                                        <p:tgtEl>
                                          <p:spTgt spid="10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0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a:extLst>
              <a:ext uri="{FF2B5EF4-FFF2-40B4-BE49-F238E27FC236}">
                <a16:creationId xmlns:a16="http://schemas.microsoft.com/office/drawing/2014/main" xmlns="" id="{C0CC229F-AA01-405A-8B37-03F6CDE8C6B6}"/>
              </a:ext>
            </a:extLst>
          </p:cNvPr>
          <p:cNvGraphicFramePr/>
          <p:nvPr>
            <p:extLst>
              <p:ext uri="{D42A27DB-BD31-4B8C-83A1-F6EECF244321}">
                <p14:modId xmlns:p14="http://schemas.microsoft.com/office/powerpoint/2010/main" xmlns="" val="1760771812"/>
              </p:ext>
            </p:extLst>
          </p:nvPr>
        </p:nvGraphicFramePr>
        <p:xfrm>
          <a:off x="1524000" y="-9254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图示 3">
            <a:extLst>
              <a:ext uri="{FF2B5EF4-FFF2-40B4-BE49-F238E27FC236}">
                <a16:creationId xmlns:a16="http://schemas.microsoft.com/office/drawing/2014/main" xmlns="" id="{7EF8F16B-7A29-4DEC-AFBF-34332DA792EA}"/>
              </a:ext>
            </a:extLst>
          </p:cNvPr>
          <p:cNvGraphicFramePr/>
          <p:nvPr>
            <p:extLst>
              <p:ext uri="{D42A27DB-BD31-4B8C-83A1-F6EECF244321}">
                <p14:modId xmlns:p14="http://schemas.microsoft.com/office/powerpoint/2010/main" xmlns="" val="1601875880"/>
              </p:ext>
            </p:extLst>
          </p:nvPr>
        </p:nvGraphicFramePr>
        <p:xfrm>
          <a:off x="1524000" y="185167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5" name="文本框 4">
            <a:extLst>
              <a:ext uri="{FF2B5EF4-FFF2-40B4-BE49-F238E27FC236}">
                <a16:creationId xmlns:a16="http://schemas.microsoft.com/office/drawing/2014/main" xmlns="" id="{4AD229CC-799D-4564-BC94-609AE0A7C617}"/>
              </a:ext>
            </a:extLst>
          </p:cNvPr>
          <p:cNvSpPr txBox="1"/>
          <p:nvPr/>
        </p:nvSpPr>
        <p:spPr>
          <a:xfrm>
            <a:off x="3456874" y="3044860"/>
            <a:ext cx="3456384" cy="523220"/>
          </a:xfrm>
          <a:prstGeom prst="rect">
            <a:avLst/>
          </a:prstGeom>
          <a:noFill/>
        </p:spPr>
        <p:txBody>
          <a:bodyPr wrap="square" rtlCol="0">
            <a:spAutoFit/>
          </a:bodyPr>
          <a:lstStyle/>
          <a:p>
            <a:r>
              <a:rPr lang="zh-CN" altLang="en-US" sz="1600" b="1" kern="0" dirty="0">
                <a:latin typeface="微软雅黑" panose="020B0503020204020204" pitchFamily="34" charset="-122"/>
                <a:ea typeface="微软雅黑" panose="020B0503020204020204" pitchFamily="34" charset="-122"/>
              </a:rPr>
              <a:t>二、</a:t>
            </a:r>
            <a:r>
              <a:rPr lang="zh-CN" altLang="zh-CN" sz="1600" b="1" kern="0" dirty="0">
                <a:latin typeface="微软雅黑" panose="020B0503020204020204" pitchFamily="34" charset="-122"/>
                <a:ea typeface="微软雅黑" panose="020B0503020204020204" pitchFamily="34" charset="-122"/>
              </a:rPr>
              <a:t>经营成本控制</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xmlns="" id="{100E19FD-39AE-40D8-AEC1-728CA6CCE35E}"/>
              </a:ext>
            </a:extLst>
          </p:cNvPr>
          <p:cNvSpPr/>
          <p:nvPr/>
        </p:nvSpPr>
        <p:spPr>
          <a:xfrm>
            <a:off x="3453745" y="1023700"/>
            <a:ext cx="2236510" cy="338554"/>
          </a:xfrm>
          <a:prstGeom prst="rect">
            <a:avLst/>
          </a:prstGeom>
        </p:spPr>
        <p:txBody>
          <a:bodyPr wrap="none">
            <a:spAutoFit/>
          </a:bodyPr>
          <a:lstStyle/>
          <a:p>
            <a:pPr lvl="0" algn="just">
              <a:spcAft>
                <a:spcPts val="0"/>
              </a:spcAft>
            </a:pPr>
            <a:r>
              <a:rPr lang="zh-CN" altLang="en-US" sz="1600" b="1" kern="0" dirty="0">
                <a:latin typeface="微软雅黑" panose="020B0503020204020204" pitchFamily="34" charset="-122"/>
                <a:ea typeface="微软雅黑" panose="020B0503020204020204" pitchFamily="34" charset="-122"/>
              </a:rPr>
              <a:t>一、</a:t>
            </a:r>
            <a:r>
              <a:rPr lang="zh-CN" altLang="zh-CN" sz="1600" b="1" kern="0" dirty="0">
                <a:latin typeface="微软雅黑" panose="020B0503020204020204" pitchFamily="34" charset="-122"/>
                <a:ea typeface="微软雅黑" panose="020B0503020204020204" pitchFamily="34" charset="-122"/>
              </a:rPr>
              <a:t>人力资源成本控制</a:t>
            </a:r>
          </a:p>
        </p:txBody>
      </p:sp>
      <p:sp>
        <p:nvSpPr>
          <p:cNvPr id="7" name="Title 1">
            <a:extLst>
              <a:ext uri="{FF2B5EF4-FFF2-40B4-BE49-F238E27FC236}">
                <a16:creationId xmlns:a16="http://schemas.microsoft.com/office/drawing/2014/main" xmlns="" id="{69554A11-C61F-4DE7-BCBE-B048AF80968B}"/>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六、成本</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65199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xmlns="" id="{9E17DA32-7759-41AE-94EE-934C5E79CEF3}"/>
              </a:ext>
            </a:extLst>
          </p:cNvPr>
          <p:cNvGraphicFramePr/>
          <p:nvPr>
            <p:extLst>
              <p:ext uri="{D42A27DB-BD31-4B8C-83A1-F6EECF244321}">
                <p14:modId xmlns:p14="http://schemas.microsoft.com/office/powerpoint/2010/main" xmlns="" val="1151421573"/>
              </p:ext>
            </p:extLst>
          </p:nvPr>
        </p:nvGraphicFramePr>
        <p:xfrm>
          <a:off x="1524000" y="9192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文本框 2">
            <a:extLst>
              <a:ext uri="{FF2B5EF4-FFF2-40B4-BE49-F238E27FC236}">
                <a16:creationId xmlns:a16="http://schemas.microsoft.com/office/drawing/2014/main" xmlns="" id="{4600D16C-2F3E-4532-AF4F-00BE0BBC898E}"/>
              </a:ext>
            </a:extLst>
          </p:cNvPr>
          <p:cNvSpPr txBox="1"/>
          <p:nvPr/>
        </p:nvSpPr>
        <p:spPr>
          <a:xfrm>
            <a:off x="3203848" y="1208855"/>
            <a:ext cx="6192688" cy="523220"/>
          </a:xfrm>
          <a:prstGeom prst="rect">
            <a:avLst/>
          </a:prstGeom>
          <a:noFill/>
        </p:spPr>
        <p:txBody>
          <a:bodyPr wrap="square" rtlCol="0">
            <a:spAutoFit/>
          </a:bodyPr>
          <a:lstStyle/>
          <a:p>
            <a:r>
              <a:rPr lang="zh-CN" altLang="en-US" sz="1600" b="1" kern="0" dirty="0">
                <a:latin typeface="微软雅黑" panose="020B0503020204020204" pitchFamily="34" charset="-122"/>
                <a:ea typeface="微软雅黑" panose="020B0503020204020204" pitchFamily="34" charset="-122"/>
              </a:rPr>
              <a:t>三、</a:t>
            </a:r>
            <a:r>
              <a:rPr lang="zh-CN" altLang="zh-CN" sz="1600" b="1" kern="0" dirty="0">
                <a:latin typeface="微软雅黑" panose="020B0503020204020204" pitchFamily="34" charset="-122"/>
                <a:ea typeface="微软雅黑" panose="020B0503020204020204" pitchFamily="34" charset="-122"/>
              </a:rPr>
              <a:t>薪酬与福利管理</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aphicFrame>
        <p:nvGraphicFramePr>
          <p:cNvPr id="5" name="图示 4">
            <a:extLst>
              <a:ext uri="{FF2B5EF4-FFF2-40B4-BE49-F238E27FC236}">
                <a16:creationId xmlns:a16="http://schemas.microsoft.com/office/drawing/2014/main" xmlns="" id="{874FAD46-77A4-4D65-8A8D-A91856D14A53}"/>
              </a:ext>
            </a:extLst>
          </p:cNvPr>
          <p:cNvGraphicFramePr/>
          <p:nvPr>
            <p:extLst>
              <p:ext uri="{D42A27DB-BD31-4B8C-83A1-F6EECF244321}">
                <p14:modId xmlns:p14="http://schemas.microsoft.com/office/powerpoint/2010/main" xmlns="" val="1842712194"/>
              </p:ext>
            </p:extLst>
          </p:nvPr>
        </p:nvGraphicFramePr>
        <p:xfrm>
          <a:off x="1524000" y="185167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文本框 5">
            <a:extLst>
              <a:ext uri="{FF2B5EF4-FFF2-40B4-BE49-F238E27FC236}">
                <a16:creationId xmlns:a16="http://schemas.microsoft.com/office/drawing/2014/main" xmlns="" id="{C565146E-69E1-47DA-B862-E025F8058F9C}"/>
              </a:ext>
            </a:extLst>
          </p:cNvPr>
          <p:cNvSpPr txBox="1"/>
          <p:nvPr/>
        </p:nvSpPr>
        <p:spPr>
          <a:xfrm>
            <a:off x="3275856" y="3004069"/>
            <a:ext cx="6192688" cy="523220"/>
          </a:xfrm>
          <a:prstGeom prst="rect">
            <a:avLst/>
          </a:prstGeom>
          <a:noFill/>
        </p:spPr>
        <p:txBody>
          <a:bodyPr wrap="square" rtlCol="0">
            <a:spAutoFit/>
          </a:bodyPr>
          <a:lstStyle/>
          <a:p>
            <a:pPr lvl="0"/>
            <a:r>
              <a:rPr lang="zh-CN" altLang="en-US" sz="1600" b="1" kern="0" dirty="0">
                <a:latin typeface="微软雅黑" panose="020B0503020204020204" pitchFamily="34" charset="-122"/>
                <a:ea typeface="微软雅黑" panose="020B0503020204020204" pitchFamily="34" charset="-122"/>
              </a:rPr>
              <a:t>四、</a:t>
            </a:r>
            <a:r>
              <a:rPr lang="zh-CN" altLang="zh-CN" sz="1600" b="1" kern="0" dirty="0">
                <a:latin typeface="微软雅黑" panose="020B0503020204020204" pitchFamily="34" charset="-122"/>
                <a:ea typeface="微软雅黑" panose="020B0503020204020204" pitchFamily="34" charset="-122"/>
              </a:rPr>
              <a:t>采购成本控制</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itle 1">
            <a:extLst>
              <a:ext uri="{FF2B5EF4-FFF2-40B4-BE49-F238E27FC236}">
                <a16:creationId xmlns:a16="http://schemas.microsoft.com/office/drawing/2014/main" xmlns="" id="{EFFA43A0-E848-4A5C-85D5-81EC16CBFA82}"/>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六、成本</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1725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xmlns="" id="{A3ED6FF7-0470-4AE0-A9BA-F0E152E85873}"/>
              </a:ext>
            </a:extLst>
          </p:cNvPr>
          <p:cNvGraphicFramePr/>
          <p:nvPr>
            <p:extLst>
              <p:ext uri="{D42A27DB-BD31-4B8C-83A1-F6EECF244321}">
                <p14:modId xmlns:p14="http://schemas.microsoft.com/office/powerpoint/2010/main" xmlns="" val="2801656017"/>
              </p:ext>
            </p:extLst>
          </p:nvPr>
        </p:nvGraphicFramePr>
        <p:xfrm>
          <a:off x="796347" y="1275606"/>
          <a:ext cx="3791744" cy="2911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图示 2">
            <a:extLst>
              <a:ext uri="{FF2B5EF4-FFF2-40B4-BE49-F238E27FC236}">
                <a16:creationId xmlns:a16="http://schemas.microsoft.com/office/drawing/2014/main" xmlns="" id="{1DBA5AAE-6BFE-4C42-86C4-37EEDE39CB22}"/>
              </a:ext>
            </a:extLst>
          </p:cNvPr>
          <p:cNvGraphicFramePr/>
          <p:nvPr>
            <p:extLst>
              <p:ext uri="{D42A27DB-BD31-4B8C-83A1-F6EECF244321}">
                <p14:modId xmlns:p14="http://schemas.microsoft.com/office/powerpoint/2010/main" xmlns="" val="885408614"/>
              </p:ext>
            </p:extLst>
          </p:nvPr>
        </p:nvGraphicFramePr>
        <p:xfrm>
          <a:off x="4546848" y="1258314"/>
          <a:ext cx="3791744" cy="291187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文本框 3">
            <a:extLst>
              <a:ext uri="{FF2B5EF4-FFF2-40B4-BE49-F238E27FC236}">
                <a16:creationId xmlns:a16="http://schemas.microsoft.com/office/drawing/2014/main" xmlns="" id="{0955DD9F-684F-424F-98F3-3A34E8ECA5FC}"/>
              </a:ext>
            </a:extLst>
          </p:cNvPr>
          <p:cNvSpPr txBox="1"/>
          <p:nvPr/>
        </p:nvSpPr>
        <p:spPr>
          <a:xfrm>
            <a:off x="1763688" y="4360188"/>
            <a:ext cx="2232248" cy="523220"/>
          </a:xfrm>
          <a:prstGeom prst="rect">
            <a:avLst/>
          </a:prstGeom>
          <a:noFill/>
        </p:spPr>
        <p:txBody>
          <a:bodyPr wrap="square" rtlCol="0">
            <a:spAutoFit/>
          </a:bodyPr>
          <a:lstStyle/>
          <a:p>
            <a:pPr lvl="0"/>
            <a:r>
              <a:rPr lang="zh-CN" altLang="en-US" sz="1600" b="1" kern="0" dirty="0">
                <a:latin typeface="微软雅黑" panose="020B0503020204020204" pitchFamily="34" charset="-122"/>
                <a:ea typeface="微软雅黑" panose="020B0503020204020204" pitchFamily="34" charset="-122"/>
              </a:rPr>
              <a:t>五、</a:t>
            </a:r>
            <a:r>
              <a:rPr lang="zh-CN" altLang="zh-CN" sz="1600" b="1" kern="0" dirty="0">
                <a:latin typeface="微软雅黑" panose="020B0503020204020204" pitchFamily="34" charset="-122"/>
                <a:ea typeface="微软雅黑" panose="020B0503020204020204" pitchFamily="34" charset="-122"/>
              </a:rPr>
              <a:t>研发成本控制</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xmlns="" id="{C01962D8-2A2E-4CDD-895D-BD127CF4A7D6}"/>
              </a:ext>
            </a:extLst>
          </p:cNvPr>
          <p:cNvSpPr txBox="1"/>
          <p:nvPr/>
        </p:nvSpPr>
        <p:spPr>
          <a:xfrm>
            <a:off x="5580112" y="4360188"/>
            <a:ext cx="2232248" cy="523220"/>
          </a:xfrm>
          <a:prstGeom prst="rect">
            <a:avLst/>
          </a:prstGeom>
          <a:noFill/>
        </p:spPr>
        <p:txBody>
          <a:bodyPr wrap="square" rtlCol="0">
            <a:spAutoFit/>
          </a:bodyPr>
          <a:lstStyle/>
          <a:p>
            <a:pPr lvl="0"/>
            <a:r>
              <a:rPr lang="zh-CN" altLang="en-US" sz="1600" b="1" kern="0" dirty="0">
                <a:latin typeface="微软雅黑" panose="020B0503020204020204" pitchFamily="34" charset="-122"/>
                <a:ea typeface="微软雅黑" panose="020B0503020204020204" pitchFamily="34" charset="-122"/>
              </a:rPr>
              <a:t>六、</a:t>
            </a:r>
            <a:r>
              <a:rPr lang="zh-CN" altLang="zh-CN" sz="1600" b="1" kern="0" dirty="0">
                <a:latin typeface="微软雅黑" panose="020B0503020204020204" pitchFamily="34" charset="-122"/>
                <a:ea typeface="微软雅黑" panose="020B0503020204020204" pitchFamily="34" charset="-122"/>
              </a:rPr>
              <a:t>库存成本控制</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Title 1">
            <a:extLst>
              <a:ext uri="{FF2B5EF4-FFF2-40B4-BE49-F238E27FC236}">
                <a16:creationId xmlns:a16="http://schemas.microsoft.com/office/drawing/2014/main" xmlns="" id="{3755C2BE-90BD-4CE9-B489-16EDBF1B6117}"/>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六、成本</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355954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a:extLst>
              <a:ext uri="{FF2B5EF4-FFF2-40B4-BE49-F238E27FC236}">
                <a16:creationId xmlns:a16="http://schemas.microsoft.com/office/drawing/2014/main" xmlns="" id="{FFE04FD8-7450-48BE-8CEB-832D0B96A450}"/>
              </a:ext>
            </a:extLst>
          </p:cNvPr>
          <p:cNvGraphicFramePr/>
          <p:nvPr>
            <p:extLst>
              <p:ext uri="{D42A27DB-BD31-4B8C-83A1-F6EECF244321}">
                <p14:modId xmlns:p14="http://schemas.microsoft.com/office/powerpoint/2010/main" xmlns="" val="3227224002"/>
              </p:ext>
            </p:extLst>
          </p:nvPr>
        </p:nvGraphicFramePr>
        <p:xfrm>
          <a:off x="3904591" y="1123702"/>
          <a:ext cx="5208240" cy="28960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图示 2">
            <a:extLst>
              <a:ext uri="{FF2B5EF4-FFF2-40B4-BE49-F238E27FC236}">
                <a16:creationId xmlns:a16="http://schemas.microsoft.com/office/drawing/2014/main" xmlns="" id="{12957FE2-8B9D-4D7B-A98B-95171443985D}"/>
              </a:ext>
            </a:extLst>
          </p:cNvPr>
          <p:cNvGraphicFramePr/>
          <p:nvPr>
            <p:extLst>
              <p:ext uri="{D42A27DB-BD31-4B8C-83A1-F6EECF244321}">
                <p14:modId xmlns:p14="http://schemas.microsoft.com/office/powerpoint/2010/main" xmlns="" val="3171569966"/>
              </p:ext>
            </p:extLst>
          </p:nvPr>
        </p:nvGraphicFramePr>
        <p:xfrm>
          <a:off x="0" y="1123702"/>
          <a:ext cx="5208240" cy="289609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文本框 3">
            <a:extLst>
              <a:ext uri="{FF2B5EF4-FFF2-40B4-BE49-F238E27FC236}">
                <a16:creationId xmlns:a16="http://schemas.microsoft.com/office/drawing/2014/main" xmlns="" id="{74A4B99C-10A5-42F5-82CE-D22B17955EEB}"/>
              </a:ext>
            </a:extLst>
          </p:cNvPr>
          <p:cNvSpPr txBox="1"/>
          <p:nvPr/>
        </p:nvSpPr>
        <p:spPr>
          <a:xfrm>
            <a:off x="1646312" y="4371950"/>
            <a:ext cx="2133600" cy="523220"/>
          </a:xfrm>
          <a:prstGeom prst="rect">
            <a:avLst/>
          </a:prstGeom>
          <a:noFill/>
        </p:spPr>
        <p:txBody>
          <a:bodyPr wrap="square" rtlCol="0">
            <a:spAutoFit/>
          </a:bodyPr>
          <a:lstStyle/>
          <a:p>
            <a:r>
              <a:rPr lang="zh-CN" altLang="en-US" sz="1600" b="1" kern="0" dirty="0">
                <a:latin typeface="微软雅黑" panose="020B0503020204020204" pitchFamily="34" charset="-122"/>
                <a:ea typeface="微软雅黑" panose="020B0503020204020204" pitchFamily="34" charset="-122"/>
              </a:rPr>
              <a:t>七、</a:t>
            </a:r>
            <a:r>
              <a:rPr lang="zh-CN" altLang="zh-CN" sz="1600" b="1" kern="0" dirty="0">
                <a:latin typeface="微软雅黑" panose="020B0503020204020204" pitchFamily="34" charset="-122"/>
                <a:ea typeface="微软雅黑" panose="020B0503020204020204" pitchFamily="34" charset="-122"/>
              </a:rPr>
              <a:t>物流成本控制</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a16="http://schemas.microsoft.com/office/drawing/2014/main" xmlns="" id="{DF809A09-EF7D-4533-8CBA-03F15B35B955}"/>
              </a:ext>
            </a:extLst>
          </p:cNvPr>
          <p:cNvSpPr txBox="1"/>
          <p:nvPr/>
        </p:nvSpPr>
        <p:spPr>
          <a:xfrm>
            <a:off x="5868144" y="4371950"/>
            <a:ext cx="2304256" cy="523220"/>
          </a:xfrm>
          <a:prstGeom prst="rect">
            <a:avLst/>
          </a:prstGeom>
          <a:noFill/>
        </p:spPr>
        <p:txBody>
          <a:bodyPr wrap="square" rtlCol="0">
            <a:spAutoFit/>
          </a:bodyPr>
          <a:lstStyle/>
          <a:p>
            <a:pPr lvl="0"/>
            <a:r>
              <a:rPr lang="zh-CN" altLang="en-US" sz="1600" b="1" kern="0" dirty="0">
                <a:latin typeface="微软雅黑" panose="020B0503020204020204" pitchFamily="34" charset="-122"/>
                <a:ea typeface="微软雅黑" panose="020B0503020204020204" pitchFamily="34" charset="-122"/>
              </a:rPr>
              <a:t>八、</a:t>
            </a:r>
            <a:r>
              <a:rPr lang="zh-CN" altLang="zh-CN" sz="1600" b="1" kern="0" dirty="0">
                <a:latin typeface="微软雅黑" panose="020B0503020204020204" pitchFamily="34" charset="-122"/>
                <a:ea typeface="微软雅黑" panose="020B0503020204020204" pitchFamily="34" charset="-122"/>
              </a:rPr>
              <a:t>财务成本控制</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itle 1">
            <a:extLst>
              <a:ext uri="{FF2B5EF4-FFF2-40B4-BE49-F238E27FC236}">
                <a16:creationId xmlns:a16="http://schemas.microsoft.com/office/drawing/2014/main" xmlns="" id="{1176B5AE-2561-4CA5-96A1-DC42C2A15A80}"/>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六、成本</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9659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a:extLst>
              <a:ext uri="{FF2B5EF4-FFF2-40B4-BE49-F238E27FC236}">
                <a16:creationId xmlns:a16="http://schemas.microsoft.com/office/drawing/2014/main" xmlns="" id="{F72DEC0A-922F-44D0-B04D-E2082D3576AB}"/>
              </a:ext>
            </a:extLst>
          </p:cNvPr>
          <p:cNvGrpSpPr/>
          <p:nvPr/>
        </p:nvGrpSpPr>
        <p:grpSpPr>
          <a:xfrm>
            <a:off x="1468279" y="1572578"/>
            <a:ext cx="3240024" cy="1194435"/>
            <a:chOff x="4304043" y="1286668"/>
            <a:chExt cx="3837944" cy="2757793"/>
          </a:xfrm>
          <a:effectLst>
            <a:outerShdw blurRad="381000" dist="254000" dir="8100000" algn="tr" rotWithShape="0">
              <a:prstClr val="black">
                <a:alpha val="40000"/>
              </a:prstClr>
            </a:outerShdw>
          </a:effectLst>
        </p:grpSpPr>
        <p:sp>
          <p:nvSpPr>
            <p:cNvPr id="43" name="圆角矩形 7">
              <a:extLst>
                <a:ext uri="{FF2B5EF4-FFF2-40B4-BE49-F238E27FC236}">
                  <a16:creationId xmlns:a16="http://schemas.microsoft.com/office/drawing/2014/main" xmlns="" id="{0B3ED877-56BD-4B12-9EF3-DF21ACB358C4}"/>
                </a:ext>
              </a:extLst>
            </p:cNvPr>
            <p:cNvSpPr/>
            <p:nvPr/>
          </p:nvSpPr>
          <p:spPr>
            <a:xfrm>
              <a:off x="4304043" y="1286668"/>
              <a:ext cx="3837944" cy="275779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latin typeface="+mj-ea"/>
                <a:ea typeface="+mj-ea"/>
              </a:endParaRPr>
            </a:p>
          </p:txBody>
        </p:sp>
        <p:sp>
          <p:nvSpPr>
            <p:cNvPr id="44" name="圆角矩形 8">
              <a:extLst>
                <a:ext uri="{FF2B5EF4-FFF2-40B4-BE49-F238E27FC236}">
                  <a16:creationId xmlns:a16="http://schemas.microsoft.com/office/drawing/2014/main" xmlns="" id="{CA7E8507-8791-4D51-8A0E-87B8D6713FDC}"/>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latin typeface="+mj-ea"/>
                <a:ea typeface="+mj-ea"/>
              </a:endParaRPr>
            </a:p>
          </p:txBody>
        </p:sp>
      </p:grpSp>
      <p:grpSp>
        <p:nvGrpSpPr>
          <p:cNvPr id="45" name="组合 44">
            <a:extLst>
              <a:ext uri="{FF2B5EF4-FFF2-40B4-BE49-F238E27FC236}">
                <a16:creationId xmlns:a16="http://schemas.microsoft.com/office/drawing/2014/main" xmlns="" id="{B18F4C2D-B13F-4F21-8354-5B9CF24C880C}"/>
              </a:ext>
            </a:extLst>
          </p:cNvPr>
          <p:cNvGrpSpPr/>
          <p:nvPr/>
        </p:nvGrpSpPr>
        <p:grpSpPr>
          <a:xfrm>
            <a:off x="1605616" y="1792332"/>
            <a:ext cx="654974" cy="654973"/>
            <a:chOff x="304800" y="673100"/>
            <a:chExt cx="4000500" cy="4000500"/>
          </a:xfrm>
          <a:solidFill>
            <a:srgbClr val="002060"/>
          </a:solidFill>
          <a:effectLst>
            <a:outerShdw blurRad="444500" dist="254000" dir="8100000" algn="tr" rotWithShape="0">
              <a:prstClr val="black">
                <a:alpha val="50000"/>
              </a:prstClr>
            </a:outerShdw>
          </a:effectLst>
        </p:grpSpPr>
        <p:sp>
          <p:nvSpPr>
            <p:cNvPr id="46" name="同心圆 10">
              <a:extLst>
                <a:ext uri="{FF2B5EF4-FFF2-40B4-BE49-F238E27FC236}">
                  <a16:creationId xmlns:a16="http://schemas.microsoft.com/office/drawing/2014/main" xmlns="" id="{3A884933-0123-4E23-848A-C7A4AF301EBE}"/>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685800">
                <a:defRPr/>
              </a:pPr>
              <a:endParaRPr lang="zh-CN" altLang="en-US" sz="1898" kern="0">
                <a:latin typeface="+mj-ea"/>
                <a:ea typeface="+mj-ea"/>
              </a:endParaRPr>
            </a:p>
          </p:txBody>
        </p:sp>
        <p:sp>
          <p:nvSpPr>
            <p:cNvPr id="47" name="椭圆 46">
              <a:extLst>
                <a:ext uri="{FF2B5EF4-FFF2-40B4-BE49-F238E27FC236}">
                  <a16:creationId xmlns:a16="http://schemas.microsoft.com/office/drawing/2014/main" xmlns="" id="{4A746AF8-D15C-46FD-B9C0-739E5FBD2351}"/>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685800">
                <a:defRPr/>
              </a:pPr>
              <a:endParaRPr lang="zh-CN" altLang="en-US" sz="1898" kern="0" dirty="0">
                <a:latin typeface="+mj-ea"/>
                <a:ea typeface="+mj-ea"/>
              </a:endParaRPr>
            </a:p>
          </p:txBody>
        </p:sp>
      </p:grpSp>
      <p:grpSp>
        <p:nvGrpSpPr>
          <p:cNvPr id="48" name="Group 41">
            <a:extLst>
              <a:ext uri="{FF2B5EF4-FFF2-40B4-BE49-F238E27FC236}">
                <a16:creationId xmlns:a16="http://schemas.microsoft.com/office/drawing/2014/main" xmlns="" id="{5E099572-BC5E-47F7-B1F2-E4C1B64D55EA}"/>
              </a:ext>
            </a:extLst>
          </p:cNvPr>
          <p:cNvGrpSpPr/>
          <p:nvPr/>
        </p:nvGrpSpPr>
        <p:grpSpPr bwMode="auto">
          <a:xfrm>
            <a:off x="2336237" y="1661979"/>
            <a:ext cx="2351564" cy="808273"/>
            <a:chOff x="-1004" y="-225"/>
            <a:chExt cx="3699" cy="1287"/>
          </a:xfrm>
        </p:grpSpPr>
        <p:sp>
          <p:nvSpPr>
            <p:cNvPr id="49" name="Rectangle 42">
              <a:extLst>
                <a:ext uri="{FF2B5EF4-FFF2-40B4-BE49-F238E27FC236}">
                  <a16:creationId xmlns:a16="http://schemas.microsoft.com/office/drawing/2014/main" xmlns="" id="{D321F8EA-12A9-4284-90B7-BDB884D83A09}"/>
                </a:ext>
              </a:extLst>
            </p:cNvPr>
            <p:cNvSpPr/>
            <p:nvPr/>
          </p:nvSpPr>
          <p:spPr bwMode="auto">
            <a:xfrm>
              <a:off x="-1004" y="-225"/>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4" b="1" dirty="0">
                  <a:latin typeface="微软雅黑" panose="020B0503020204020204" pitchFamily="34" charset="-122"/>
                  <a:ea typeface="微软雅黑" panose="020B0503020204020204" pitchFamily="34" charset="-122"/>
                  <a:cs typeface="Bebas Neue" charset="0"/>
                  <a:sym typeface="+mn-ea"/>
                </a:rPr>
                <a:t>愿 景</a:t>
              </a:r>
            </a:p>
          </p:txBody>
        </p:sp>
        <p:sp>
          <p:nvSpPr>
            <p:cNvPr id="50" name="Rectangle 43">
              <a:extLst>
                <a:ext uri="{FF2B5EF4-FFF2-40B4-BE49-F238E27FC236}">
                  <a16:creationId xmlns:a16="http://schemas.microsoft.com/office/drawing/2014/main" xmlns="" id="{F49E3B0F-1B3F-4DF4-8404-027D60714DB2}"/>
                </a:ext>
              </a:extLst>
            </p:cNvPr>
            <p:cNvSpPr/>
            <p:nvPr/>
          </p:nvSpPr>
          <p:spPr bwMode="auto">
            <a:xfrm>
              <a:off x="-728" y="23"/>
              <a:ext cx="3423"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eaLnBrk="1" latinLnBrk="0" hangingPunct="1">
                <a:lnSpc>
                  <a:spcPct val="135000"/>
                </a:lnSpc>
                <a:spcBef>
                  <a:spcPct val="0"/>
                </a:spcBef>
                <a:spcAft>
                  <a:spcPct val="0"/>
                </a:spcAft>
              </a:pPr>
              <a:r>
                <a:rPr lang="zh-CN" altLang="en-US" sz="1200" dirty="0">
                  <a:latin typeface="微软雅黑" panose="020B0503020204020204" pitchFamily="34" charset="-122"/>
                  <a:ea typeface="微软雅黑" panose="020B0503020204020204" pitchFamily="34" charset="-122"/>
                  <a:cs typeface="Lato Light" charset="0"/>
                  <a:sym typeface="+mn-ea"/>
                </a:rPr>
                <a:t>          创 建</a:t>
              </a:r>
              <a:endParaRPr lang="en-US" altLang="zh-CN" sz="1200" dirty="0">
                <a:latin typeface="微软雅黑" panose="020B0503020204020204" pitchFamily="34" charset="-122"/>
                <a:ea typeface="微软雅黑" panose="020B0503020204020204" pitchFamily="34" charset="-122"/>
                <a:cs typeface="Lato Light" charset="0"/>
                <a:sym typeface="+mn-ea"/>
              </a:endParaRPr>
            </a:p>
            <a:p>
              <a:pPr eaLnBrk="1" latinLnBrk="0" hangingPunct="1">
                <a:lnSpc>
                  <a:spcPct val="13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mn-ea"/>
                </a:rPr>
                <a:t>中国幸福企业孵化器</a:t>
              </a:r>
              <a:endParaRPr lang="en-US" altLang="zh-CN" sz="1200" dirty="0">
                <a:latin typeface="微软雅黑" panose="020B0503020204020204" pitchFamily="34" charset="-122"/>
                <a:ea typeface="微软雅黑" panose="020B0503020204020204" pitchFamily="34" charset="-122"/>
                <a:sym typeface="+mn-ea"/>
              </a:endParaRPr>
            </a:p>
            <a:p>
              <a:pPr>
                <a:lnSpc>
                  <a:spcPct val="13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mn-ea"/>
                </a:rPr>
                <a:t>敬天惠人   共生同福</a:t>
              </a:r>
            </a:p>
            <a:p>
              <a:pPr eaLnBrk="1" latinLnBrk="0" hangingPunct="1">
                <a:lnSpc>
                  <a:spcPct val="135000"/>
                </a:lnSpc>
                <a:spcBef>
                  <a:spcPct val="0"/>
                </a:spcBef>
                <a:spcAft>
                  <a:spcPct val="0"/>
                </a:spcAft>
              </a:pPr>
              <a:endParaRPr lang="en-US" altLang="zh-CN" sz="945" dirty="0">
                <a:latin typeface="微软雅黑" panose="020B0503020204020204" pitchFamily="34" charset="-122"/>
                <a:ea typeface="微软雅黑" panose="020B0503020204020204" pitchFamily="34" charset="-122"/>
                <a:cs typeface="Lato Light" charset="0"/>
                <a:sym typeface="+mn-ea"/>
              </a:endParaRPr>
            </a:p>
            <a:p>
              <a:pPr eaLnBrk="1" latinLnBrk="0" hangingPunct="1">
                <a:lnSpc>
                  <a:spcPct val="135000"/>
                </a:lnSpc>
                <a:spcBef>
                  <a:spcPct val="0"/>
                </a:spcBef>
                <a:spcAft>
                  <a:spcPct val="0"/>
                </a:spcAft>
              </a:pPr>
              <a:endParaRPr lang="en-US" altLang="zh-CN" sz="945" dirty="0">
                <a:latin typeface="微软雅黑" panose="020B0503020204020204" pitchFamily="34" charset="-122"/>
                <a:ea typeface="微软雅黑" panose="020B0503020204020204" pitchFamily="34" charset="-122"/>
                <a:cs typeface="Lato Light" charset="0"/>
                <a:sym typeface="+mn-ea"/>
              </a:endParaRPr>
            </a:p>
            <a:p>
              <a:pPr eaLnBrk="1" latinLnBrk="0" hangingPunct="1">
                <a:lnSpc>
                  <a:spcPct val="135000"/>
                </a:lnSpc>
                <a:spcBef>
                  <a:spcPct val="0"/>
                </a:spcBef>
                <a:spcAft>
                  <a:spcPct val="0"/>
                </a:spcAft>
              </a:pPr>
              <a:endParaRPr lang="zh-CN" altLang="en-US" sz="945" dirty="0">
                <a:latin typeface="微软雅黑" panose="020B0503020204020204" pitchFamily="34" charset="-122"/>
                <a:ea typeface="微软雅黑" panose="020B0503020204020204" pitchFamily="34" charset="-122"/>
                <a:cs typeface="Lato Light" charset="0"/>
                <a:sym typeface="+mn-ea"/>
              </a:endParaRPr>
            </a:p>
          </p:txBody>
        </p:sp>
      </p:grpSp>
      <p:sp>
        <p:nvSpPr>
          <p:cNvPr id="51" name="Freeform 9">
            <a:extLst>
              <a:ext uri="{FF2B5EF4-FFF2-40B4-BE49-F238E27FC236}">
                <a16:creationId xmlns:a16="http://schemas.microsoft.com/office/drawing/2014/main" xmlns="" id="{F549ED47-E873-44C2-AB45-130839E7F0AC}"/>
              </a:ext>
            </a:extLst>
          </p:cNvPr>
          <p:cNvSpPr>
            <a:spLocks noEditPoints="1"/>
          </p:cNvSpPr>
          <p:nvPr/>
        </p:nvSpPr>
        <p:spPr bwMode="auto">
          <a:xfrm>
            <a:off x="1778381" y="2004449"/>
            <a:ext cx="297363" cy="236729"/>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chemeClr val="bg1"/>
          </a:solidFill>
          <a:ln>
            <a:noFill/>
          </a:ln>
        </p:spPr>
        <p:txBody>
          <a:bodyPr vert="horz" wrap="square" lIns="96435" tIns="48218" rIns="96435" bIns="48218" numCol="1" anchor="t" anchorCtr="0" compatLnSpc="1"/>
          <a:lstStyle/>
          <a:p>
            <a:pPr algn="ctr" fontAlgn="base">
              <a:spcBef>
                <a:spcPct val="0"/>
              </a:spcBef>
              <a:spcAft>
                <a:spcPct val="0"/>
              </a:spcAft>
              <a:defRPr/>
            </a:pPr>
            <a:endParaRPr lang="en-US" sz="2321" kern="0">
              <a:latin typeface="+mj-ea"/>
              <a:ea typeface="+mj-ea"/>
              <a:sym typeface="Gill Sans" charset="0"/>
            </a:endParaRPr>
          </a:p>
        </p:txBody>
      </p:sp>
      <p:grpSp>
        <p:nvGrpSpPr>
          <p:cNvPr id="52" name="组合 51">
            <a:extLst>
              <a:ext uri="{FF2B5EF4-FFF2-40B4-BE49-F238E27FC236}">
                <a16:creationId xmlns:a16="http://schemas.microsoft.com/office/drawing/2014/main" xmlns="" id="{92140105-F548-4438-A305-2A18375EECDB}"/>
              </a:ext>
            </a:extLst>
          </p:cNvPr>
          <p:cNvGrpSpPr/>
          <p:nvPr/>
        </p:nvGrpSpPr>
        <p:grpSpPr>
          <a:xfrm>
            <a:off x="5049857" y="1572373"/>
            <a:ext cx="3240024" cy="1194362"/>
            <a:chOff x="4304043" y="1286668"/>
            <a:chExt cx="3837944" cy="2757793"/>
          </a:xfrm>
          <a:effectLst>
            <a:outerShdw blurRad="381000" dist="254000" dir="8100000" algn="tr" rotWithShape="0">
              <a:prstClr val="black">
                <a:alpha val="40000"/>
              </a:prstClr>
            </a:outerShdw>
          </a:effectLst>
        </p:grpSpPr>
        <p:sp>
          <p:nvSpPr>
            <p:cNvPr id="53" name="圆角矩形 17">
              <a:extLst>
                <a:ext uri="{FF2B5EF4-FFF2-40B4-BE49-F238E27FC236}">
                  <a16:creationId xmlns:a16="http://schemas.microsoft.com/office/drawing/2014/main" xmlns="" id="{51E4B0AA-9078-48EE-9ED7-FB3CF88F3BDC}"/>
                </a:ext>
              </a:extLst>
            </p:cNvPr>
            <p:cNvSpPr/>
            <p:nvPr/>
          </p:nvSpPr>
          <p:spPr>
            <a:xfrm>
              <a:off x="4304043" y="1286668"/>
              <a:ext cx="3837944" cy="27577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tx1"/>
                </a:solidFill>
                <a:latin typeface="+mj-ea"/>
                <a:ea typeface="+mj-ea"/>
              </a:endParaRPr>
            </a:p>
          </p:txBody>
        </p:sp>
        <p:sp>
          <p:nvSpPr>
            <p:cNvPr id="54" name="圆角矩形 18">
              <a:extLst>
                <a:ext uri="{FF2B5EF4-FFF2-40B4-BE49-F238E27FC236}">
                  <a16:creationId xmlns:a16="http://schemas.microsoft.com/office/drawing/2014/main" xmlns="" id="{C86E1FB9-1F45-4E47-8E14-5CA59B9276C8}"/>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latin typeface="+mj-ea"/>
                <a:ea typeface="+mj-ea"/>
              </a:endParaRPr>
            </a:p>
          </p:txBody>
        </p:sp>
      </p:grpSp>
      <p:grpSp>
        <p:nvGrpSpPr>
          <p:cNvPr id="55" name="组合 54">
            <a:extLst>
              <a:ext uri="{FF2B5EF4-FFF2-40B4-BE49-F238E27FC236}">
                <a16:creationId xmlns:a16="http://schemas.microsoft.com/office/drawing/2014/main" xmlns="" id="{055E8825-CCF3-4836-BFA3-4C13A6A7535F}"/>
              </a:ext>
            </a:extLst>
          </p:cNvPr>
          <p:cNvGrpSpPr/>
          <p:nvPr/>
        </p:nvGrpSpPr>
        <p:grpSpPr>
          <a:xfrm>
            <a:off x="5209176" y="1803286"/>
            <a:ext cx="654974" cy="654973"/>
            <a:chOff x="304800" y="673100"/>
            <a:chExt cx="4000500" cy="4000500"/>
          </a:xfrm>
          <a:solidFill>
            <a:srgbClr val="C00000"/>
          </a:solidFill>
          <a:effectLst>
            <a:outerShdw blurRad="444500" dist="254000" dir="8100000" algn="tr" rotWithShape="0">
              <a:prstClr val="black">
                <a:alpha val="50000"/>
              </a:prstClr>
            </a:outerShdw>
          </a:effectLst>
        </p:grpSpPr>
        <p:sp>
          <p:nvSpPr>
            <p:cNvPr id="56" name="同心圆 20">
              <a:extLst>
                <a:ext uri="{FF2B5EF4-FFF2-40B4-BE49-F238E27FC236}">
                  <a16:creationId xmlns:a16="http://schemas.microsoft.com/office/drawing/2014/main" xmlns="" id="{7F233C70-4B62-47FE-B488-0A3E458DE907}"/>
                </a:ext>
              </a:extLst>
            </p:cNvPr>
            <p:cNvSpPr/>
            <p:nvPr/>
          </p:nvSpPr>
          <p:spPr>
            <a:xfrm>
              <a:off x="304800" y="673100"/>
              <a:ext cx="4000500" cy="4000500"/>
            </a:xfrm>
            <a:prstGeom prst="donut">
              <a:avLst>
                <a:gd name="adj" fmla="val 4879"/>
              </a:avLst>
            </a:prstGeom>
            <a:grpFill/>
            <a:ln w="25400" cap="flat" cmpd="sng" algn="ctr">
              <a:noFill/>
              <a:prstDash val="solid"/>
            </a:ln>
            <a:effectLst/>
          </p:spPr>
          <p:txBody>
            <a:bodyPr rtlCol="0" anchor="ctr"/>
            <a:lstStyle/>
            <a:p>
              <a:pPr algn="ctr" defTabSz="685800">
                <a:defRPr/>
              </a:pPr>
              <a:endParaRPr lang="zh-CN" altLang="en-US" sz="1898" kern="0">
                <a:latin typeface="+mj-ea"/>
                <a:ea typeface="+mj-ea"/>
              </a:endParaRPr>
            </a:p>
          </p:txBody>
        </p:sp>
        <p:sp>
          <p:nvSpPr>
            <p:cNvPr id="57" name="椭圆 56">
              <a:extLst>
                <a:ext uri="{FF2B5EF4-FFF2-40B4-BE49-F238E27FC236}">
                  <a16:creationId xmlns:a16="http://schemas.microsoft.com/office/drawing/2014/main" xmlns="" id="{63FA6DFF-F0C4-41DE-A8FA-A5BD1E09F2EC}"/>
                </a:ext>
              </a:extLst>
            </p:cNvPr>
            <p:cNvSpPr/>
            <p:nvPr/>
          </p:nvSpPr>
          <p:spPr>
            <a:xfrm>
              <a:off x="392112" y="760412"/>
              <a:ext cx="3825874" cy="3825874"/>
            </a:xfrm>
            <a:prstGeom prst="ellipse">
              <a:avLst/>
            </a:prstGeom>
            <a:grpFill/>
            <a:ln w="25400" cap="flat" cmpd="sng" algn="ctr">
              <a:noFill/>
              <a:prstDash val="solid"/>
            </a:ln>
            <a:effectLst/>
          </p:spPr>
          <p:txBody>
            <a:bodyPr rtlCol="0" anchor="ctr"/>
            <a:lstStyle/>
            <a:p>
              <a:pPr algn="ctr" defTabSz="685800">
                <a:defRPr/>
              </a:pPr>
              <a:endParaRPr lang="zh-CN" altLang="en-US" sz="1898" kern="0">
                <a:latin typeface="+mj-ea"/>
                <a:ea typeface="+mj-ea"/>
              </a:endParaRPr>
            </a:p>
          </p:txBody>
        </p:sp>
      </p:grpSp>
      <p:grpSp>
        <p:nvGrpSpPr>
          <p:cNvPr id="58" name="Group 41">
            <a:extLst>
              <a:ext uri="{FF2B5EF4-FFF2-40B4-BE49-F238E27FC236}">
                <a16:creationId xmlns:a16="http://schemas.microsoft.com/office/drawing/2014/main" xmlns="" id="{6AD659A0-9A2F-4AE2-8153-B29D2B3ECC35}"/>
              </a:ext>
            </a:extLst>
          </p:cNvPr>
          <p:cNvGrpSpPr/>
          <p:nvPr/>
        </p:nvGrpSpPr>
        <p:grpSpPr bwMode="auto">
          <a:xfrm>
            <a:off x="5961326" y="1695264"/>
            <a:ext cx="2293077" cy="961513"/>
            <a:chOff x="0" y="-172"/>
            <a:chExt cx="3607" cy="1531"/>
          </a:xfrm>
        </p:grpSpPr>
        <p:sp>
          <p:nvSpPr>
            <p:cNvPr id="59" name="Rectangle 42">
              <a:extLst>
                <a:ext uri="{FF2B5EF4-FFF2-40B4-BE49-F238E27FC236}">
                  <a16:creationId xmlns:a16="http://schemas.microsoft.com/office/drawing/2014/main" xmlns="" id="{8D34828D-458C-446A-93FD-6C2B10112281}"/>
                </a:ext>
              </a:extLst>
            </p:cNvPr>
            <p:cNvSpPr/>
            <p:nvPr/>
          </p:nvSpPr>
          <p:spPr bwMode="auto">
            <a:xfrm>
              <a:off x="0" y="-172"/>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4" b="1" dirty="0">
                  <a:latin typeface="微软雅黑" panose="020B0503020204020204" pitchFamily="34" charset="-122"/>
                  <a:ea typeface="微软雅黑" panose="020B0503020204020204" pitchFamily="34" charset="-122"/>
                  <a:cs typeface="Bebas Neue" charset="0"/>
                  <a:sym typeface="+mn-ea"/>
                </a:rPr>
                <a:t>使 命</a:t>
              </a:r>
            </a:p>
          </p:txBody>
        </p:sp>
        <p:sp>
          <p:nvSpPr>
            <p:cNvPr id="60" name="Rectangle 43">
              <a:extLst>
                <a:ext uri="{FF2B5EF4-FFF2-40B4-BE49-F238E27FC236}">
                  <a16:creationId xmlns:a16="http://schemas.microsoft.com/office/drawing/2014/main" xmlns="" id="{E51112E6-7A1F-4672-AA23-2FB6D145766B}"/>
                </a:ext>
              </a:extLst>
            </p:cNvPr>
            <p:cNvSpPr/>
            <p:nvPr/>
          </p:nvSpPr>
          <p:spPr bwMode="auto">
            <a:xfrm>
              <a:off x="115" y="320"/>
              <a:ext cx="3492"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a:lnSpc>
                  <a:spcPct val="13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mn-ea"/>
                </a:rPr>
                <a:t>弘扬精细化管理   传播商业智慧</a:t>
              </a:r>
            </a:p>
            <a:p>
              <a:pPr>
                <a:lnSpc>
                  <a:spcPct val="13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mn-ea"/>
                </a:rPr>
                <a:t>孵化有魂企业      实现中国精造</a:t>
              </a:r>
            </a:p>
          </p:txBody>
        </p:sp>
      </p:grpSp>
      <p:sp>
        <p:nvSpPr>
          <p:cNvPr id="61" name="Freeform 8">
            <a:extLst>
              <a:ext uri="{FF2B5EF4-FFF2-40B4-BE49-F238E27FC236}">
                <a16:creationId xmlns:a16="http://schemas.microsoft.com/office/drawing/2014/main" xmlns="" id="{13FD9549-FE08-4F76-8BEC-BF0C58DBE8A8}"/>
              </a:ext>
            </a:extLst>
          </p:cNvPr>
          <p:cNvSpPr>
            <a:spLocks noEditPoints="1"/>
          </p:cNvSpPr>
          <p:nvPr/>
        </p:nvSpPr>
        <p:spPr bwMode="auto">
          <a:xfrm>
            <a:off x="5407753" y="2046911"/>
            <a:ext cx="257821" cy="255478"/>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chemeClr val="bg1"/>
          </a:solidFill>
          <a:ln>
            <a:noFill/>
          </a:ln>
        </p:spPr>
        <p:txBody>
          <a:bodyPr vert="horz" wrap="square" lIns="96435" tIns="48218" rIns="96435" bIns="48218" numCol="1" anchor="t" anchorCtr="0" compatLnSpc="1"/>
          <a:lstStyle/>
          <a:p>
            <a:pPr algn="ctr" fontAlgn="base">
              <a:spcBef>
                <a:spcPct val="0"/>
              </a:spcBef>
              <a:spcAft>
                <a:spcPct val="0"/>
              </a:spcAft>
              <a:defRPr/>
            </a:pPr>
            <a:endParaRPr lang="en-US" sz="2321" kern="0">
              <a:latin typeface="+mj-ea"/>
              <a:ea typeface="+mj-ea"/>
              <a:sym typeface="Gill Sans" charset="0"/>
            </a:endParaRPr>
          </a:p>
        </p:txBody>
      </p:sp>
      <p:grpSp>
        <p:nvGrpSpPr>
          <p:cNvPr id="62" name="组合 61">
            <a:extLst>
              <a:ext uri="{FF2B5EF4-FFF2-40B4-BE49-F238E27FC236}">
                <a16:creationId xmlns:a16="http://schemas.microsoft.com/office/drawing/2014/main" xmlns="" id="{B97A3732-7887-4F2E-961E-1EE760488D0C}"/>
              </a:ext>
            </a:extLst>
          </p:cNvPr>
          <p:cNvGrpSpPr/>
          <p:nvPr/>
        </p:nvGrpSpPr>
        <p:grpSpPr>
          <a:xfrm>
            <a:off x="1508706" y="3147754"/>
            <a:ext cx="3240024" cy="1194362"/>
            <a:chOff x="4304043" y="1286668"/>
            <a:chExt cx="3837944" cy="2757793"/>
          </a:xfrm>
          <a:effectLst>
            <a:outerShdw blurRad="381000" dist="254000" dir="8100000" algn="tr" rotWithShape="0">
              <a:prstClr val="black">
                <a:alpha val="40000"/>
              </a:prstClr>
            </a:outerShdw>
          </a:effectLst>
        </p:grpSpPr>
        <p:sp>
          <p:nvSpPr>
            <p:cNvPr id="63" name="圆角矩形 28">
              <a:extLst>
                <a:ext uri="{FF2B5EF4-FFF2-40B4-BE49-F238E27FC236}">
                  <a16:creationId xmlns:a16="http://schemas.microsoft.com/office/drawing/2014/main" xmlns="" id="{3B5E532B-8774-4A7D-9DF1-237BB905705E}"/>
                </a:ext>
              </a:extLst>
            </p:cNvPr>
            <p:cNvSpPr/>
            <p:nvPr/>
          </p:nvSpPr>
          <p:spPr>
            <a:xfrm>
              <a:off x="4304043" y="1286668"/>
              <a:ext cx="3837944" cy="2757793"/>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tx1"/>
                </a:solidFill>
                <a:latin typeface="+mj-ea"/>
                <a:ea typeface="+mj-ea"/>
              </a:endParaRPr>
            </a:p>
          </p:txBody>
        </p:sp>
        <p:sp>
          <p:nvSpPr>
            <p:cNvPr id="64" name="圆角矩形 33">
              <a:extLst>
                <a:ext uri="{FF2B5EF4-FFF2-40B4-BE49-F238E27FC236}">
                  <a16:creationId xmlns:a16="http://schemas.microsoft.com/office/drawing/2014/main" xmlns="" id="{9751DADD-E3DA-497B-8CDF-561844F28757}"/>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latin typeface="+mj-ea"/>
                <a:ea typeface="+mj-ea"/>
              </a:endParaRPr>
            </a:p>
          </p:txBody>
        </p:sp>
      </p:grpSp>
      <p:grpSp>
        <p:nvGrpSpPr>
          <p:cNvPr id="65" name="组合 64">
            <a:extLst>
              <a:ext uri="{FF2B5EF4-FFF2-40B4-BE49-F238E27FC236}">
                <a16:creationId xmlns:a16="http://schemas.microsoft.com/office/drawing/2014/main" xmlns="" id="{5D85D405-E9EE-40F7-AFCE-2343F5CE4AA6}"/>
              </a:ext>
            </a:extLst>
          </p:cNvPr>
          <p:cNvGrpSpPr/>
          <p:nvPr/>
        </p:nvGrpSpPr>
        <p:grpSpPr>
          <a:xfrm>
            <a:off x="1630204" y="3343751"/>
            <a:ext cx="654368" cy="654368"/>
            <a:chOff x="3423" y="7021"/>
            <a:chExt cx="1374" cy="1374"/>
          </a:xfrm>
          <a:solidFill>
            <a:srgbClr val="C00000"/>
          </a:solidFill>
        </p:grpSpPr>
        <p:sp>
          <p:nvSpPr>
            <p:cNvPr id="66" name="同心圆 35">
              <a:extLst>
                <a:ext uri="{FF2B5EF4-FFF2-40B4-BE49-F238E27FC236}">
                  <a16:creationId xmlns:a16="http://schemas.microsoft.com/office/drawing/2014/main" xmlns="" id="{2BCAD71E-9154-476E-B3EF-433FA767F4E5}"/>
                </a:ext>
              </a:extLst>
            </p:cNvPr>
            <p:cNvSpPr/>
            <p:nvPr/>
          </p:nvSpPr>
          <p:spPr>
            <a:xfrm>
              <a:off x="3423" y="7021"/>
              <a:ext cx="1375" cy="1375"/>
            </a:xfrm>
            <a:prstGeom prst="donut">
              <a:avLst>
                <a:gd name="adj" fmla="val 4879"/>
              </a:avLst>
            </a:prstGeom>
            <a:grpFill/>
            <a:ln w="25400" cap="flat" cmpd="sng" algn="ctr">
              <a:noFill/>
              <a:prstDash val="solid"/>
            </a:ln>
            <a:effectLst/>
          </p:spPr>
          <p:txBody>
            <a:bodyPr rtlCol="0" anchor="ctr"/>
            <a:lstStyle/>
            <a:p>
              <a:pPr algn="ctr" defTabSz="685800">
                <a:defRPr/>
              </a:pPr>
              <a:endParaRPr lang="zh-CN" altLang="en-US" sz="1898" kern="0">
                <a:latin typeface="+mj-ea"/>
                <a:ea typeface="+mj-ea"/>
              </a:endParaRPr>
            </a:p>
          </p:txBody>
        </p:sp>
        <p:sp>
          <p:nvSpPr>
            <p:cNvPr id="67" name="椭圆 66">
              <a:extLst>
                <a:ext uri="{FF2B5EF4-FFF2-40B4-BE49-F238E27FC236}">
                  <a16:creationId xmlns:a16="http://schemas.microsoft.com/office/drawing/2014/main" xmlns="" id="{AF28F4D9-8B3F-47CF-9E34-62A8FE495356}"/>
                </a:ext>
              </a:extLst>
            </p:cNvPr>
            <p:cNvSpPr/>
            <p:nvPr/>
          </p:nvSpPr>
          <p:spPr>
            <a:xfrm>
              <a:off x="3453" y="7051"/>
              <a:ext cx="1315" cy="1315"/>
            </a:xfrm>
            <a:prstGeom prst="ellipse">
              <a:avLst/>
            </a:prstGeom>
            <a:grpFill/>
            <a:ln w="25400" cap="flat" cmpd="sng" algn="ctr">
              <a:noFill/>
              <a:prstDash val="solid"/>
            </a:ln>
            <a:effectLst/>
          </p:spPr>
          <p:txBody>
            <a:bodyPr rtlCol="0" anchor="ctr"/>
            <a:lstStyle/>
            <a:p>
              <a:pPr algn="ctr" defTabSz="685800">
                <a:defRPr/>
              </a:pPr>
              <a:endParaRPr lang="zh-CN" altLang="en-US" sz="1898" kern="0">
                <a:latin typeface="+mj-ea"/>
                <a:ea typeface="+mj-ea"/>
              </a:endParaRPr>
            </a:p>
          </p:txBody>
        </p:sp>
      </p:grpSp>
      <p:grpSp>
        <p:nvGrpSpPr>
          <p:cNvPr id="68" name="Group 41">
            <a:extLst>
              <a:ext uri="{FF2B5EF4-FFF2-40B4-BE49-F238E27FC236}">
                <a16:creationId xmlns:a16="http://schemas.microsoft.com/office/drawing/2014/main" xmlns="" id="{27FF3581-01FC-4773-B9D2-3481C30CD124}"/>
              </a:ext>
            </a:extLst>
          </p:cNvPr>
          <p:cNvGrpSpPr/>
          <p:nvPr/>
        </p:nvGrpSpPr>
        <p:grpSpPr bwMode="auto">
          <a:xfrm>
            <a:off x="2369820" y="3235731"/>
            <a:ext cx="2457979" cy="901845"/>
            <a:chOff x="0" y="-172"/>
            <a:chExt cx="2775" cy="1436"/>
          </a:xfrm>
        </p:grpSpPr>
        <p:sp>
          <p:nvSpPr>
            <p:cNvPr id="69" name="Rectangle 42">
              <a:extLst>
                <a:ext uri="{FF2B5EF4-FFF2-40B4-BE49-F238E27FC236}">
                  <a16:creationId xmlns:a16="http://schemas.microsoft.com/office/drawing/2014/main" xmlns="" id="{841BC5FE-9EA9-4461-BB44-7A1848C78E8F}"/>
                </a:ext>
              </a:extLst>
            </p:cNvPr>
            <p:cNvSpPr/>
            <p:nvPr/>
          </p:nvSpPr>
          <p:spPr bwMode="auto">
            <a:xfrm>
              <a:off x="0" y="-172"/>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4" b="1" dirty="0">
                  <a:latin typeface="微软雅黑" panose="020B0503020204020204" pitchFamily="34" charset="-122"/>
                  <a:ea typeface="微软雅黑" panose="020B0503020204020204" pitchFamily="34" charset="-122"/>
                  <a:cs typeface="Bebas Neue" charset="0"/>
                  <a:sym typeface="+mn-ea"/>
                </a:rPr>
                <a:t>定 位</a:t>
              </a:r>
            </a:p>
          </p:txBody>
        </p:sp>
        <p:sp>
          <p:nvSpPr>
            <p:cNvPr id="70" name="Rectangle 43">
              <a:extLst>
                <a:ext uri="{FF2B5EF4-FFF2-40B4-BE49-F238E27FC236}">
                  <a16:creationId xmlns:a16="http://schemas.microsoft.com/office/drawing/2014/main" xmlns="" id="{376B0247-DAF6-46B5-BBF9-F2640FC2663E}"/>
                </a:ext>
              </a:extLst>
            </p:cNvPr>
            <p:cNvSpPr/>
            <p:nvPr/>
          </p:nvSpPr>
          <p:spPr bwMode="auto">
            <a:xfrm>
              <a:off x="277" y="225"/>
              <a:ext cx="2498"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a:lnSpc>
                  <a:spcPct val="13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mn-ea"/>
                </a:rPr>
                <a:t>为企业找魂</a:t>
              </a:r>
            </a:p>
            <a:p>
              <a:pPr>
                <a:lnSpc>
                  <a:spcPct val="13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mn-ea"/>
                </a:rPr>
                <a:t>将全员唤醒</a:t>
              </a:r>
            </a:p>
          </p:txBody>
        </p:sp>
      </p:grpSp>
      <p:sp>
        <p:nvSpPr>
          <p:cNvPr id="71" name="Freeform 7">
            <a:extLst>
              <a:ext uri="{FF2B5EF4-FFF2-40B4-BE49-F238E27FC236}">
                <a16:creationId xmlns:a16="http://schemas.microsoft.com/office/drawing/2014/main" xmlns="" id="{EF5F9BE4-9086-4964-AE38-18445F8AE868}"/>
              </a:ext>
            </a:extLst>
          </p:cNvPr>
          <p:cNvSpPr/>
          <p:nvPr/>
        </p:nvSpPr>
        <p:spPr bwMode="auto">
          <a:xfrm>
            <a:off x="1783278" y="3484970"/>
            <a:ext cx="312391" cy="314075"/>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chemeClr val="bg1"/>
          </a:solidFill>
          <a:ln>
            <a:noFill/>
          </a:ln>
        </p:spPr>
        <p:txBody>
          <a:bodyPr vert="horz" wrap="square" lIns="96435" tIns="48218" rIns="96435" bIns="48218" numCol="1" anchor="t" anchorCtr="0" compatLnSpc="1"/>
          <a:lstStyle/>
          <a:p>
            <a:pPr algn="ctr" fontAlgn="base">
              <a:spcBef>
                <a:spcPct val="0"/>
              </a:spcBef>
              <a:spcAft>
                <a:spcPct val="0"/>
              </a:spcAft>
              <a:defRPr/>
            </a:pPr>
            <a:endParaRPr lang="en-US" sz="2321" kern="0">
              <a:latin typeface="+mj-ea"/>
              <a:ea typeface="+mj-ea"/>
              <a:sym typeface="Gill Sans" charset="0"/>
            </a:endParaRPr>
          </a:p>
        </p:txBody>
      </p:sp>
      <p:grpSp>
        <p:nvGrpSpPr>
          <p:cNvPr id="72" name="组合 71">
            <a:extLst>
              <a:ext uri="{FF2B5EF4-FFF2-40B4-BE49-F238E27FC236}">
                <a16:creationId xmlns:a16="http://schemas.microsoft.com/office/drawing/2014/main" xmlns="" id="{ED59F5BC-5102-4A7A-8D99-C92F6F77008B}"/>
              </a:ext>
            </a:extLst>
          </p:cNvPr>
          <p:cNvGrpSpPr/>
          <p:nvPr/>
        </p:nvGrpSpPr>
        <p:grpSpPr>
          <a:xfrm>
            <a:off x="5051177" y="3112659"/>
            <a:ext cx="3240024" cy="1194362"/>
            <a:chOff x="4304043" y="1286668"/>
            <a:chExt cx="3837944" cy="2757793"/>
          </a:xfrm>
          <a:effectLst>
            <a:outerShdw blurRad="381000" dist="254000" dir="8100000" algn="tr" rotWithShape="0">
              <a:prstClr val="black">
                <a:alpha val="40000"/>
              </a:prstClr>
            </a:outerShdw>
          </a:effectLst>
        </p:grpSpPr>
        <p:sp>
          <p:nvSpPr>
            <p:cNvPr id="73" name="圆角矩形 42">
              <a:extLst>
                <a:ext uri="{FF2B5EF4-FFF2-40B4-BE49-F238E27FC236}">
                  <a16:creationId xmlns:a16="http://schemas.microsoft.com/office/drawing/2014/main" xmlns="" id="{895A5792-AC11-4F43-A0BE-2236AEDB4917}"/>
                </a:ext>
              </a:extLst>
            </p:cNvPr>
            <p:cNvSpPr/>
            <p:nvPr/>
          </p:nvSpPr>
          <p:spPr>
            <a:xfrm>
              <a:off x="4304043" y="1286668"/>
              <a:ext cx="3837944" cy="2757793"/>
            </a:xfrm>
            <a:prstGeom prst="round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latin typeface="+mj-ea"/>
                <a:ea typeface="+mj-ea"/>
              </a:endParaRPr>
            </a:p>
          </p:txBody>
        </p:sp>
        <p:sp>
          <p:nvSpPr>
            <p:cNvPr id="74" name="圆角矩形 43">
              <a:extLst>
                <a:ext uri="{FF2B5EF4-FFF2-40B4-BE49-F238E27FC236}">
                  <a16:creationId xmlns:a16="http://schemas.microsoft.com/office/drawing/2014/main" xmlns="" id="{42A3AD18-B61E-46FD-9CB8-EE76F78358FF}"/>
                </a:ext>
              </a:extLst>
            </p:cNvPr>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solidFill>
                  <a:schemeClr val="tx1"/>
                </a:solidFill>
                <a:latin typeface="+mj-ea"/>
                <a:ea typeface="+mj-ea"/>
              </a:endParaRPr>
            </a:p>
          </p:txBody>
        </p:sp>
      </p:grpSp>
      <p:grpSp>
        <p:nvGrpSpPr>
          <p:cNvPr id="75" name="组合 74">
            <a:extLst>
              <a:ext uri="{FF2B5EF4-FFF2-40B4-BE49-F238E27FC236}">
                <a16:creationId xmlns:a16="http://schemas.microsoft.com/office/drawing/2014/main" xmlns="" id="{CB4F234C-E1BF-4149-AD08-585781BCA8BE}"/>
              </a:ext>
            </a:extLst>
          </p:cNvPr>
          <p:cNvGrpSpPr/>
          <p:nvPr/>
        </p:nvGrpSpPr>
        <p:grpSpPr>
          <a:xfrm>
            <a:off x="5210497" y="3343573"/>
            <a:ext cx="654974" cy="654973"/>
            <a:chOff x="304800" y="673100"/>
            <a:chExt cx="4000500" cy="4000500"/>
          </a:xfrm>
          <a:effectLst>
            <a:outerShdw blurRad="444500" dist="254000" dir="8100000" algn="tr" rotWithShape="0">
              <a:prstClr val="black">
                <a:alpha val="50000"/>
              </a:prstClr>
            </a:outerShdw>
          </a:effectLst>
        </p:grpSpPr>
        <p:sp>
          <p:nvSpPr>
            <p:cNvPr id="76" name="同心圆 45">
              <a:extLst>
                <a:ext uri="{FF2B5EF4-FFF2-40B4-BE49-F238E27FC236}">
                  <a16:creationId xmlns:a16="http://schemas.microsoft.com/office/drawing/2014/main" xmlns="" id="{998F3324-F6E6-4F75-960C-1B3C7A9E6082}"/>
                </a:ext>
              </a:extLst>
            </p:cNvPr>
            <p:cNvSpPr/>
            <p:nvPr/>
          </p:nvSpPr>
          <p:spPr>
            <a:xfrm>
              <a:off x="304800" y="673100"/>
              <a:ext cx="4000500" cy="4000500"/>
            </a:xfrm>
            <a:prstGeom prst="donut">
              <a:avLst>
                <a:gd name="adj" fmla="val 4879"/>
              </a:avLst>
            </a:prstGeom>
            <a:solidFill>
              <a:srgbClr val="002060"/>
            </a:solidFill>
            <a:ln w="25400" cap="flat" cmpd="sng" algn="ctr">
              <a:noFill/>
              <a:prstDash val="solid"/>
            </a:ln>
            <a:effectLst/>
          </p:spPr>
          <p:txBody>
            <a:bodyPr rtlCol="0" anchor="ctr"/>
            <a:lstStyle/>
            <a:p>
              <a:pPr algn="ctr" defTabSz="685800">
                <a:defRPr/>
              </a:pPr>
              <a:endParaRPr lang="zh-CN" altLang="en-US" sz="1898" kern="0">
                <a:latin typeface="+mj-ea"/>
                <a:ea typeface="+mj-ea"/>
              </a:endParaRPr>
            </a:p>
          </p:txBody>
        </p:sp>
        <p:sp>
          <p:nvSpPr>
            <p:cNvPr id="77" name="椭圆 76">
              <a:extLst>
                <a:ext uri="{FF2B5EF4-FFF2-40B4-BE49-F238E27FC236}">
                  <a16:creationId xmlns:a16="http://schemas.microsoft.com/office/drawing/2014/main" xmlns="" id="{F220078A-394B-4237-A22E-9BF98D504EB6}"/>
                </a:ext>
              </a:extLst>
            </p:cNvPr>
            <p:cNvSpPr/>
            <p:nvPr/>
          </p:nvSpPr>
          <p:spPr>
            <a:xfrm>
              <a:off x="392112" y="760412"/>
              <a:ext cx="3825874" cy="3825874"/>
            </a:xfrm>
            <a:prstGeom prst="ellipse">
              <a:avLst/>
            </a:prstGeom>
            <a:solidFill>
              <a:srgbClr val="002060"/>
            </a:solidFill>
            <a:ln w="25400" cap="flat" cmpd="sng" algn="ctr">
              <a:noFill/>
              <a:prstDash val="solid"/>
            </a:ln>
            <a:effectLst/>
          </p:spPr>
          <p:txBody>
            <a:bodyPr rtlCol="0" anchor="ctr"/>
            <a:lstStyle/>
            <a:p>
              <a:pPr algn="ctr" defTabSz="685800">
                <a:defRPr/>
              </a:pPr>
              <a:endParaRPr lang="zh-CN" altLang="en-US" sz="1898" kern="0">
                <a:latin typeface="+mj-ea"/>
                <a:ea typeface="+mj-ea"/>
              </a:endParaRPr>
            </a:p>
          </p:txBody>
        </p:sp>
      </p:grpSp>
      <p:grpSp>
        <p:nvGrpSpPr>
          <p:cNvPr id="78" name="Group 41">
            <a:extLst>
              <a:ext uri="{FF2B5EF4-FFF2-40B4-BE49-F238E27FC236}">
                <a16:creationId xmlns:a16="http://schemas.microsoft.com/office/drawing/2014/main" xmlns="" id="{1AE573D3-2E64-4455-A6E1-C68424E74315}"/>
              </a:ext>
            </a:extLst>
          </p:cNvPr>
          <p:cNvGrpSpPr/>
          <p:nvPr/>
        </p:nvGrpSpPr>
        <p:grpSpPr bwMode="auto">
          <a:xfrm>
            <a:off x="5962646" y="3235550"/>
            <a:ext cx="2399244" cy="889917"/>
            <a:chOff x="0" y="-172"/>
            <a:chExt cx="3774" cy="1417"/>
          </a:xfrm>
        </p:grpSpPr>
        <p:sp>
          <p:nvSpPr>
            <p:cNvPr id="79" name="Rectangle 42">
              <a:extLst>
                <a:ext uri="{FF2B5EF4-FFF2-40B4-BE49-F238E27FC236}">
                  <a16:creationId xmlns:a16="http://schemas.microsoft.com/office/drawing/2014/main" xmlns="" id="{20887D57-6C4F-4B61-A410-CE08D66D2934}"/>
                </a:ext>
              </a:extLst>
            </p:cNvPr>
            <p:cNvSpPr/>
            <p:nvPr/>
          </p:nvSpPr>
          <p:spPr bwMode="auto">
            <a:xfrm>
              <a:off x="0" y="-172"/>
              <a:ext cx="2419" cy="3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64" b="1" dirty="0">
                  <a:latin typeface="微软雅黑" panose="020B0503020204020204" pitchFamily="34" charset="-122"/>
                  <a:ea typeface="微软雅黑" panose="020B0503020204020204" pitchFamily="34" charset="-122"/>
                  <a:cs typeface="Bebas Neue" charset="0"/>
                  <a:sym typeface="+mn-ea"/>
                </a:rPr>
                <a:t>价值观</a:t>
              </a:r>
            </a:p>
          </p:txBody>
        </p:sp>
        <p:sp>
          <p:nvSpPr>
            <p:cNvPr id="80" name="Rectangle 43">
              <a:extLst>
                <a:ext uri="{FF2B5EF4-FFF2-40B4-BE49-F238E27FC236}">
                  <a16:creationId xmlns:a16="http://schemas.microsoft.com/office/drawing/2014/main" xmlns="" id="{523D2068-29A2-4AAE-BE9A-25D83C9EE7B2}"/>
                </a:ext>
              </a:extLst>
            </p:cNvPr>
            <p:cNvSpPr/>
            <p:nvPr/>
          </p:nvSpPr>
          <p:spPr bwMode="auto">
            <a:xfrm>
              <a:off x="317" y="206"/>
              <a:ext cx="3457" cy="10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type="none" w="med" len="med"/>
                  <a:tailEnd type="none" w="med" len="med"/>
                </a14:hiddenLine>
              </a:ext>
            </a:extLst>
          </p:spPr>
          <p:txBody>
            <a:bodyPr lIns="0" tIns="0" rIns="0" bIns="0" anchor="t"/>
            <a:lstStyle/>
            <a:p>
              <a:pPr>
                <a:lnSpc>
                  <a:spcPct val="13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mn-ea"/>
                </a:rPr>
                <a:t>真实    理性</a:t>
              </a:r>
            </a:p>
            <a:p>
              <a:pPr>
                <a:lnSpc>
                  <a:spcPct val="135000"/>
                </a:lnSpc>
                <a:spcBef>
                  <a:spcPct val="0"/>
                </a:spcBef>
                <a:spcAft>
                  <a:spcPct val="0"/>
                </a:spcAft>
              </a:pPr>
              <a:r>
                <a:rPr lang="zh-CN" altLang="en-US" sz="1200" dirty="0">
                  <a:latin typeface="微软雅黑" panose="020B0503020204020204" pitchFamily="34" charset="-122"/>
                  <a:ea typeface="微软雅黑" panose="020B0503020204020204" pitchFamily="34" charset="-122"/>
                  <a:sym typeface="+mn-ea"/>
                </a:rPr>
                <a:t>合作    共赢</a:t>
              </a:r>
            </a:p>
          </p:txBody>
        </p:sp>
      </p:grpSp>
      <p:sp>
        <p:nvSpPr>
          <p:cNvPr id="81" name="Freeform 6">
            <a:extLst>
              <a:ext uri="{FF2B5EF4-FFF2-40B4-BE49-F238E27FC236}">
                <a16:creationId xmlns:a16="http://schemas.microsoft.com/office/drawing/2014/main" xmlns="" id="{14EF8A6A-EB53-4D97-878A-62D9929626D6}"/>
              </a:ext>
            </a:extLst>
          </p:cNvPr>
          <p:cNvSpPr>
            <a:spLocks noEditPoints="1"/>
          </p:cNvSpPr>
          <p:nvPr/>
        </p:nvSpPr>
        <p:spPr bwMode="auto">
          <a:xfrm>
            <a:off x="5411248" y="3536678"/>
            <a:ext cx="287083" cy="291417"/>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bg1"/>
          </a:solidFill>
          <a:ln>
            <a:noFill/>
          </a:ln>
        </p:spPr>
        <p:txBody>
          <a:bodyPr vert="horz" wrap="square" lIns="96435" tIns="48218" rIns="96435" bIns="48218" numCol="1" anchor="t" anchorCtr="0" compatLnSpc="1"/>
          <a:lstStyle/>
          <a:p>
            <a:pPr algn="ctr" fontAlgn="base">
              <a:spcBef>
                <a:spcPct val="0"/>
              </a:spcBef>
              <a:spcAft>
                <a:spcPct val="0"/>
              </a:spcAft>
              <a:defRPr/>
            </a:pPr>
            <a:endParaRPr lang="en-US" sz="2321" kern="0">
              <a:latin typeface="+mj-ea"/>
              <a:ea typeface="+mj-ea"/>
              <a:sym typeface="Gill Sans" charset="0"/>
            </a:endParaRPr>
          </a:p>
        </p:txBody>
      </p:sp>
      <p:sp>
        <p:nvSpPr>
          <p:cNvPr id="82" name="Title 1">
            <a:extLst>
              <a:ext uri="{FF2B5EF4-FFF2-40B4-BE49-F238E27FC236}">
                <a16:creationId xmlns:a16="http://schemas.microsoft.com/office/drawing/2014/main" xmlns="" id="{315B7E46-2C94-4978-9D34-9C94C40E3A1F}"/>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企业简介概述</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1911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2000" fill="hold"/>
                                        <p:tgtEl>
                                          <p:spTgt spid="45"/>
                                        </p:tgtEl>
                                        <p:attrNameLst>
                                          <p:attrName>ppt_w</p:attrName>
                                        </p:attrNameLst>
                                      </p:cBhvr>
                                      <p:tavLst>
                                        <p:tav tm="0">
                                          <p:val>
                                            <p:fltVal val="0"/>
                                          </p:val>
                                        </p:tav>
                                        <p:tav tm="100000">
                                          <p:val>
                                            <p:strVal val="#ppt_w"/>
                                          </p:val>
                                        </p:tav>
                                      </p:tavLst>
                                    </p:anim>
                                    <p:anim calcmode="lin" valueType="num">
                                      <p:cBhvr>
                                        <p:cTn id="8" dur="2000" fill="hold"/>
                                        <p:tgtEl>
                                          <p:spTgt spid="45"/>
                                        </p:tgtEl>
                                        <p:attrNameLst>
                                          <p:attrName>ppt_h</p:attrName>
                                        </p:attrNameLst>
                                      </p:cBhvr>
                                      <p:tavLst>
                                        <p:tav tm="0">
                                          <p:val>
                                            <p:fltVal val="0"/>
                                          </p:val>
                                        </p:tav>
                                        <p:tav tm="100000">
                                          <p:val>
                                            <p:strVal val="#ppt_h"/>
                                          </p:val>
                                        </p:tav>
                                      </p:tavLst>
                                    </p:anim>
                                    <p:animEffect transition="in" filter="fade">
                                      <p:cBhvr>
                                        <p:cTn id="9" dur="2000"/>
                                        <p:tgtEl>
                                          <p:spTgt spid="45"/>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anim calcmode="lin" valueType="num">
                                      <p:cBhvr>
                                        <p:cTn id="14" dur="500" fill="hold"/>
                                        <p:tgtEl>
                                          <p:spTgt spid="51"/>
                                        </p:tgtEl>
                                        <p:attrNameLst>
                                          <p:attrName>ppt_x</p:attrName>
                                        </p:attrNameLst>
                                      </p:cBhvr>
                                      <p:tavLst>
                                        <p:tav tm="0">
                                          <p:val>
                                            <p:strVal val="#ppt_x"/>
                                          </p:val>
                                        </p:tav>
                                        <p:tav tm="100000">
                                          <p:val>
                                            <p:strVal val="#ppt_x"/>
                                          </p:val>
                                        </p:tav>
                                      </p:tavLst>
                                    </p:anim>
                                    <p:anim calcmode="lin" valueType="num">
                                      <p:cBhvr>
                                        <p:cTn id="15" dur="5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22" presetClass="entr" presetSubtype="2"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right)">
                                      <p:cBhvr>
                                        <p:cTn id="19" dur="500"/>
                                        <p:tgtEl>
                                          <p:spTgt spid="42"/>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left)">
                                      <p:cBhvr>
                                        <p:cTn id="23" dur="500"/>
                                        <p:tgtEl>
                                          <p:spTgt spid="48"/>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anim calcmode="lin" valueType="num">
                                      <p:cBhvr>
                                        <p:cTn id="34" dur="500" fill="hold"/>
                                        <p:tgtEl>
                                          <p:spTgt spid="61"/>
                                        </p:tgtEl>
                                        <p:attrNameLst>
                                          <p:attrName>ppt_x</p:attrName>
                                        </p:attrNameLst>
                                      </p:cBhvr>
                                      <p:tavLst>
                                        <p:tav tm="0">
                                          <p:val>
                                            <p:strVal val="#ppt_x"/>
                                          </p:val>
                                        </p:tav>
                                        <p:tav tm="100000">
                                          <p:val>
                                            <p:strVal val="#ppt_x"/>
                                          </p:val>
                                        </p:tav>
                                      </p:tavLst>
                                    </p:anim>
                                    <p:anim calcmode="lin" valueType="num">
                                      <p:cBhvr>
                                        <p:cTn id="35" dur="500" fill="hold"/>
                                        <p:tgtEl>
                                          <p:spTgt spid="61"/>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2" presetClass="entr" presetSubtype="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right)">
                                      <p:cBhvr>
                                        <p:cTn id="39" dur="500"/>
                                        <p:tgtEl>
                                          <p:spTgt spid="52"/>
                                        </p:tgtEl>
                                      </p:cBhvr>
                                    </p:animEffect>
                                  </p:childTnLst>
                                </p:cTn>
                              </p:par>
                            </p:childTnLst>
                          </p:cTn>
                        </p:par>
                        <p:par>
                          <p:cTn id="40" fill="hold">
                            <p:stCondLst>
                              <p:cond delay="5000"/>
                            </p:stCondLst>
                            <p:childTnLst>
                              <p:par>
                                <p:cTn id="41" presetID="22" presetClass="entr" presetSubtype="8"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65"/>
                                        </p:tgtEl>
                                        <p:attrNameLst>
                                          <p:attrName>style.visibility</p:attrName>
                                        </p:attrNameLst>
                                      </p:cBhvr>
                                      <p:to>
                                        <p:strVal val="visible"/>
                                      </p:to>
                                    </p:set>
                                    <p:anim calcmode="lin" valueType="num">
                                      <p:cBhvr>
                                        <p:cTn id="47" dur="500" fill="hold"/>
                                        <p:tgtEl>
                                          <p:spTgt spid="65"/>
                                        </p:tgtEl>
                                        <p:attrNameLst>
                                          <p:attrName>ppt_w</p:attrName>
                                        </p:attrNameLst>
                                      </p:cBhvr>
                                      <p:tavLst>
                                        <p:tav tm="0">
                                          <p:val>
                                            <p:fltVal val="0"/>
                                          </p:val>
                                        </p:tav>
                                        <p:tav tm="100000">
                                          <p:val>
                                            <p:strVal val="#ppt_w"/>
                                          </p:val>
                                        </p:tav>
                                      </p:tavLst>
                                    </p:anim>
                                    <p:anim calcmode="lin" valueType="num">
                                      <p:cBhvr>
                                        <p:cTn id="48" dur="500" fill="hold"/>
                                        <p:tgtEl>
                                          <p:spTgt spid="65"/>
                                        </p:tgtEl>
                                        <p:attrNameLst>
                                          <p:attrName>ppt_h</p:attrName>
                                        </p:attrNameLst>
                                      </p:cBhvr>
                                      <p:tavLst>
                                        <p:tav tm="0">
                                          <p:val>
                                            <p:fltVal val="0"/>
                                          </p:val>
                                        </p:tav>
                                        <p:tav tm="100000">
                                          <p:val>
                                            <p:strVal val="#ppt_h"/>
                                          </p:val>
                                        </p:tav>
                                      </p:tavLst>
                                    </p:anim>
                                    <p:animEffect transition="in" filter="fade">
                                      <p:cBhvr>
                                        <p:cTn id="49" dur="500"/>
                                        <p:tgtEl>
                                          <p:spTgt spid="65"/>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fade">
                                      <p:cBhvr>
                                        <p:cTn id="53" dur="500"/>
                                        <p:tgtEl>
                                          <p:spTgt spid="71"/>
                                        </p:tgtEl>
                                      </p:cBhvr>
                                    </p:animEffect>
                                    <p:anim calcmode="lin" valueType="num">
                                      <p:cBhvr>
                                        <p:cTn id="54" dur="500" fill="hold"/>
                                        <p:tgtEl>
                                          <p:spTgt spid="71"/>
                                        </p:tgtEl>
                                        <p:attrNameLst>
                                          <p:attrName>ppt_x</p:attrName>
                                        </p:attrNameLst>
                                      </p:cBhvr>
                                      <p:tavLst>
                                        <p:tav tm="0">
                                          <p:val>
                                            <p:strVal val="#ppt_x"/>
                                          </p:val>
                                        </p:tav>
                                        <p:tav tm="100000">
                                          <p:val>
                                            <p:strVal val="#ppt_x"/>
                                          </p:val>
                                        </p:tav>
                                      </p:tavLst>
                                    </p:anim>
                                    <p:anim calcmode="lin" valueType="num">
                                      <p:cBhvr>
                                        <p:cTn id="55" dur="500" fill="hold"/>
                                        <p:tgtEl>
                                          <p:spTgt spid="7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2" presetClass="entr" presetSubtype="2"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right)">
                                      <p:cBhvr>
                                        <p:cTn id="59" dur="500"/>
                                        <p:tgtEl>
                                          <p:spTgt spid="62"/>
                                        </p:tgtEl>
                                      </p:cBhvr>
                                    </p:animEffect>
                                  </p:childTnLst>
                                </p:cTn>
                              </p:par>
                            </p:childTnLst>
                          </p:cTn>
                        </p:par>
                        <p:par>
                          <p:cTn id="60" fill="hold">
                            <p:stCondLst>
                              <p:cond delay="7000"/>
                            </p:stCondLst>
                            <p:childTnLst>
                              <p:par>
                                <p:cTn id="61" presetID="22" presetClass="entr" presetSubtype="8"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wipe(left)">
                                      <p:cBhvr>
                                        <p:cTn id="63" dur="500"/>
                                        <p:tgtEl>
                                          <p:spTgt spid="68"/>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p:cTn id="67" dur="500" fill="hold"/>
                                        <p:tgtEl>
                                          <p:spTgt spid="75"/>
                                        </p:tgtEl>
                                        <p:attrNameLst>
                                          <p:attrName>ppt_w</p:attrName>
                                        </p:attrNameLst>
                                      </p:cBhvr>
                                      <p:tavLst>
                                        <p:tav tm="0">
                                          <p:val>
                                            <p:fltVal val="0"/>
                                          </p:val>
                                        </p:tav>
                                        <p:tav tm="100000">
                                          <p:val>
                                            <p:strVal val="#ppt_w"/>
                                          </p:val>
                                        </p:tav>
                                      </p:tavLst>
                                    </p:anim>
                                    <p:anim calcmode="lin" valueType="num">
                                      <p:cBhvr>
                                        <p:cTn id="68" dur="500" fill="hold"/>
                                        <p:tgtEl>
                                          <p:spTgt spid="75"/>
                                        </p:tgtEl>
                                        <p:attrNameLst>
                                          <p:attrName>ppt_h</p:attrName>
                                        </p:attrNameLst>
                                      </p:cBhvr>
                                      <p:tavLst>
                                        <p:tav tm="0">
                                          <p:val>
                                            <p:fltVal val="0"/>
                                          </p:val>
                                        </p:tav>
                                        <p:tav tm="100000">
                                          <p:val>
                                            <p:strVal val="#ppt_h"/>
                                          </p:val>
                                        </p:tav>
                                      </p:tavLst>
                                    </p:anim>
                                    <p:animEffect transition="in" filter="fade">
                                      <p:cBhvr>
                                        <p:cTn id="69" dur="500"/>
                                        <p:tgtEl>
                                          <p:spTgt spid="75"/>
                                        </p:tgtEl>
                                      </p:cBhvr>
                                    </p:animEffect>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Effect transition="in" filter="fade">
                                      <p:cBhvr>
                                        <p:cTn id="73" dur="500"/>
                                        <p:tgtEl>
                                          <p:spTgt spid="81"/>
                                        </p:tgtEl>
                                      </p:cBhvr>
                                    </p:animEffect>
                                    <p:anim calcmode="lin" valueType="num">
                                      <p:cBhvr>
                                        <p:cTn id="74" dur="500" fill="hold"/>
                                        <p:tgtEl>
                                          <p:spTgt spid="81"/>
                                        </p:tgtEl>
                                        <p:attrNameLst>
                                          <p:attrName>ppt_x</p:attrName>
                                        </p:attrNameLst>
                                      </p:cBhvr>
                                      <p:tavLst>
                                        <p:tav tm="0">
                                          <p:val>
                                            <p:strVal val="#ppt_x"/>
                                          </p:val>
                                        </p:tav>
                                        <p:tav tm="100000">
                                          <p:val>
                                            <p:strVal val="#ppt_x"/>
                                          </p:val>
                                        </p:tav>
                                      </p:tavLst>
                                    </p:anim>
                                    <p:anim calcmode="lin" valueType="num">
                                      <p:cBhvr>
                                        <p:cTn id="75" dur="500" fill="hold"/>
                                        <p:tgtEl>
                                          <p:spTgt spid="81"/>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2" presetClass="entr" presetSubtype="2"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right)">
                                      <p:cBhvr>
                                        <p:cTn id="79" dur="500"/>
                                        <p:tgtEl>
                                          <p:spTgt spid="72"/>
                                        </p:tgtEl>
                                      </p:cBhvr>
                                    </p:animEffect>
                                  </p:childTnLst>
                                </p:cTn>
                              </p:par>
                            </p:childTnLst>
                          </p:cTn>
                        </p:par>
                        <p:par>
                          <p:cTn id="80" fill="hold">
                            <p:stCondLst>
                              <p:cond delay="9000"/>
                            </p:stCondLst>
                            <p:childTnLst>
                              <p:par>
                                <p:cTn id="81" presetID="22" presetClass="entr" presetSubtype="8" fill="hold"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wipe(left)">
                                      <p:cBhvr>
                                        <p:cTn id="83" dur="500"/>
                                        <p:tgtEl>
                                          <p:spTgt spid="78"/>
                                        </p:tgtEl>
                                      </p:cBhvr>
                                    </p:animEffect>
                                  </p:childTnLst>
                                </p:cTn>
                              </p:par>
                            </p:childTnLst>
                          </p:cTn>
                        </p:par>
                        <p:par>
                          <p:cTn id="84" fill="hold">
                            <p:stCondLst>
                              <p:cond delay="9500"/>
                            </p:stCondLst>
                            <p:childTnLst>
                              <p:par>
                                <p:cTn id="85" presetID="41" presetClass="entr" presetSubtype="0" fill="hold" grpId="0" nodeType="afterEffect">
                                  <p:stCondLst>
                                    <p:cond delay="0"/>
                                  </p:stCondLst>
                                  <p:iterate type="lt">
                                    <p:tmPct val="10000"/>
                                  </p:iterate>
                                  <p:childTnLst>
                                    <p:set>
                                      <p:cBhvr>
                                        <p:cTn id="86" dur="1" fill="hold">
                                          <p:stCondLst>
                                            <p:cond delay="0"/>
                                          </p:stCondLst>
                                        </p:cTn>
                                        <p:tgtEl>
                                          <p:spTgt spid="82"/>
                                        </p:tgtEl>
                                        <p:attrNameLst>
                                          <p:attrName>style.visibility</p:attrName>
                                        </p:attrNameLst>
                                      </p:cBhvr>
                                      <p:to>
                                        <p:strVal val="visible"/>
                                      </p:to>
                                    </p:set>
                                    <p:anim calcmode="lin" valueType="num">
                                      <p:cBhvr>
                                        <p:cTn id="87" dur="500" fill="hold"/>
                                        <p:tgtEl>
                                          <p:spTgt spid="82"/>
                                        </p:tgtEl>
                                        <p:attrNameLst>
                                          <p:attrName>ppt_x</p:attrName>
                                        </p:attrNameLst>
                                      </p:cBhvr>
                                      <p:tavLst>
                                        <p:tav tm="0">
                                          <p:val>
                                            <p:strVal val="#ppt_x"/>
                                          </p:val>
                                        </p:tav>
                                        <p:tav tm="50000">
                                          <p:val>
                                            <p:strVal val="#ppt_x+.1"/>
                                          </p:val>
                                        </p:tav>
                                        <p:tav tm="100000">
                                          <p:val>
                                            <p:strVal val="#ppt_x"/>
                                          </p:val>
                                        </p:tav>
                                      </p:tavLst>
                                    </p:anim>
                                    <p:anim calcmode="lin" valueType="num">
                                      <p:cBhvr>
                                        <p:cTn id="88" dur="500" fill="hold"/>
                                        <p:tgtEl>
                                          <p:spTgt spid="82"/>
                                        </p:tgtEl>
                                        <p:attrNameLst>
                                          <p:attrName>ppt_y</p:attrName>
                                        </p:attrNameLst>
                                      </p:cBhvr>
                                      <p:tavLst>
                                        <p:tav tm="0">
                                          <p:val>
                                            <p:strVal val="#ppt_y"/>
                                          </p:val>
                                        </p:tav>
                                        <p:tav tm="100000">
                                          <p:val>
                                            <p:strVal val="#ppt_y"/>
                                          </p:val>
                                        </p:tav>
                                      </p:tavLst>
                                    </p:anim>
                                    <p:anim calcmode="lin" valueType="num">
                                      <p:cBhvr>
                                        <p:cTn id="89" dur="500" fill="hold"/>
                                        <p:tgtEl>
                                          <p:spTgt spid="82"/>
                                        </p:tgtEl>
                                        <p:attrNameLst>
                                          <p:attrName>ppt_h</p:attrName>
                                        </p:attrNameLst>
                                      </p:cBhvr>
                                      <p:tavLst>
                                        <p:tav tm="0">
                                          <p:val>
                                            <p:strVal val="#ppt_h/10"/>
                                          </p:val>
                                        </p:tav>
                                        <p:tav tm="50000">
                                          <p:val>
                                            <p:strVal val="#ppt_h+.01"/>
                                          </p:val>
                                        </p:tav>
                                        <p:tav tm="100000">
                                          <p:val>
                                            <p:strVal val="#ppt_h"/>
                                          </p:val>
                                        </p:tav>
                                      </p:tavLst>
                                    </p:anim>
                                    <p:anim calcmode="lin" valueType="num">
                                      <p:cBhvr>
                                        <p:cTn id="90" dur="500" fill="hold"/>
                                        <p:tgtEl>
                                          <p:spTgt spid="82"/>
                                        </p:tgtEl>
                                        <p:attrNameLst>
                                          <p:attrName>ppt_w</p:attrName>
                                        </p:attrNameLst>
                                      </p:cBhvr>
                                      <p:tavLst>
                                        <p:tav tm="0">
                                          <p:val>
                                            <p:strVal val="#ppt_w/10"/>
                                          </p:val>
                                        </p:tav>
                                        <p:tav tm="50000">
                                          <p:val>
                                            <p:strVal val="#ppt_w+.01"/>
                                          </p:val>
                                        </p:tav>
                                        <p:tav tm="100000">
                                          <p:val>
                                            <p:strVal val="#ppt_w"/>
                                          </p:val>
                                        </p:tav>
                                      </p:tavLst>
                                    </p:anim>
                                    <p:animEffect transition="in" filter="fade">
                                      <p:cBhvr>
                                        <p:cTn id="91" dur="500" tmFilter="0,0; .5, 1; 1, 1"/>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61" grpId="0" bldLvl="0" animBg="1"/>
      <p:bldP spid="71" grpId="0" bldLvl="0" animBg="1"/>
      <p:bldP spid="81" grpId="0" bldLvl="0" animBg="1"/>
      <p:bldP spid="82"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a:extLst>
              <a:ext uri="{FF2B5EF4-FFF2-40B4-BE49-F238E27FC236}">
                <a16:creationId xmlns:a16="http://schemas.microsoft.com/office/drawing/2014/main" xmlns="" id="{59D1DC60-DCCC-4045-A60C-5E626930ADF9}"/>
              </a:ext>
            </a:extLst>
          </p:cNvPr>
          <p:cNvGraphicFramePr/>
          <p:nvPr>
            <p:extLst>
              <p:ext uri="{D42A27DB-BD31-4B8C-83A1-F6EECF244321}">
                <p14:modId xmlns:p14="http://schemas.microsoft.com/office/powerpoint/2010/main" xmlns="" val="3063698887"/>
              </p:ext>
            </p:extLst>
          </p:nvPr>
        </p:nvGraphicFramePr>
        <p:xfrm>
          <a:off x="426503" y="1678295"/>
          <a:ext cx="3912096" cy="22480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图示 4">
            <a:extLst>
              <a:ext uri="{FF2B5EF4-FFF2-40B4-BE49-F238E27FC236}">
                <a16:creationId xmlns:a16="http://schemas.microsoft.com/office/drawing/2014/main" xmlns="" id="{9EF2ECE7-9607-4F53-9DFD-FAFCB59F4647}"/>
              </a:ext>
            </a:extLst>
          </p:cNvPr>
          <p:cNvGraphicFramePr/>
          <p:nvPr>
            <p:extLst>
              <p:ext uri="{D42A27DB-BD31-4B8C-83A1-F6EECF244321}">
                <p14:modId xmlns:p14="http://schemas.microsoft.com/office/powerpoint/2010/main" xmlns="" val="4132381343"/>
              </p:ext>
            </p:extLst>
          </p:nvPr>
        </p:nvGraphicFramePr>
        <p:xfrm>
          <a:off x="4644008" y="1706251"/>
          <a:ext cx="4056112" cy="224802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矩形 5">
            <a:extLst>
              <a:ext uri="{FF2B5EF4-FFF2-40B4-BE49-F238E27FC236}">
                <a16:creationId xmlns:a16="http://schemas.microsoft.com/office/drawing/2014/main" xmlns="" id="{1B6FDABE-85D5-467D-82F5-26F17991DECC}"/>
              </a:ext>
            </a:extLst>
          </p:cNvPr>
          <p:cNvSpPr/>
          <p:nvPr/>
        </p:nvSpPr>
        <p:spPr>
          <a:xfrm>
            <a:off x="5375436" y="4083918"/>
            <a:ext cx="2441694" cy="338554"/>
          </a:xfrm>
          <a:prstGeom prst="rect">
            <a:avLst/>
          </a:prstGeom>
        </p:spPr>
        <p:txBody>
          <a:bodyPr wrap="none">
            <a:spAutoFit/>
          </a:bodyPr>
          <a:lstStyle/>
          <a:p>
            <a:pPr lvl="0" algn="just">
              <a:spcAft>
                <a:spcPts val="0"/>
              </a:spcAft>
            </a:pPr>
            <a:r>
              <a:rPr lang="zh-CN" altLang="en-US" sz="1600" b="1" kern="0" dirty="0">
                <a:latin typeface="微软雅黑" panose="020B0503020204020204" pitchFamily="34" charset="-122"/>
                <a:ea typeface="微软雅黑" panose="020B0503020204020204" pitchFamily="34" charset="-122"/>
              </a:rPr>
              <a:t>十、</a:t>
            </a:r>
            <a:r>
              <a:rPr lang="zh-CN" altLang="zh-CN" sz="1600" b="1" kern="0" dirty="0">
                <a:latin typeface="微软雅黑" panose="020B0503020204020204" pitchFamily="34" charset="-122"/>
                <a:ea typeface="微软雅黑" panose="020B0503020204020204" pitchFamily="34" charset="-122"/>
              </a:rPr>
              <a:t>信息化成本管理工具</a:t>
            </a:r>
          </a:p>
        </p:txBody>
      </p:sp>
      <p:sp>
        <p:nvSpPr>
          <p:cNvPr id="7" name="矩形 6">
            <a:extLst>
              <a:ext uri="{FF2B5EF4-FFF2-40B4-BE49-F238E27FC236}">
                <a16:creationId xmlns:a16="http://schemas.microsoft.com/office/drawing/2014/main" xmlns="" id="{79DD080E-920B-41DC-BCBD-3A5AEFD7ECCA}"/>
              </a:ext>
            </a:extLst>
          </p:cNvPr>
          <p:cNvSpPr/>
          <p:nvPr/>
        </p:nvSpPr>
        <p:spPr>
          <a:xfrm>
            <a:off x="1547664" y="4083918"/>
            <a:ext cx="1826141" cy="338554"/>
          </a:xfrm>
          <a:prstGeom prst="rect">
            <a:avLst/>
          </a:prstGeom>
        </p:spPr>
        <p:txBody>
          <a:bodyPr wrap="none">
            <a:spAutoFit/>
          </a:bodyPr>
          <a:lstStyle/>
          <a:p>
            <a:pPr lvl="0"/>
            <a:r>
              <a:rPr lang="zh-CN" altLang="en-US" sz="1600" b="1" kern="0" dirty="0">
                <a:latin typeface="微软雅黑" panose="020B0503020204020204" pitchFamily="34" charset="-122"/>
                <a:ea typeface="微软雅黑" panose="020B0503020204020204" pitchFamily="34" charset="-122"/>
              </a:rPr>
              <a:t>九、</a:t>
            </a:r>
            <a:r>
              <a:rPr lang="zh-CN" altLang="zh-CN" sz="1600" b="1" kern="0" dirty="0">
                <a:latin typeface="微软雅黑" panose="020B0503020204020204" pitchFamily="34" charset="-122"/>
                <a:ea typeface="微软雅黑" panose="020B0503020204020204" pitchFamily="34" charset="-122"/>
              </a:rPr>
              <a:t>销售成本控制</a:t>
            </a:r>
          </a:p>
        </p:txBody>
      </p:sp>
      <p:sp>
        <p:nvSpPr>
          <p:cNvPr id="8" name="Title 1">
            <a:extLst>
              <a:ext uri="{FF2B5EF4-FFF2-40B4-BE49-F238E27FC236}">
                <a16:creationId xmlns:a16="http://schemas.microsoft.com/office/drawing/2014/main" xmlns="" id="{8EB3A2D3-F014-4F2B-B2C9-7F6A3D16A940}"/>
              </a:ext>
            </a:extLst>
          </p:cNvPr>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六、成本</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管理精细化</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35371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03</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987824" y="2139702"/>
            <a:ext cx="3416320" cy="1754326"/>
          </a:xfrm>
          <a:prstGeom prst="rect">
            <a:avLst/>
          </a:prstGeom>
          <a:noFill/>
        </p:spPr>
        <p:txBody>
          <a:bodyPr wrap="none" rtlCol="0">
            <a:spAutoFit/>
          </a:bodyPr>
          <a:lstStyle/>
          <a:p>
            <a:r>
              <a:rPr lang="zh-CN" altLang="zh-CN" sz="3600" dirty="0">
                <a:solidFill>
                  <a:schemeClr val="tx1">
                    <a:lumMod val="75000"/>
                    <a:lumOff val="25000"/>
                  </a:schemeClr>
                </a:solidFill>
                <a:latin typeface="微软雅黑" panose="020B0503020204020204" pitchFamily="34" charset="-122"/>
                <a:ea typeface="微软雅黑" panose="020B0503020204020204" pitchFamily="34" charset="-122"/>
              </a:rPr>
              <a:t>如何提高执行力</a:t>
            </a:r>
          </a:p>
          <a:p>
            <a:endParaRPr lang="en-GB"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035319945"/>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884181C4-3EB4-411F-9162-9B4CB719230F}"/>
              </a:ext>
            </a:extLst>
          </p:cNvPr>
          <p:cNvSpPr/>
          <p:nvPr/>
        </p:nvSpPr>
        <p:spPr>
          <a:xfrm>
            <a:off x="1187624" y="2110085"/>
            <a:ext cx="4104456" cy="923330"/>
          </a:xfrm>
          <a:prstGeom prst="rect">
            <a:avLst/>
          </a:prstGeom>
        </p:spPr>
        <p:txBody>
          <a:bodyPr wrap="square">
            <a:spAutoFit/>
          </a:bodyPr>
          <a:lstStyle/>
          <a:p>
            <a:r>
              <a:rPr lang="zh-CN" altLang="en-US" dirty="0">
                <a:solidFill>
                  <a:srgbClr val="333333"/>
                </a:solidFill>
                <a:latin typeface="微软雅黑" panose="020B0503020204020204" pitchFamily="34" charset="-122"/>
                <a:ea typeface="微软雅黑" panose="020B0503020204020204" pitchFamily="34" charset="-122"/>
              </a:rPr>
              <a:t>我们应该将行动纳入决策当中，否则就是纸上谈兵。</a:t>
            </a:r>
            <a:endParaRPr lang="en-US" altLang="zh-CN" dirty="0">
              <a:solidFill>
                <a:srgbClr val="333333"/>
              </a:solidFill>
              <a:latin typeface="微软雅黑" panose="020B0503020204020204" pitchFamily="34" charset="-122"/>
              <a:ea typeface="微软雅黑" panose="020B0503020204020204" pitchFamily="34" charset="-122"/>
            </a:endParaRPr>
          </a:p>
          <a:p>
            <a:r>
              <a:rPr lang="en-US" altLang="zh-CN" dirty="0">
                <a:solidFill>
                  <a:srgbClr val="333333"/>
                </a:solidFill>
                <a:latin typeface="微软雅黑" panose="020B0503020204020204" pitchFamily="34" charset="-122"/>
                <a:ea typeface="微软雅黑" panose="020B0503020204020204" pitchFamily="34" charset="-122"/>
              </a:rPr>
              <a:t>                               ——</a:t>
            </a:r>
            <a:r>
              <a:rPr lang="zh-CN" altLang="en-US" dirty="0">
                <a:solidFill>
                  <a:srgbClr val="333333"/>
                </a:solidFill>
                <a:latin typeface="微软雅黑" panose="020B0503020204020204" pitchFamily="34" charset="-122"/>
                <a:ea typeface="微软雅黑" panose="020B0503020204020204" pitchFamily="34" charset="-122"/>
              </a:rPr>
              <a:t>彼得</a:t>
            </a:r>
            <a:r>
              <a:rPr lang="en-US" altLang="zh-CN" dirty="0">
                <a:solidFill>
                  <a:srgbClr val="333333"/>
                </a:solidFill>
                <a:latin typeface="微软雅黑" panose="020B0503020204020204" pitchFamily="34" charset="-122"/>
                <a:ea typeface="微软雅黑" panose="020B0503020204020204" pitchFamily="34" charset="-122"/>
              </a:rPr>
              <a:t>·</a:t>
            </a:r>
            <a:r>
              <a:rPr lang="zh-CN" altLang="en-US" dirty="0">
                <a:solidFill>
                  <a:srgbClr val="333333"/>
                </a:solidFill>
                <a:latin typeface="微软雅黑" panose="020B0503020204020204" pitchFamily="34" charset="-122"/>
                <a:ea typeface="微软雅黑" panose="020B0503020204020204" pitchFamily="34" charset="-122"/>
              </a:rPr>
              <a:t>德鲁克</a:t>
            </a:r>
            <a:endParaRPr lang="zh-CN" altLang="en-US"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xmlns="" id="{128A9D04-2837-497D-B3FC-51E2E11A87C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56176" y="1275606"/>
            <a:ext cx="2255400" cy="28392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77265303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B63E1A2D-36EB-4B32-BFD5-3AAD88F98DA2}"/>
              </a:ext>
            </a:extLst>
          </p:cNvPr>
          <p:cNvSpPr txBox="1"/>
          <p:nvPr/>
        </p:nvSpPr>
        <p:spPr>
          <a:xfrm>
            <a:off x="2181367" y="1563638"/>
            <a:ext cx="6348824" cy="1661993"/>
          </a:xfrm>
          <a:prstGeom prst="rect">
            <a:avLst/>
          </a:prstGeom>
          <a:noFill/>
        </p:spPr>
        <p:txBody>
          <a:bodyPr wrap="square" rtlCol="0">
            <a:spAutoFit/>
          </a:bodyPr>
          <a:lstStyle/>
          <a:p>
            <a:r>
              <a:rPr lang="zh-CN" altLang="zh-CN" dirty="0"/>
              <a:t>靠人情、靠制度、靠奖罚，这是很多企业的管理现状，结果是人情翻了，效益低下，制度多了，执行力差，处罚严厉，流失率高、到后来，事没管好，人没管住，甚至有些企业：目标不明确、制度不完善，、标准不统一、管理无职责、问题何在呢？</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Title 1">
            <a:extLst>
              <a:ext uri="{FF2B5EF4-FFF2-40B4-BE49-F238E27FC236}">
                <a16:creationId xmlns:a16="http://schemas.microsoft.com/office/drawing/2014/main" xmlns="" id="{E23FB0ED-87C2-4203-9C9D-471908D33D89}"/>
              </a:ext>
            </a:extLst>
          </p:cNvPr>
          <p:cNvSpPr txBox="1"/>
          <p:nvPr/>
        </p:nvSpPr>
        <p:spPr>
          <a:xfrm>
            <a:off x="977887" y="227174"/>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如何提高执行力</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0FDB0F9B-2160-4C09-986B-D7A72D59BE5A}"/>
              </a:ext>
            </a:extLst>
          </p:cNvPr>
          <p:cNvSpPr/>
          <p:nvPr/>
        </p:nvSpPr>
        <p:spPr>
          <a:xfrm>
            <a:off x="611561" y="3098135"/>
            <a:ext cx="6213222" cy="1200329"/>
          </a:xfrm>
          <a:prstGeom prst="rect">
            <a:avLst/>
          </a:prstGeom>
        </p:spPr>
        <p:txBody>
          <a:bodyPr wrap="square">
            <a:spAutoFit/>
          </a:bodyPr>
          <a:lstStyle/>
          <a:p>
            <a:r>
              <a:rPr lang="zh-CN" altLang="zh-CN" dirty="0"/>
              <a:t>我们来谈一个非常重要的问题，就是我们不仅要觉察一个问题的现状，原因，还要觉察解决这个问题的方法，动作，最后重要的是我们要能觉察在这个动作实施过程当中，我们的执行情况，也就是我们经常讲的执行力</a:t>
            </a:r>
            <a:r>
              <a:rPr lang="zh-CN" altLang="en-US" dirty="0"/>
              <a:t>。</a:t>
            </a:r>
          </a:p>
        </p:txBody>
      </p:sp>
      <p:sp>
        <p:nvSpPr>
          <p:cNvPr id="6" name="Shape 333">
            <a:extLst>
              <a:ext uri="{FF2B5EF4-FFF2-40B4-BE49-F238E27FC236}">
                <a16:creationId xmlns:a16="http://schemas.microsoft.com/office/drawing/2014/main" xmlns="" id="{6A1E1855-122E-46A1-9C69-EBF4514A333D}"/>
              </a:ext>
            </a:extLst>
          </p:cNvPr>
          <p:cNvSpPr/>
          <p:nvPr/>
        </p:nvSpPr>
        <p:spPr>
          <a:xfrm>
            <a:off x="395536" y="1921308"/>
            <a:ext cx="1647323" cy="78394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9" name="Shape 338">
            <a:extLst>
              <a:ext uri="{FF2B5EF4-FFF2-40B4-BE49-F238E27FC236}">
                <a16:creationId xmlns:a16="http://schemas.microsoft.com/office/drawing/2014/main" xmlns="" id="{792DF011-4B1C-43A8-BE10-CF145A5655BB}"/>
              </a:ext>
            </a:extLst>
          </p:cNvPr>
          <p:cNvSpPr/>
          <p:nvPr/>
        </p:nvSpPr>
        <p:spPr>
          <a:xfrm flipH="1">
            <a:off x="6669069" y="3199140"/>
            <a:ext cx="1875490" cy="99831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xmlns="" id="{64F3BD29-803D-4BAA-8F6D-C81FA3BB8259}"/>
              </a:ext>
            </a:extLst>
          </p:cNvPr>
          <p:cNvSpPr/>
          <p:nvPr/>
        </p:nvSpPr>
        <p:spPr>
          <a:xfrm>
            <a:off x="722783" y="1094702"/>
            <a:ext cx="2995389" cy="338554"/>
          </a:xfrm>
          <a:prstGeom prst="rect">
            <a:avLst/>
          </a:prstGeom>
        </p:spPr>
        <p:txBody>
          <a:bodyPr wrap="square">
            <a:spAutoFit/>
          </a:bodyPr>
          <a:lstStyle/>
          <a:p>
            <a:pPr lvl="0">
              <a:defRPr/>
            </a:pPr>
            <a:r>
              <a:rPr lang="zh-CN" altLang="en-US" sz="1600" b="1" kern="0" dirty="0">
                <a:latin typeface="微软雅黑" panose="020B0503020204020204" pitchFamily="34" charset="-122"/>
                <a:ea typeface="微软雅黑" panose="020B0503020204020204" pitchFamily="34" charset="-122"/>
              </a:rPr>
              <a:t>执行力差的原因</a:t>
            </a:r>
          </a:p>
        </p:txBody>
      </p:sp>
    </p:spTree>
    <p:extLst>
      <p:ext uri="{BB962C8B-B14F-4D97-AF65-F5344CB8AC3E}">
        <p14:creationId xmlns:p14="http://schemas.microsoft.com/office/powerpoint/2010/main" xmlns="" val="2063112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1339977" y="2300322"/>
            <a:ext cx="1287283" cy="869940"/>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699288" y="1207643"/>
              <a:ext cx="1641473"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zh-CN" sz="1200" b="1" dirty="0">
                  <a:solidFill>
                    <a:schemeClr val="bg1"/>
                  </a:solidFill>
                  <a:latin typeface="微软雅黑" panose="020B0503020204020204" pitchFamily="34" charset="-122"/>
                  <a:ea typeface="微软雅黑" panose="020B0503020204020204" pitchFamily="34" charset="-122"/>
                </a:rPr>
                <a:t>组织建设</a:t>
              </a:r>
              <a:endParaRPr lang="id-ID" altLang="zh-CN" sz="1200" b="1" dirty="0">
                <a:solidFill>
                  <a:schemeClr val="bg1"/>
                </a:solidFill>
                <a:latin typeface="微软雅黑" panose="020B0503020204020204" pitchFamily="34" charset="-122"/>
                <a:ea typeface="微软雅黑" panose="020B0503020204020204" pitchFamily="34" charset="-122"/>
              </a:endParaRPr>
            </a:p>
          </p:txBody>
        </p:sp>
      </p:grpSp>
      <p:grpSp>
        <p:nvGrpSpPr>
          <p:cNvPr id="7" name="Group 342"/>
          <p:cNvGrpSpPr/>
          <p:nvPr/>
        </p:nvGrpSpPr>
        <p:grpSpPr>
          <a:xfrm>
            <a:off x="2492105" y="2300322"/>
            <a:ext cx="1287283" cy="869940"/>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组织架构</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2" name="Group 347"/>
          <p:cNvGrpSpPr/>
          <p:nvPr/>
        </p:nvGrpSpPr>
        <p:grpSpPr>
          <a:xfrm>
            <a:off x="3653094" y="2300322"/>
            <a:ext cx="1287283" cy="869940"/>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zh-CN" sz="1200" b="1" dirty="0">
                  <a:solidFill>
                    <a:schemeClr val="bg1"/>
                  </a:solidFill>
                  <a:latin typeface="微软雅黑" panose="020B0503020204020204" pitchFamily="34" charset="-122"/>
                  <a:ea typeface="微软雅黑" panose="020B0503020204020204" pitchFamily="34" charset="-122"/>
                </a:rPr>
                <a:t>人员选择</a:t>
              </a:r>
              <a:endParaRPr lang="id-ID" altLang="zh-CN" sz="1200" b="1" dirty="0">
                <a:solidFill>
                  <a:schemeClr val="bg1"/>
                </a:solidFill>
                <a:latin typeface="微软雅黑" panose="020B0503020204020204" pitchFamily="34" charset="-122"/>
                <a:ea typeface="微软雅黑" panose="020B0503020204020204" pitchFamily="34" charset="-122"/>
              </a:endParaRPr>
            </a:p>
          </p:txBody>
        </p:sp>
      </p:grpSp>
      <p:grpSp>
        <p:nvGrpSpPr>
          <p:cNvPr id="17" name="Group 352"/>
          <p:cNvGrpSpPr/>
          <p:nvPr/>
        </p:nvGrpSpPr>
        <p:grpSpPr>
          <a:xfrm>
            <a:off x="4805223" y="2300322"/>
            <a:ext cx="1287282" cy="869940"/>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2" y="1289712"/>
              <a:ext cx="2924717" cy="431801"/>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检查标准</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2" name="Group 357"/>
          <p:cNvGrpSpPr/>
          <p:nvPr/>
        </p:nvGrpSpPr>
        <p:grpSpPr>
          <a:xfrm>
            <a:off x="5957351" y="2300322"/>
            <a:ext cx="1287282" cy="869940"/>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zh-CN" sz="1200" b="1" dirty="0">
                  <a:solidFill>
                    <a:schemeClr val="bg1"/>
                  </a:solidFill>
                  <a:latin typeface="微软雅黑" panose="020B0503020204020204" pitchFamily="34" charset="-122"/>
                  <a:ea typeface="微软雅黑" panose="020B0503020204020204" pitchFamily="34" charset="-122"/>
                </a:rPr>
                <a:t>检查心态</a:t>
              </a:r>
              <a:endParaRPr lang="id-ID" altLang="zh-CN" sz="1200" b="1" dirty="0">
                <a:solidFill>
                  <a:schemeClr val="bg1"/>
                </a:solidFill>
                <a:latin typeface="微软雅黑" panose="020B0503020204020204" pitchFamily="34" charset="-122"/>
                <a:ea typeface="微软雅黑" panose="020B0503020204020204" pitchFamily="34" charset="-122"/>
              </a:endParaRPr>
            </a:p>
          </p:txBody>
        </p:sp>
      </p:grpSp>
      <p:grpSp>
        <p:nvGrpSpPr>
          <p:cNvPr id="27" name="Group 360"/>
          <p:cNvGrpSpPr/>
          <p:nvPr/>
        </p:nvGrpSpPr>
        <p:grpSpPr>
          <a:xfrm>
            <a:off x="2004153" y="3077672"/>
            <a:ext cx="249258" cy="257626"/>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3159309" y="3077672"/>
            <a:ext cx="249258" cy="257626"/>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17270" y="3077672"/>
            <a:ext cx="249258" cy="257626"/>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469398" y="3077672"/>
            <a:ext cx="249258" cy="257626"/>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6621527" y="3077672"/>
            <a:ext cx="249258" cy="257626"/>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125609" y="3615326"/>
            <a:ext cx="1177714" cy="307777"/>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lvl="0"/>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设定专门部门</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稽核部</a:t>
            </a:r>
          </a:p>
        </p:txBody>
      </p:sp>
      <p:sp>
        <p:nvSpPr>
          <p:cNvPr id="46" name="Shape 376"/>
          <p:cNvSpPr/>
          <p:nvPr/>
        </p:nvSpPr>
        <p:spPr>
          <a:xfrm>
            <a:off x="2435245" y="3615326"/>
            <a:ext cx="1177713" cy="307777"/>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稽核部直接放在老板或者老总下面</a:t>
            </a:r>
          </a:p>
        </p:txBody>
      </p:sp>
      <p:sp>
        <p:nvSpPr>
          <p:cNvPr id="49" name="Shape 379"/>
          <p:cNvSpPr/>
          <p:nvPr/>
        </p:nvSpPr>
        <p:spPr>
          <a:xfrm>
            <a:off x="3678013" y="3615326"/>
            <a:ext cx="1177713" cy="461665"/>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稽核人员选择有责任心，有正义感，想改变企业的年轻人</a:t>
            </a:r>
          </a:p>
        </p:txBody>
      </p:sp>
      <p:sp>
        <p:nvSpPr>
          <p:cNvPr id="52" name="Shape 382"/>
          <p:cNvSpPr/>
          <p:nvPr/>
        </p:nvSpPr>
        <p:spPr>
          <a:xfrm>
            <a:off x="4938411" y="3615326"/>
            <a:ext cx="1177714" cy="307777"/>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稽核工作必须有严格的标准</a:t>
            </a:r>
          </a:p>
        </p:txBody>
      </p:sp>
      <p:sp>
        <p:nvSpPr>
          <p:cNvPr id="55" name="Shape 385"/>
          <p:cNvSpPr/>
          <p:nvPr/>
        </p:nvSpPr>
        <p:spPr>
          <a:xfrm>
            <a:off x="6274047" y="3615325"/>
            <a:ext cx="1177713" cy="307777"/>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内心阳光，要有帮人之心，认真检查</a:t>
            </a:r>
          </a:p>
        </p:txBody>
      </p:sp>
      <p:grpSp>
        <p:nvGrpSpPr>
          <p:cNvPr id="42" name="Group 352">
            <a:extLst>
              <a:ext uri="{FF2B5EF4-FFF2-40B4-BE49-F238E27FC236}">
                <a16:creationId xmlns:a16="http://schemas.microsoft.com/office/drawing/2014/main" xmlns="" id="{451E5F2E-B408-4943-A4D3-4CA8ADF1E4BC}"/>
              </a:ext>
            </a:extLst>
          </p:cNvPr>
          <p:cNvGrpSpPr/>
          <p:nvPr/>
        </p:nvGrpSpPr>
        <p:grpSpPr>
          <a:xfrm>
            <a:off x="7043568" y="2294478"/>
            <a:ext cx="1287282" cy="869940"/>
            <a:chOff x="0" y="0"/>
            <a:chExt cx="4392859" cy="2872248"/>
          </a:xfrm>
        </p:grpSpPr>
        <p:sp>
          <p:nvSpPr>
            <p:cNvPr id="44" name="Shape 348">
              <a:extLst>
                <a:ext uri="{FF2B5EF4-FFF2-40B4-BE49-F238E27FC236}">
                  <a16:creationId xmlns:a16="http://schemas.microsoft.com/office/drawing/2014/main" xmlns="" id="{56F418E4-51E3-4ADB-B69C-1B82F4AA6D13}"/>
                </a:ext>
              </a:extLst>
            </p:cNvPr>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45" name="Shape 350">
              <a:extLst>
                <a:ext uri="{FF2B5EF4-FFF2-40B4-BE49-F238E27FC236}">
                  <a16:creationId xmlns:a16="http://schemas.microsoft.com/office/drawing/2014/main" xmlns="" id="{8486249F-62D0-4410-B83C-2778E220F903}"/>
                </a:ext>
              </a:extLst>
            </p:cNvPr>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zh-CN" sz="1200" b="1" dirty="0">
                  <a:solidFill>
                    <a:schemeClr val="tx1">
                      <a:lumMod val="75000"/>
                      <a:lumOff val="25000"/>
                    </a:schemeClr>
                  </a:solidFill>
                  <a:latin typeface="微软雅黑" panose="020B0503020204020204" pitchFamily="34" charset="-122"/>
                  <a:ea typeface="微软雅黑" panose="020B0503020204020204" pitchFamily="34" charset="-122"/>
                </a:rPr>
                <a:t>矛盾冲突的对应方法</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7" name="Group 369">
            <a:extLst>
              <a:ext uri="{FF2B5EF4-FFF2-40B4-BE49-F238E27FC236}">
                <a16:creationId xmlns:a16="http://schemas.microsoft.com/office/drawing/2014/main" xmlns="" id="{A4AEE393-6240-4E69-B425-EBDCB45D4D27}"/>
              </a:ext>
            </a:extLst>
          </p:cNvPr>
          <p:cNvGrpSpPr/>
          <p:nvPr/>
        </p:nvGrpSpPr>
        <p:grpSpPr>
          <a:xfrm>
            <a:off x="7695131" y="3085277"/>
            <a:ext cx="249258" cy="257626"/>
            <a:chOff x="-2" y="0"/>
            <a:chExt cx="850594" cy="850593"/>
          </a:xfrm>
        </p:grpSpPr>
        <p:sp>
          <p:nvSpPr>
            <p:cNvPr id="48" name="Shape 367">
              <a:extLst>
                <a:ext uri="{FF2B5EF4-FFF2-40B4-BE49-F238E27FC236}">
                  <a16:creationId xmlns:a16="http://schemas.microsoft.com/office/drawing/2014/main" xmlns="" id="{3A55348E-DC55-4F66-AB42-2D939A3CB091}"/>
                </a:ext>
              </a:extLst>
            </p:cNvPr>
            <p:cNvSpPr/>
            <p:nvPr/>
          </p:nvSpPr>
          <p:spPr>
            <a:xfrm>
              <a:off x="-2" y="0"/>
              <a:ext cx="850594" cy="85059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50" name="Shape 368">
              <a:extLst>
                <a:ext uri="{FF2B5EF4-FFF2-40B4-BE49-F238E27FC236}">
                  <a16:creationId xmlns:a16="http://schemas.microsoft.com/office/drawing/2014/main" xmlns="" id="{C3F5ACAE-FF4F-4185-A882-19293DE6B9FE}"/>
                </a:ext>
              </a:extLst>
            </p:cNvPr>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dirty="0">
                  <a:latin typeface="Arial" panose="020B0604020202020204" pitchFamily="34" charset="0"/>
                  <a:cs typeface="Arial" panose="020B0604020202020204" pitchFamily="34" charset="0"/>
                </a:rPr>
                <a:t>4</a:t>
              </a:r>
            </a:p>
          </p:txBody>
        </p:sp>
      </p:grpSp>
      <p:sp>
        <p:nvSpPr>
          <p:cNvPr id="51" name="Shape 385">
            <a:extLst>
              <a:ext uri="{FF2B5EF4-FFF2-40B4-BE49-F238E27FC236}">
                <a16:creationId xmlns:a16="http://schemas.microsoft.com/office/drawing/2014/main" xmlns="" id="{BA8EED7C-73AB-4F21-8BD2-7B62D16AC59E}"/>
              </a:ext>
            </a:extLst>
          </p:cNvPr>
          <p:cNvSpPr/>
          <p:nvPr/>
        </p:nvSpPr>
        <p:spPr>
          <a:xfrm>
            <a:off x="7642759" y="3612381"/>
            <a:ext cx="1177713" cy="615553"/>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spcAft>
                <a:spcPts val="0"/>
              </a:spcAft>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1.</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向上级反应</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0"/>
              </a:spcAft>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案例分析</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0"/>
              </a:spcAft>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稽核简报 </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spcAft>
                <a:spcPts val="0"/>
              </a:spcAft>
            </a:pP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zh-CN" sz="1000" dirty="0">
                <a:solidFill>
                  <a:schemeClr val="tx1">
                    <a:lumMod val="75000"/>
                    <a:lumOff val="25000"/>
                  </a:schemeClr>
                </a:solidFill>
                <a:latin typeface="微软雅黑" panose="020B0503020204020204" pitchFamily="34" charset="-122"/>
                <a:ea typeface="微软雅黑" panose="020B0503020204020204" pitchFamily="34" charset="-122"/>
              </a:rPr>
              <a:t>稽核日志</a:t>
            </a:r>
          </a:p>
        </p:txBody>
      </p:sp>
      <p:sp>
        <p:nvSpPr>
          <p:cNvPr id="53" name="矩形 52">
            <a:extLst>
              <a:ext uri="{FF2B5EF4-FFF2-40B4-BE49-F238E27FC236}">
                <a16:creationId xmlns:a16="http://schemas.microsoft.com/office/drawing/2014/main" xmlns="" id="{23618516-8C0E-4517-9890-D0EB8AA0640D}"/>
              </a:ext>
            </a:extLst>
          </p:cNvPr>
          <p:cNvSpPr/>
          <p:nvPr/>
        </p:nvSpPr>
        <p:spPr>
          <a:xfrm>
            <a:off x="667007" y="1343508"/>
            <a:ext cx="2995389" cy="369332"/>
          </a:xfrm>
          <a:prstGeom prst="rect">
            <a:avLst/>
          </a:prstGeom>
        </p:spPr>
        <p:txBody>
          <a:bodyPr wrap="square">
            <a:spAutoFit/>
          </a:bodyPr>
          <a:lstStyle/>
          <a:p>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如何提高执行力</a:t>
            </a:r>
          </a:p>
        </p:txBody>
      </p:sp>
      <p:sp>
        <p:nvSpPr>
          <p:cNvPr id="54" name="Title 1">
            <a:extLst>
              <a:ext uri="{FF2B5EF4-FFF2-40B4-BE49-F238E27FC236}">
                <a16:creationId xmlns:a16="http://schemas.microsoft.com/office/drawing/2014/main" xmlns="" id="{C73016AD-4AAF-4693-8835-21BBE0B928A0}"/>
              </a:ext>
            </a:extLst>
          </p:cNvPr>
          <p:cNvSpPr txBox="1"/>
          <p:nvPr/>
        </p:nvSpPr>
        <p:spPr>
          <a:xfrm>
            <a:off x="977887" y="227174"/>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如何提高执行力</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indefinite" fill="hold"/>
                                        <p:tgtEl>
                                          <p:spTgt spid="22"/>
                                        </p:tgtEl>
                                        <p:attrNameLst>
                                          <p:attrName>style.visibility</p:attrName>
                                        </p:attrNameLst>
                                      </p:cBhvr>
                                      <p:to>
                                        <p:strVal val="visible"/>
                                      </p:to>
                                    </p:set>
                                    <p:anim calcmode="lin" valueType="num">
                                      <p:cBhvr>
                                        <p:cTn id="7" dur="800" fill="hold"/>
                                        <p:tgtEl>
                                          <p:spTgt spid="22"/>
                                        </p:tgtEl>
                                        <p:attrNameLst>
                                          <p:attrName>ppt_x</p:attrName>
                                        </p:attrNameLst>
                                      </p:cBhvr>
                                      <p:tavLst>
                                        <p:tav tm="0">
                                          <p:val>
                                            <p:strVal val="0-#ppt_w/2"/>
                                          </p:val>
                                        </p:tav>
                                        <p:tav tm="100000">
                                          <p:val>
                                            <p:strVal val="#ppt_x"/>
                                          </p:val>
                                        </p:tav>
                                      </p:tavLst>
                                    </p:anim>
                                    <p:anim calcmode="lin" valueType="num">
                                      <p:cBhvr>
                                        <p:cTn id="8" dur="8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400"/>
                                  </p:stCondLst>
                                  <p:childTnLst>
                                    <p:set>
                                      <p:cBhvr>
                                        <p:cTn id="10" dur="indefinite" fill="hold"/>
                                        <p:tgtEl>
                                          <p:spTgt spid="17"/>
                                        </p:tgtEl>
                                        <p:attrNameLst>
                                          <p:attrName>style.visibility</p:attrName>
                                        </p:attrNameLst>
                                      </p:cBhvr>
                                      <p:to>
                                        <p:strVal val="visible"/>
                                      </p:to>
                                    </p:set>
                                    <p:anim calcmode="lin" valueType="num">
                                      <p:cBhvr>
                                        <p:cTn id="11" dur="800" fill="hold"/>
                                        <p:tgtEl>
                                          <p:spTgt spid="17"/>
                                        </p:tgtEl>
                                        <p:attrNameLst>
                                          <p:attrName>ppt_x</p:attrName>
                                        </p:attrNameLst>
                                      </p:cBhvr>
                                      <p:tavLst>
                                        <p:tav tm="0">
                                          <p:val>
                                            <p:strVal val="0-#ppt_w/2"/>
                                          </p:val>
                                        </p:tav>
                                        <p:tav tm="100000">
                                          <p:val>
                                            <p:strVal val="#ppt_x"/>
                                          </p:val>
                                        </p:tav>
                                      </p:tavLst>
                                    </p:anim>
                                    <p:anim calcmode="lin" valueType="num">
                                      <p:cBhvr>
                                        <p:cTn id="12" dur="8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800"/>
                                  </p:stCondLst>
                                  <p:childTnLst>
                                    <p:set>
                                      <p:cBhvr>
                                        <p:cTn id="14" dur="indefinite" fill="hold"/>
                                        <p:tgtEl>
                                          <p:spTgt spid="12"/>
                                        </p:tgtEl>
                                        <p:attrNameLst>
                                          <p:attrName>style.visibility</p:attrName>
                                        </p:attrNameLst>
                                      </p:cBhvr>
                                      <p:to>
                                        <p:strVal val="visible"/>
                                      </p:to>
                                    </p:set>
                                    <p:anim calcmode="lin" valueType="num">
                                      <p:cBhvr>
                                        <p:cTn id="15" dur="800" fill="hold"/>
                                        <p:tgtEl>
                                          <p:spTgt spid="12"/>
                                        </p:tgtEl>
                                        <p:attrNameLst>
                                          <p:attrName>ppt_x</p:attrName>
                                        </p:attrNameLst>
                                      </p:cBhvr>
                                      <p:tavLst>
                                        <p:tav tm="0">
                                          <p:val>
                                            <p:strVal val="0-#ppt_w/2"/>
                                          </p:val>
                                        </p:tav>
                                        <p:tav tm="100000">
                                          <p:val>
                                            <p:strVal val="#ppt_x"/>
                                          </p:val>
                                        </p:tav>
                                      </p:tavLst>
                                    </p:anim>
                                    <p:anim calcmode="lin" valueType="num">
                                      <p:cBhvr>
                                        <p:cTn id="16" dur="8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1200"/>
                                  </p:stCondLst>
                                  <p:childTnLst>
                                    <p:set>
                                      <p:cBhvr>
                                        <p:cTn id="18" dur="indefinite" fill="hold"/>
                                        <p:tgtEl>
                                          <p:spTgt spid="7"/>
                                        </p:tgtEl>
                                        <p:attrNameLst>
                                          <p:attrName>style.visibility</p:attrName>
                                        </p:attrNameLst>
                                      </p:cBhvr>
                                      <p:to>
                                        <p:strVal val="visible"/>
                                      </p:to>
                                    </p:set>
                                    <p:anim calcmode="lin" valueType="num">
                                      <p:cBhvr>
                                        <p:cTn id="19" dur="800" fill="hold"/>
                                        <p:tgtEl>
                                          <p:spTgt spid="7"/>
                                        </p:tgtEl>
                                        <p:attrNameLst>
                                          <p:attrName>ppt_x</p:attrName>
                                        </p:attrNameLst>
                                      </p:cBhvr>
                                      <p:tavLst>
                                        <p:tav tm="0">
                                          <p:val>
                                            <p:strVal val="0-#ppt_w/2"/>
                                          </p:val>
                                        </p:tav>
                                        <p:tav tm="100000">
                                          <p:val>
                                            <p:strVal val="#ppt_x"/>
                                          </p:val>
                                        </p:tav>
                                      </p:tavLst>
                                    </p:anim>
                                    <p:anim calcmode="lin" valueType="num">
                                      <p:cBhvr>
                                        <p:cTn id="20" dur="8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1600"/>
                                  </p:stCondLst>
                                  <p:childTnLst>
                                    <p:set>
                                      <p:cBhvr>
                                        <p:cTn id="22" dur="indefinite" fill="hold"/>
                                        <p:tgtEl>
                                          <p:spTgt spid="2"/>
                                        </p:tgtEl>
                                        <p:attrNameLst>
                                          <p:attrName>style.visibility</p:attrName>
                                        </p:attrNameLst>
                                      </p:cBhvr>
                                      <p:to>
                                        <p:strVal val="visible"/>
                                      </p:to>
                                    </p:set>
                                    <p:anim calcmode="lin" valueType="num">
                                      <p:cBhvr>
                                        <p:cTn id="23" dur="800" fill="hold"/>
                                        <p:tgtEl>
                                          <p:spTgt spid="2"/>
                                        </p:tgtEl>
                                        <p:attrNameLst>
                                          <p:attrName>ppt_x</p:attrName>
                                        </p:attrNameLst>
                                      </p:cBhvr>
                                      <p:tavLst>
                                        <p:tav tm="0">
                                          <p:val>
                                            <p:strVal val="0-#ppt_w/2"/>
                                          </p:val>
                                        </p:tav>
                                        <p:tav tm="100000">
                                          <p:val>
                                            <p:strVal val="#ppt_x"/>
                                          </p:val>
                                        </p:tav>
                                      </p:tavLst>
                                    </p:anim>
                                    <p:anim calcmode="lin" valueType="num">
                                      <p:cBhvr>
                                        <p:cTn id="24" dur="800" fill="hold"/>
                                        <p:tgtEl>
                                          <p:spTgt spid="2"/>
                                        </p:tgtEl>
                                        <p:attrNameLst>
                                          <p:attrName>ppt_y</p:attrName>
                                        </p:attrNameLst>
                                      </p:cBhvr>
                                      <p:tavLst>
                                        <p:tav tm="0">
                                          <p:val>
                                            <p:strVal val="#ppt_y"/>
                                          </p:val>
                                        </p:tav>
                                        <p:tav tm="100000">
                                          <p:val>
                                            <p:strVal val="#ppt_y"/>
                                          </p:val>
                                        </p:tav>
                                      </p:tavLst>
                                    </p:anim>
                                  </p:childTnLst>
                                </p:cTn>
                              </p:par>
                            </p:childTnLst>
                          </p:cTn>
                        </p:par>
                        <p:par>
                          <p:cTn id="25" fill="hold">
                            <p:stCondLst>
                              <p:cond delay="1600"/>
                            </p:stCondLst>
                            <p:childTnLst>
                              <p:par>
                                <p:cTn id="26" presetID="2" presetClass="entr" presetSubtype="4" fill="hold" grpId="0" nodeType="afterEffect">
                                  <p:stCondLst>
                                    <p:cond delay="0"/>
                                  </p:stCondLst>
                                  <p:childTnLst>
                                    <p:set>
                                      <p:cBhvr>
                                        <p:cTn id="27" dur="indefinite" fill="hold"/>
                                        <p:tgtEl>
                                          <p:spTgt spid="27"/>
                                        </p:tgtEl>
                                        <p:attrNameLst>
                                          <p:attrName>style.visibility</p:attrName>
                                        </p:attrNameLst>
                                      </p:cBhvr>
                                      <p:to>
                                        <p:strVal val="visible"/>
                                      </p:to>
                                    </p:set>
                                    <p:anim calcmode="lin" valueType="num">
                                      <p:cBhvr>
                                        <p:cTn id="28" dur="600" fill="hold"/>
                                        <p:tgtEl>
                                          <p:spTgt spid="27"/>
                                        </p:tgtEl>
                                        <p:attrNameLst>
                                          <p:attrName>ppt_x</p:attrName>
                                        </p:attrNameLst>
                                      </p:cBhvr>
                                      <p:tavLst>
                                        <p:tav tm="0">
                                          <p:val>
                                            <p:strVal val="#ppt_x"/>
                                          </p:val>
                                        </p:tav>
                                        <p:tav tm="100000">
                                          <p:val>
                                            <p:strVal val="#ppt_x"/>
                                          </p:val>
                                        </p:tav>
                                      </p:tavLst>
                                    </p:anim>
                                    <p:anim calcmode="lin" valueType="num">
                                      <p:cBhvr>
                                        <p:cTn id="29" dur="6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200"/>
                                  </p:stCondLst>
                                  <p:childTnLst>
                                    <p:set>
                                      <p:cBhvr>
                                        <p:cTn id="31" dur="indefinite" fill="hold"/>
                                        <p:tgtEl>
                                          <p:spTgt spid="30"/>
                                        </p:tgtEl>
                                        <p:attrNameLst>
                                          <p:attrName>style.visibility</p:attrName>
                                        </p:attrNameLst>
                                      </p:cBhvr>
                                      <p:to>
                                        <p:strVal val="visible"/>
                                      </p:to>
                                    </p:set>
                                    <p:anim calcmode="lin" valueType="num">
                                      <p:cBhvr>
                                        <p:cTn id="32" dur="600" fill="hold"/>
                                        <p:tgtEl>
                                          <p:spTgt spid="30"/>
                                        </p:tgtEl>
                                        <p:attrNameLst>
                                          <p:attrName>ppt_x</p:attrName>
                                        </p:attrNameLst>
                                      </p:cBhvr>
                                      <p:tavLst>
                                        <p:tav tm="0">
                                          <p:val>
                                            <p:strVal val="#ppt_x"/>
                                          </p:val>
                                        </p:tav>
                                        <p:tav tm="100000">
                                          <p:val>
                                            <p:strVal val="#ppt_x"/>
                                          </p:val>
                                        </p:tav>
                                      </p:tavLst>
                                    </p:anim>
                                    <p:anim calcmode="lin" valueType="num">
                                      <p:cBhvr>
                                        <p:cTn id="33" dur="600" fill="hold"/>
                                        <p:tgtEl>
                                          <p:spTgt spid="30"/>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400"/>
                                  </p:stCondLst>
                                  <p:childTnLst>
                                    <p:set>
                                      <p:cBhvr>
                                        <p:cTn id="35" dur="indefinite" fill="hold"/>
                                        <p:tgtEl>
                                          <p:spTgt spid="33"/>
                                        </p:tgtEl>
                                        <p:attrNameLst>
                                          <p:attrName>style.visibility</p:attrName>
                                        </p:attrNameLst>
                                      </p:cBhvr>
                                      <p:to>
                                        <p:strVal val="visible"/>
                                      </p:to>
                                    </p:set>
                                    <p:anim calcmode="lin" valueType="num">
                                      <p:cBhvr>
                                        <p:cTn id="36" dur="600" fill="hold"/>
                                        <p:tgtEl>
                                          <p:spTgt spid="33"/>
                                        </p:tgtEl>
                                        <p:attrNameLst>
                                          <p:attrName>ppt_x</p:attrName>
                                        </p:attrNameLst>
                                      </p:cBhvr>
                                      <p:tavLst>
                                        <p:tav tm="0">
                                          <p:val>
                                            <p:strVal val="#ppt_x"/>
                                          </p:val>
                                        </p:tav>
                                        <p:tav tm="100000">
                                          <p:val>
                                            <p:strVal val="#ppt_x"/>
                                          </p:val>
                                        </p:tav>
                                      </p:tavLst>
                                    </p:anim>
                                    <p:anim calcmode="lin" valueType="num">
                                      <p:cBhvr>
                                        <p:cTn id="37" dur="600" fill="hold"/>
                                        <p:tgtEl>
                                          <p:spTgt spid="33"/>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600"/>
                                  </p:stCondLst>
                                  <p:childTnLst>
                                    <p:set>
                                      <p:cBhvr>
                                        <p:cTn id="39" dur="indefinite" fill="hold"/>
                                        <p:tgtEl>
                                          <p:spTgt spid="36"/>
                                        </p:tgtEl>
                                        <p:attrNameLst>
                                          <p:attrName>style.visibility</p:attrName>
                                        </p:attrNameLst>
                                      </p:cBhvr>
                                      <p:to>
                                        <p:strVal val="visible"/>
                                      </p:to>
                                    </p:set>
                                    <p:anim calcmode="lin" valueType="num">
                                      <p:cBhvr>
                                        <p:cTn id="40" dur="600" fill="hold"/>
                                        <p:tgtEl>
                                          <p:spTgt spid="36"/>
                                        </p:tgtEl>
                                        <p:attrNameLst>
                                          <p:attrName>ppt_x</p:attrName>
                                        </p:attrNameLst>
                                      </p:cBhvr>
                                      <p:tavLst>
                                        <p:tav tm="0">
                                          <p:val>
                                            <p:strVal val="#ppt_x"/>
                                          </p:val>
                                        </p:tav>
                                        <p:tav tm="100000">
                                          <p:val>
                                            <p:strVal val="#ppt_x"/>
                                          </p:val>
                                        </p:tav>
                                      </p:tavLst>
                                    </p:anim>
                                    <p:anim calcmode="lin" valueType="num">
                                      <p:cBhvr>
                                        <p:cTn id="41" dur="600" fill="hold"/>
                                        <p:tgtEl>
                                          <p:spTgt spid="3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800"/>
                                  </p:stCondLst>
                                  <p:childTnLst>
                                    <p:set>
                                      <p:cBhvr>
                                        <p:cTn id="43" dur="indefinite" fill="hold"/>
                                        <p:tgtEl>
                                          <p:spTgt spid="39"/>
                                        </p:tgtEl>
                                        <p:attrNameLst>
                                          <p:attrName>style.visibility</p:attrName>
                                        </p:attrNameLst>
                                      </p:cBhvr>
                                      <p:to>
                                        <p:strVal val="visible"/>
                                      </p:to>
                                    </p:set>
                                    <p:anim calcmode="lin" valueType="num">
                                      <p:cBhvr>
                                        <p:cTn id="44" dur="600" fill="hold"/>
                                        <p:tgtEl>
                                          <p:spTgt spid="39"/>
                                        </p:tgtEl>
                                        <p:attrNameLst>
                                          <p:attrName>ppt_x</p:attrName>
                                        </p:attrNameLst>
                                      </p:cBhvr>
                                      <p:tavLst>
                                        <p:tav tm="0">
                                          <p:val>
                                            <p:strVal val="#ppt_x"/>
                                          </p:val>
                                        </p:tav>
                                        <p:tav tm="100000">
                                          <p:val>
                                            <p:strVal val="#ppt_x"/>
                                          </p:val>
                                        </p:tav>
                                      </p:tavLst>
                                    </p:anim>
                                    <p:anim calcmode="lin" valueType="num">
                                      <p:cBhvr>
                                        <p:cTn id="45" dur="6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2400"/>
                            </p:stCondLst>
                            <p:childTnLst>
                              <p:par>
                                <p:cTn id="47" presetID="10"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childTnLst>
                          </p:cTn>
                        </p:par>
                        <p:par>
                          <p:cTn id="50" fill="hold">
                            <p:stCondLst>
                              <p:cond delay="2900"/>
                            </p:stCondLst>
                            <p:childTnLst>
                              <p:par>
                                <p:cTn id="51" presetID="10"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500"/>
                                        <p:tgtEl>
                                          <p:spTgt spid="46"/>
                                        </p:tgtEl>
                                      </p:cBhvr>
                                    </p:animEffect>
                                  </p:childTnLst>
                                </p:cTn>
                              </p:par>
                            </p:childTnLst>
                          </p:cTn>
                        </p:par>
                        <p:par>
                          <p:cTn id="54" fill="hold">
                            <p:stCondLst>
                              <p:cond delay="3400"/>
                            </p:stCondLst>
                            <p:childTnLst>
                              <p:par>
                                <p:cTn id="55" presetID="10" presetClass="entr" presetSubtype="0" fill="hold" grpId="0"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fade">
                                      <p:cBhvr>
                                        <p:cTn id="57" dur="500"/>
                                        <p:tgtEl>
                                          <p:spTgt spid="49"/>
                                        </p:tgtEl>
                                      </p:cBhvr>
                                    </p:animEffect>
                                  </p:childTnLst>
                                </p:cTn>
                              </p:par>
                            </p:childTnLst>
                          </p:cTn>
                        </p:par>
                        <p:par>
                          <p:cTn id="58" fill="hold">
                            <p:stCondLst>
                              <p:cond delay="3900"/>
                            </p:stCondLst>
                            <p:childTnLst>
                              <p:par>
                                <p:cTn id="59" presetID="10" presetClass="entr" presetSubtype="0" fill="hold" grpId="0" nodeType="after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fade">
                                      <p:cBhvr>
                                        <p:cTn id="61" dur="500"/>
                                        <p:tgtEl>
                                          <p:spTgt spid="52"/>
                                        </p:tgtEl>
                                      </p:cBhvr>
                                    </p:animEffect>
                                  </p:childTnLst>
                                </p:cTn>
                              </p:par>
                            </p:childTnLst>
                          </p:cTn>
                        </p:par>
                        <p:par>
                          <p:cTn id="62" fill="hold">
                            <p:stCondLst>
                              <p:cond delay="4400"/>
                            </p:stCondLst>
                            <p:childTnLst>
                              <p:par>
                                <p:cTn id="63" presetID="10" presetClass="entr" presetSubtype="0" fill="hold" grpId="0" nodeType="afterEffect">
                                  <p:stCondLst>
                                    <p:cond delay="0"/>
                                  </p:stCondLst>
                                  <p:childTnLst>
                                    <p:set>
                                      <p:cBhvr>
                                        <p:cTn id="64" dur="1" fill="hold">
                                          <p:stCondLst>
                                            <p:cond delay="0"/>
                                          </p:stCondLst>
                                        </p:cTn>
                                        <p:tgtEl>
                                          <p:spTgt spid="55"/>
                                        </p:tgtEl>
                                        <p:attrNameLst>
                                          <p:attrName>style.visibility</p:attrName>
                                        </p:attrNameLst>
                                      </p:cBhvr>
                                      <p:to>
                                        <p:strVal val="visible"/>
                                      </p:to>
                                    </p:set>
                                    <p:animEffect transition="in" filter="fade">
                                      <p:cBhvr>
                                        <p:cTn id="65" dur="500"/>
                                        <p:tgtEl>
                                          <p:spTgt spid="55"/>
                                        </p:tgtEl>
                                      </p:cBhvr>
                                    </p:animEffect>
                                  </p:childTnLst>
                                </p:cTn>
                              </p:par>
                              <p:par>
                                <p:cTn id="66" presetID="2" presetClass="entr" presetSubtype="8" fill="hold" grpId="0" nodeType="withEffect">
                                  <p:stCondLst>
                                    <p:cond delay="400"/>
                                  </p:stCondLst>
                                  <p:childTnLst>
                                    <p:set>
                                      <p:cBhvr>
                                        <p:cTn id="67" dur="indefinite" fill="hold"/>
                                        <p:tgtEl>
                                          <p:spTgt spid="42"/>
                                        </p:tgtEl>
                                        <p:attrNameLst>
                                          <p:attrName>style.visibility</p:attrName>
                                        </p:attrNameLst>
                                      </p:cBhvr>
                                      <p:to>
                                        <p:strVal val="visible"/>
                                      </p:to>
                                    </p:set>
                                    <p:anim calcmode="lin" valueType="num">
                                      <p:cBhvr>
                                        <p:cTn id="68" dur="800" fill="hold"/>
                                        <p:tgtEl>
                                          <p:spTgt spid="42"/>
                                        </p:tgtEl>
                                        <p:attrNameLst>
                                          <p:attrName>ppt_x</p:attrName>
                                        </p:attrNameLst>
                                      </p:cBhvr>
                                      <p:tavLst>
                                        <p:tav tm="0">
                                          <p:val>
                                            <p:strVal val="0-#ppt_w/2"/>
                                          </p:val>
                                        </p:tav>
                                        <p:tav tm="100000">
                                          <p:val>
                                            <p:strVal val="#ppt_x"/>
                                          </p:val>
                                        </p:tav>
                                      </p:tavLst>
                                    </p:anim>
                                    <p:anim calcmode="lin" valueType="num">
                                      <p:cBhvr>
                                        <p:cTn id="69" dur="800" fill="hold"/>
                                        <p:tgtEl>
                                          <p:spTgt spid="42"/>
                                        </p:tgtEl>
                                        <p:attrNameLst>
                                          <p:attrName>ppt_y</p:attrName>
                                        </p:attrNameLst>
                                      </p:cBhvr>
                                      <p:tavLst>
                                        <p:tav tm="0">
                                          <p:val>
                                            <p:strVal val="#ppt_y"/>
                                          </p:val>
                                        </p:tav>
                                        <p:tav tm="100000">
                                          <p:val>
                                            <p:strVal val="#ppt_y"/>
                                          </p:val>
                                        </p:tav>
                                      </p:tavLst>
                                    </p:anim>
                                  </p:childTnLst>
                                </p:cTn>
                              </p:par>
                              <p:par>
                                <p:cTn id="70" presetID="2" presetClass="entr" presetSubtype="4" fill="hold" grpId="0" nodeType="withEffect">
                                  <p:stCondLst>
                                    <p:cond delay="600"/>
                                  </p:stCondLst>
                                  <p:childTnLst>
                                    <p:set>
                                      <p:cBhvr>
                                        <p:cTn id="71" dur="indefinite" fill="hold"/>
                                        <p:tgtEl>
                                          <p:spTgt spid="47"/>
                                        </p:tgtEl>
                                        <p:attrNameLst>
                                          <p:attrName>style.visibility</p:attrName>
                                        </p:attrNameLst>
                                      </p:cBhvr>
                                      <p:to>
                                        <p:strVal val="visible"/>
                                      </p:to>
                                    </p:set>
                                    <p:anim calcmode="lin" valueType="num">
                                      <p:cBhvr>
                                        <p:cTn id="72" dur="600" fill="hold"/>
                                        <p:tgtEl>
                                          <p:spTgt spid="47"/>
                                        </p:tgtEl>
                                        <p:attrNameLst>
                                          <p:attrName>ppt_x</p:attrName>
                                        </p:attrNameLst>
                                      </p:cBhvr>
                                      <p:tavLst>
                                        <p:tav tm="0">
                                          <p:val>
                                            <p:strVal val="#ppt_x"/>
                                          </p:val>
                                        </p:tav>
                                        <p:tav tm="100000">
                                          <p:val>
                                            <p:strVal val="#ppt_x"/>
                                          </p:val>
                                        </p:tav>
                                      </p:tavLst>
                                    </p:anim>
                                    <p:anim calcmode="lin" valueType="num">
                                      <p:cBhvr>
                                        <p:cTn id="73" dur="600" fill="hold"/>
                                        <p:tgtEl>
                                          <p:spTgt spid="47"/>
                                        </p:tgtEl>
                                        <p:attrNameLst>
                                          <p:attrName>ppt_y</p:attrName>
                                        </p:attrNameLst>
                                      </p:cBhvr>
                                      <p:tavLst>
                                        <p:tav tm="0">
                                          <p:val>
                                            <p:strVal val="1+#ppt_h/2"/>
                                          </p:val>
                                        </p:tav>
                                        <p:tav tm="100000">
                                          <p:val>
                                            <p:strVal val="#ppt_y"/>
                                          </p:val>
                                        </p:tav>
                                      </p:tavLst>
                                    </p:anim>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500"/>
                                        <p:tgtEl>
                                          <p:spTgt spid="51"/>
                                        </p:tgtEl>
                                      </p:cBhvr>
                                    </p:animEffect>
                                  </p:childTnLst>
                                </p:cTn>
                              </p:par>
                            </p:childTnLst>
                          </p:cTn>
                        </p:par>
                        <p:par>
                          <p:cTn id="78" fill="hold">
                            <p:stCondLst>
                              <p:cond delay="55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54"/>
                                        </p:tgtEl>
                                        <p:attrNameLst>
                                          <p:attrName>style.visibility</p:attrName>
                                        </p:attrNameLst>
                                      </p:cBhvr>
                                      <p:to>
                                        <p:strVal val="visible"/>
                                      </p:to>
                                    </p:set>
                                    <p:anim calcmode="lin" valueType="num">
                                      <p:cBhvr>
                                        <p:cTn id="81" dur="500" fill="hold"/>
                                        <p:tgtEl>
                                          <p:spTgt spid="54"/>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54"/>
                                        </p:tgtEl>
                                        <p:attrNameLst>
                                          <p:attrName>ppt_y</p:attrName>
                                        </p:attrNameLst>
                                      </p:cBhvr>
                                      <p:tavLst>
                                        <p:tav tm="0">
                                          <p:val>
                                            <p:strVal val="#ppt_y"/>
                                          </p:val>
                                        </p:tav>
                                        <p:tav tm="100000">
                                          <p:val>
                                            <p:strVal val="#ppt_y"/>
                                          </p:val>
                                        </p:tav>
                                      </p:tavLst>
                                    </p:anim>
                                    <p:anim calcmode="lin" valueType="num">
                                      <p:cBhvr>
                                        <p:cTn id="83" dur="500" fill="hold"/>
                                        <p:tgtEl>
                                          <p:spTgt spid="54"/>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54"/>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42" grpId="0" animBg="1" advAuto="0"/>
      <p:bldP spid="47" grpId="0" animBg="1" advAuto="0"/>
      <p:bldP spid="51" grpId="0"/>
      <p:bldP spid="5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04</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771800" y="1995686"/>
            <a:ext cx="3416320" cy="2308324"/>
          </a:xfrm>
          <a:prstGeom prst="rect">
            <a:avLst/>
          </a:prstGeom>
          <a:noFill/>
        </p:spPr>
        <p:txBody>
          <a:bodyPr wrap="none" rtlCol="0">
            <a:spAutoFit/>
          </a:bodyPr>
          <a:lstStyle/>
          <a:p>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如何</a:t>
            </a:r>
            <a:r>
              <a:rPr lang="zh-CN" altLang="zh-CN" sz="3600" dirty="0">
                <a:solidFill>
                  <a:schemeClr val="tx1">
                    <a:lumMod val="75000"/>
                    <a:lumOff val="25000"/>
                  </a:schemeClr>
                </a:solidFill>
                <a:latin typeface="微软雅黑" panose="020B0503020204020204" pitchFamily="34" charset="-122"/>
                <a:ea typeface="微软雅黑" panose="020B0503020204020204" pitchFamily="34" charset="-122"/>
              </a:rPr>
              <a:t>打造优秀的</a:t>
            </a:r>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3600" dirty="0">
                <a:solidFill>
                  <a:schemeClr val="tx1">
                    <a:lumMod val="75000"/>
                    <a:lumOff val="25000"/>
                  </a:schemeClr>
                </a:solidFill>
                <a:latin typeface="微软雅黑" panose="020B0503020204020204" pitchFamily="34" charset="-122"/>
                <a:ea typeface="微软雅黑" panose="020B0503020204020204" pitchFamily="34" charset="-122"/>
              </a:rPr>
              <a:t>管理能力</a:t>
            </a:r>
            <a:endParaRPr lang="en-GB"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GB"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2301681168"/>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7">
            <a:extLst>
              <a:ext uri="{FF2B5EF4-FFF2-40B4-BE49-F238E27FC236}">
                <a16:creationId xmlns:a16="http://schemas.microsoft.com/office/drawing/2014/main" xmlns="" id="{439346F8-8679-4518-B1DF-F3C5E5EAC40C}"/>
              </a:ext>
            </a:extLst>
          </p:cNvPr>
          <p:cNvSpPr/>
          <p:nvPr/>
        </p:nvSpPr>
        <p:spPr>
          <a:xfrm rot="5400000" flipH="1">
            <a:off x="3942169" y="1427480"/>
            <a:ext cx="1134357" cy="916115"/>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zh-CN" sz="1400" b="1" kern="0" dirty="0">
                <a:solidFill>
                  <a:prstClr val="white"/>
                </a:solidFill>
                <a:latin typeface="微软雅黑" panose="020B0503020204020204" pitchFamily="34" charset="-122"/>
                <a:ea typeface="微软雅黑" panose="020B0503020204020204" pitchFamily="34" charset="-122"/>
              </a:rPr>
              <a:t>白领</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3" name="右箭头 8">
            <a:extLst>
              <a:ext uri="{FF2B5EF4-FFF2-40B4-BE49-F238E27FC236}">
                <a16:creationId xmlns:a16="http://schemas.microsoft.com/office/drawing/2014/main" xmlns="" id="{3F69EE7A-8EC2-4963-AB3C-CD04A7656999}"/>
              </a:ext>
            </a:extLst>
          </p:cNvPr>
          <p:cNvSpPr/>
          <p:nvPr/>
        </p:nvSpPr>
        <p:spPr>
          <a:xfrm rot="16200000" flipH="1" flipV="1">
            <a:off x="3935430" y="3216274"/>
            <a:ext cx="1134357" cy="916115"/>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vert="vert270" rtlCol="0" anchor="ctr"/>
          <a:lstStyle/>
          <a:p>
            <a:pPr algn="ctr">
              <a:lnSpc>
                <a:spcPct val="120000"/>
              </a:lnSpc>
              <a:defRPr/>
            </a:pPr>
            <a:r>
              <a:rPr lang="zh-CN" altLang="zh-CN" sz="1400" b="1" kern="0" dirty="0">
                <a:solidFill>
                  <a:prstClr val="white"/>
                </a:solidFill>
                <a:latin typeface="微软雅黑" panose="020B0503020204020204" pitchFamily="34" charset="-122"/>
                <a:ea typeface="微软雅黑" panose="020B0503020204020204" pitchFamily="34" charset="-122"/>
              </a:rPr>
              <a:t>蓝</a:t>
            </a:r>
            <a:r>
              <a:rPr lang="en-US" altLang="zh-CN" sz="1400" b="1" kern="0" dirty="0">
                <a:solidFill>
                  <a:prstClr val="white"/>
                </a:solidFill>
                <a:latin typeface="微软雅黑" panose="020B0503020204020204" pitchFamily="34" charset="-122"/>
                <a:ea typeface="微软雅黑" panose="020B0503020204020204" pitchFamily="34" charset="-122"/>
              </a:rPr>
              <a:t> </a:t>
            </a:r>
            <a:r>
              <a:rPr lang="zh-CN" altLang="zh-CN" sz="1400" b="1" kern="0" dirty="0">
                <a:solidFill>
                  <a:prstClr val="white"/>
                </a:solidFill>
                <a:latin typeface="微软雅黑" panose="020B0503020204020204" pitchFamily="34" charset="-122"/>
                <a:ea typeface="微软雅黑" panose="020B0503020204020204" pitchFamily="34" charset="-122"/>
              </a:rPr>
              <a:t>领</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4" name="右箭头 9">
            <a:extLst>
              <a:ext uri="{FF2B5EF4-FFF2-40B4-BE49-F238E27FC236}">
                <a16:creationId xmlns:a16="http://schemas.microsoft.com/office/drawing/2014/main" xmlns="" id="{C0F0E585-1388-4F97-9BAD-A4CAFBDE37CA}"/>
              </a:ext>
            </a:extLst>
          </p:cNvPr>
          <p:cNvSpPr/>
          <p:nvPr/>
        </p:nvSpPr>
        <p:spPr>
          <a:xfrm flipH="1">
            <a:off x="3047926" y="2321829"/>
            <a:ext cx="1134238" cy="916212"/>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zh-CN" sz="1400" b="1" kern="0" dirty="0">
                <a:solidFill>
                  <a:prstClr val="white"/>
                </a:solidFill>
                <a:latin typeface="微软雅黑" panose="020B0503020204020204" pitchFamily="34" charset="-122"/>
                <a:ea typeface="微软雅黑" panose="020B0503020204020204" pitchFamily="34" charset="-122"/>
              </a:rPr>
              <a:t>灰</a:t>
            </a:r>
            <a:r>
              <a:rPr lang="en-US" altLang="zh-CN" sz="1400" b="1" kern="0" dirty="0">
                <a:solidFill>
                  <a:prstClr val="white"/>
                </a:solidFill>
                <a:latin typeface="微软雅黑" panose="020B0503020204020204" pitchFamily="34" charset="-122"/>
                <a:ea typeface="微软雅黑" panose="020B0503020204020204" pitchFamily="34" charset="-122"/>
              </a:rPr>
              <a:t> </a:t>
            </a:r>
            <a:r>
              <a:rPr lang="zh-CN" altLang="zh-CN" sz="1400" b="1" kern="0" dirty="0">
                <a:solidFill>
                  <a:prstClr val="white"/>
                </a:solidFill>
                <a:latin typeface="微软雅黑" panose="020B0503020204020204" pitchFamily="34" charset="-122"/>
                <a:ea typeface="微软雅黑" panose="020B0503020204020204" pitchFamily="34" charset="-122"/>
              </a:rPr>
              <a:t>领</a:t>
            </a:r>
            <a:endParaRPr lang="zh-CN" altLang="en-US" sz="1400" b="1" kern="0" dirty="0">
              <a:solidFill>
                <a:prstClr val="white"/>
              </a:solidFill>
              <a:latin typeface="微软雅黑" panose="020B0503020204020204" pitchFamily="34" charset="-122"/>
              <a:ea typeface="微软雅黑" panose="020B0503020204020204" pitchFamily="34" charset="-122"/>
            </a:endParaRPr>
          </a:p>
        </p:txBody>
      </p:sp>
      <p:sp>
        <p:nvSpPr>
          <p:cNvPr id="5" name="右箭头 10">
            <a:extLst>
              <a:ext uri="{FF2B5EF4-FFF2-40B4-BE49-F238E27FC236}">
                <a16:creationId xmlns:a16="http://schemas.microsoft.com/office/drawing/2014/main" xmlns="" id="{B5DB926A-E403-4A86-A16C-3307F4A14A5E}"/>
              </a:ext>
            </a:extLst>
          </p:cNvPr>
          <p:cNvSpPr/>
          <p:nvPr/>
        </p:nvSpPr>
        <p:spPr>
          <a:xfrm>
            <a:off x="4836532" y="2329174"/>
            <a:ext cx="2793050" cy="916212"/>
          </a:xfrm>
          <a:prstGeom prst="rightArrow">
            <a:avLst>
              <a:gd name="adj1" fmla="val 69095"/>
              <a:gd name="adj2" fmla="val 44430"/>
            </a:avLst>
          </a:prstGeom>
          <a:solidFill>
            <a:schemeClr val="accent1"/>
          </a:solidFill>
          <a:ln w="12700" cap="flat" cmpd="sng" algn="ctr">
            <a:noFill/>
            <a:prstDash val="solid"/>
            <a:miter lim="800000"/>
          </a:ln>
          <a:effectLst/>
          <a:scene3d>
            <a:camera prst="orthographicFront">
              <a:rot lat="0" lon="0" rev="0"/>
            </a:camera>
            <a:lightRig rig="glow" dir="t">
              <a:rot lat="0" lon="0" rev="14100000"/>
            </a:lightRig>
          </a:scene3d>
          <a:sp3d prstMaterial="softEdge"/>
        </p:spPr>
        <p:txBody>
          <a:bodyPr rtlCol="0" anchor="ctr"/>
          <a:lstStyle/>
          <a:p>
            <a:pPr algn="ctr">
              <a:lnSpc>
                <a:spcPct val="120000"/>
              </a:lnSpc>
              <a:defRPr/>
            </a:pPr>
            <a:r>
              <a:rPr lang="zh-CN" altLang="zh-CN" b="1" kern="0" dirty="0">
                <a:solidFill>
                  <a:prstClr val="white"/>
                </a:solidFill>
                <a:latin typeface="微软雅黑" panose="020B0503020204020204" pitchFamily="34" charset="-122"/>
                <a:ea typeface="微软雅黑" panose="020B0503020204020204" pitchFamily="34" charset="-122"/>
              </a:rPr>
              <a:t>总经理</a:t>
            </a:r>
            <a:endParaRPr lang="zh-CN" altLang="en-US" b="1" kern="0" dirty="0">
              <a:solidFill>
                <a:prstClr val="white"/>
              </a:solidFill>
              <a:latin typeface="微软雅黑" panose="020B0503020204020204" pitchFamily="34" charset="-122"/>
              <a:ea typeface="微软雅黑" panose="020B0503020204020204" pitchFamily="34" charset="-122"/>
            </a:endParaRPr>
          </a:p>
        </p:txBody>
      </p:sp>
      <p:sp>
        <p:nvSpPr>
          <p:cNvPr id="6" name="TextBox 17">
            <a:extLst>
              <a:ext uri="{FF2B5EF4-FFF2-40B4-BE49-F238E27FC236}">
                <a16:creationId xmlns:a16="http://schemas.microsoft.com/office/drawing/2014/main" xmlns="" id="{F92D05DA-BC94-4CFD-B4B9-9DE24F64DEDB}"/>
              </a:ext>
            </a:extLst>
          </p:cNvPr>
          <p:cNvSpPr txBox="1"/>
          <p:nvPr/>
        </p:nvSpPr>
        <p:spPr>
          <a:xfrm>
            <a:off x="4967405" y="1329994"/>
            <a:ext cx="3312368" cy="942018"/>
          </a:xfrm>
          <a:prstGeom prst="rect">
            <a:avLst/>
          </a:prstGeom>
          <a:noFill/>
        </p:spPr>
        <p:txBody>
          <a:bodyPr wrap="square" lIns="100803" tIns="50402" rIns="100803" bIns="50402" rtlCol="0">
            <a:spAutoFit/>
          </a:bodyPr>
          <a:lstStyle/>
          <a:p>
            <a:pPr>
              <a:lnSpc>
                <a:spcPct val="130000"/>
              </a:lnSpc>
            </a:pPr>
            <a:r>
              <a:rPr lang="zh-CN" altLang="zh-CN" sz="1400" dirty="0">
                <a:solidFill>
                  <a:prstClr val="black">
                    <a:lumMod val="75000"/>
                    <a:lumOff val="25000"/>
                  </a:prstClr>
                </a:solidFill>
                <a:latin typeface="微软雅黑" panose="020B0503020204020204" pitchFamily="34" charset="-122"/>
                <a:ea typeface="微软雅黑" panose="020B0503020204020204" pitchFamily="34" charset="-122"/>
              </a:rPr>
              <a:t>白领指部门经理他的时间界定，做好今天考虑明天。我们不希望这样的主管，需要大胆创新。提倡做专才或精才。</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 name="TextBox 17">
            <a:extLst>
              <a:ext uri="{FF2B5EF4-FFF2-40B4-BE49-F238E27FC236}">
                <a16:creationId xmlns:a16="http://schemas.microsoft.com/office/drawing/2014/main" xmlns="" id="{EEC15B8D-F7C3-4221-A471-D6D614D376AC}"/>
              </a:ext>
            </a:extLst>
          </p:cNvPr>
          <p:cNvSpPr txBox="1"/>
          <p:nvPr/>
        </p:nvSpPr>
        <p:spPr>
          <a:xfrm>
            <a:off x="1145902" y="3789972"/>
            <a:ext cx="2808000" cy="634627"/>
          </a:xfrm>
          <a:prstGeom prst="rect">
            <a:avLst/>
          </a:prstGeom>
          <a:noFill/>
        </p:spPr>
        <p:txBody>
          <a:bodyPr wrap="square" lIns="100803" tIns="50402" rIns="100803" bIns="50402" rtlCol="0">
            <a:spAutoFit/>
          </a:bodyPr>
          <a:lstStyle/>
          <a:p>
            <a:pPr lvl="0">
              <a:lnSpc>
                <a:spcPct val="130000"/>
              </a:lnSpc>
            </a:pPr>
            <a:r>
              <a:rPr lang="zh-CN" altLang="zh-CN" sz="1400" dirty="0">
                <a:solidFill>
                  <a:prstClr val="black">
                    <a:lumMod val="75000"/>
                    <a:lumOff val="25000"/>
                  </a:prstClr>
                </a:solidFill>
                <a:latin typeface="微软雅黑" panose="020B0503020204020204" pitchFamily="34" charset="-122"/>
                <a:ea typeface="微软雅黑" panose="020B0503020204020204" pitchFamily="34" charset="-122"/>
              </a:rPr>
              <a:t>他的时间界定。做好每分钟，考虑在每小时。</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8" name="TextBox 17">
            <a:extLst>
              <a:ext uri="{FF2B5EF4-FFF2-40B4-BE49-F238E27FC236}">
                <a16:creationId xmlns:a16="http://schemas.microsoft.com/office/drawing/2014/main" xmlns="" id="{5BCD5163-4370-4E96-97C8-44129F866589}"/>
              </a:ext>
            </a:extLst>
          </p:cNvPr>
          <p:cNvSpPr txBox="1"/>
          <p:nvPr/>
        </p:nvSpPr>
        <p:spPr>
          <a:xfrm>
            <a:off x="355093" y="2049851"/>
            <a:ext cx="2808000" cy="1474857"/>
          </a:xfrm>
          <a:prstGeom prst="rect">
            <a:avLst/>
          </a:prstGeom>
          <a:noFill/>
        </p:spPr>
        <p:txBody>
          <a:bodyPr wrap="square" lIns="100803" tIns="50402" rIns="100803" bIns="50402" rtlCol="0">
            <a:spAutoFit/>
          </a:bodyPr>
          <a:lstStyle/>
          <a:p>
            <a:pPr lvl="0">
              <a:lnSpc>
                <a:spcPct val="130000"/>
              </a:lnSpc>
            </a:pPr>
            <a:r>
              <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rPr>
              <a:t>灰领</a:t>
            </a:r>
            <a:r>
              <a:rPr lang="zh-CN" altLang="zh-CN" sz="1400" dirty="0">
                <a:solidFill>
                  <a:prstClr val="black">
                    <a:lumMod val="75000"/>
                    <a:lumOff val="25000"/>
                  </a:prstClr>
                </a:solidFill>
                <a:latin typeface="微软雅黑" panose="020B0503020204020204" pitchFamily="34" charset="-122"/>
                <a:ea typeface="微软雅黑" panose="020B0503020204020204" pitchFamily="34" charset="-122"/>
              </a:rPr>
              <a:t>界定为懂管理懂技术的车间主任或班组长。他的时间界定，做好今天，做好每小时，考虑当天，提倡车间主任、班组长做全才，才能适应企业发展。</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9" name="TextBox 17">
            <a:extLst>
              <a:ext uri="{FF2B5EF4-FFF2-40B4-BE49-F238E27FC236}">
                <a16:creationId xmlns:a16="http://schemas.microsoft.com/office/drawing/2014/main" xmlns="" id="{341785D8-FEAD-438E-8DB2-6E9FC256DC13}"/>
              </a:ext>
            </a:extLst>
          </p:cNvPr>
          <p:cNvSpPr txBox="1"/>
          <p:nvPr/>
        </p:nvSpPr>
        <p:spPr>
          <a:xfrm>
            <a:off x="5736034" y="3352010"/>
            <a:ext cx="3060000" cy="914703"/>
          </a:xfrm>
          <a:prstGeom prst="rect">
            <a:avLst/>
          </a:prstGeom>
          <a:noFill/>
        </p:spPr>
        <p:txBody>
          <a:bodyPr wrap="square" lIns="100803" tIns="50402" rIns="100803" bIns="50402" rtlCol="0">
            <a:spAutoFit/>
          </a:bodyPr>
          <a:lstStyle/>
          <a:p>
            <a:pPr lvl="0">
              <a:lnSpc>
                <a:spcPct val="130000"/>
              </a:lnSpc>
            </a:pPr>
            <a:r>
              <a:rPr lang="zh-CN" altLang="zh-CN" sz="1400" dirty="0">
                <a:solidFill>
                  <a:prstClr val="black">
                    <a:lumMod val="75000"/>
                    <a:lumOff val="25000"/>
                  </a:prstClr>
                </a:solidFill>
                <a:latin typeface="微软雅黑" panose="020B0503020204020204" pitchFamily="34" charset="-122"/>
                <a:ea typeface="微软雅黑" panose="020B0503020204020204" pitchFamily="34" charset="-122"/>
              </a:rPr>
              <a:t>精细化来如何界定他们的工作时间，提倡总经理为能适应企业发展，三分做今天的工作，七分做明天的工作。</a:t>
            </a:r>
            <a:endParaRPr lang="zh-CN" altLang="en-US" sz="14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53988A92-A4C3-4106-8B9D-F199A6D1BA0C}"/>
              </a:ext>
            </a:extLst>
          </p:cNvPr>
          <p:cNvSpPr/>
          <p:nvPr/>
        </p:nvSpPr>
        <p:spPr>
          <a:xfrm>
            <a:off x="755438" y="852623"/>
            <a:ext cx="2995389" cy="338554"/>
          </a:xfrm>
          <a:prstGeom prst="rect">
            <a:avLst/>
          </a:prstGeom>
        </p:spPr>
        <p:txBody>
          <a:bodyPr wrap="square">
            <a:spAutoFit/>
          </a:bodyPr>
          <a:lstStyle/>
          <a:p>
            <a:pPr algn="ctr">
              <a:spcAft>
                <a:spcPts val="0"/>
              </a:spcAft>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管理者的角色认知与定位</a:t>
            </a:r>
          </a:p>
        </p:txBody>
      </p:sp>
      <p:sp>
        <p:nvSpPr>
          <p:cNvPr id="12" name="Title 1">
            <a:extLst>
              <a:ext uri="{FF2B5EF4-FFF2-40B4-BE49-F238E27FC236}">
                <a16:creationId xmlns:a16="http://schemas.microsoft.com/office/drawing/2014/main" xmlns="" id="{B495924B-8627-4C39-8DCB-1200A97DDD70}"/>
              </a:ext>
            </a:extLst>
          </p:cNvPr>
          <p:cNvSpPr txBox="1"/>
          <p:nvPr/>
        </p:nvSpPr>
        <p:spPr>
          <a:xfrm>
            <a:off x="977886" y="227174"/>
            <a:ext cx="2658009"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如何</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打造优秀的管理能力</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253442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right)">
                                      <p:cBhvr>
                                        <p:cTn id="13" dur="500"/>
                                        <p:tgtEl>
                                          <p:spTgt spid="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500"/>
                                        <p:tgtEl>
                                          <p:spTgt spid="7"/>
                                        </p:tgtEl>
                                      </p:cBhvr>
                                    </p:animEffect>
                                  </p:childTnLst>
                                </p:cTn>
                              </p:par>
                            </p:childTnLst>
                          </p:cTn>
                        </p:par>
                        <p:par>
                          <p:cTn id="25" fill="hold">
                            <p:stCondLst>
                              <p:cond delay="1500"/>
                            </p:stCondLst>
                            <p:childTnLst>
                              <p:par>
                                <p:cTn id="26" presetID="22" presetClass="entr" presetSubtype="2"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right)">
                                      <p:cBhvr>
                                        <p:cTn id="28" dur="500"/>
                                        <p:tgtEl>
                                          <p:spTgt spid="8"/>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12"/>
                                        </p:tgtEl>
                                        <p:attrNameLst>
                                          <p:attrName>ppt_y</p:attrName>
                                        </p:attrNameLst>
                                      </p:cBhvr>
                                      <p:tavLst>
                                        <p:tav tm="0">
                                          <p:val>
                                            <p:strVal val="#ppt_y"/>
                                          </p:val>
                                        </p:tav>
                                        <p:tav tm="100000">
                                          <p:val>
                                            <p:strVal val="#ppt_y"/>
                                          </p:val>
                                        </p:tav>
                                      </p:tavLst>
                                    </p:anim>
                                    <p:anim calcmode="lin" valueType="num">
                                      <p:cBhvr>
                                        <p:cTn id="38"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reeform 7"/>
          <p:cNvSpPr>
            <a:spLocks noChangeArrowheads="1"/>
          </p:cNvSpPr>
          <p:nvPr/>
        </p:nvSpPr>
        <p:spPr bwMode="auto">
          <a:xfrm>
            <a:off x="3965575" y="1708820"/>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8"/>
          <p:cNvSpPr>
            <a:spLocks noChangeArrowheads="1"/>
          </p:cNvSpPr>
          <p:nvPr/>
        </p:nvSpPr>
        <p:spPr bwMode="auto">
          <a:xfrm>
            <a:off x="2936875" y="2624807"/>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9"/>
          <p:cNvSpPr>
            <a:spLocks noChangeArrowheads="1"/>
          </p:cNvSpPr>
          <p:nvPr/>
        </p:nvSpPr>
        <p:spPr bwMode="auto">
          <a:xfrm>
            <a:off x="3527425" y="3615407"/>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10"/>
          <p:cNvSpPr>
            <a:spLocks noChangeArrowheads="1"/>
          </p:cNvSpPr>
          <p:nvPr/>
        </p:nvSpPr>
        <p:spPr bwMode="auto">
          <a:xfrm>
            <a:off x="4483100" y="3615407"/>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11"/>
          <p:cNvSpPr>
            <a:spLocks noChangeArrowheads="1"/>
          </p:cNvSpPr>
          <p:nvPr/>
        </p:nvSpPr>
        <p:spPr bwMode="auto">
          <a:xfrm>
            <a:off x="5003800" y="2624807"/>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矩形 7"/>
          <p:cNvSpPr>
            <a:spLocks noChangeArrowheads="1"/>
          </p:cNvSpPr>
          <p:nvPr/>
        </p:nvSpPr>
        <p:spPr bwMode="auto">
          <a:xfrm>
            <a:off x="4314369" y="2044948"/>
            <a:ext cx="35718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Swiss911 UCm BT" pitchFamily="2" charset="0"/>
                <a:sym typeface="Swiss911 UCm BT" pitchFamily="2" charset="0"/>
              </a:rPr>
              <a:t>计划</a:t>
            </a:r>
          </a:p>
        </p:txBody>
      </p:sp>
      <p:sp>
        <p:nvSpPr>
          <p:cNvPr id="38" name="矩形 8"/>
          <p:cNvSpPr>
            <a:spLocks noChangeArrowheads="1"/>
          </p:cNvSpPr>
          <p:nvPr/>
        </p:nvSpPr>
        <p:spPr bwMode="auto">
          <a:xfrm>
            <a:off x="5264150" y="2812132"/>
            <a:ext cx="35718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zh-CN" sz="1600" b="1" dirty="0">
                <a:solidFill>
                  <a:schemeClr val="bg1"/>
                </a:solidFill>
                <a:latin typeface="Swiss911 UCm BT" pitchFamily="2" charset="0"/>
              </a:rPr>
              <a:t>控制</a:t>
            </a:r>
            <a:endParaRPr lang="zh-CN" altLang="en-US" sz="1600" b="1" dirty="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5" y="3951957"/>
            <a:ext cx="357188"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zh-CN" sz="1600" b="1" dirty="0">
                <a:solidFill>
                  <a:schemeClr val="bg1"/>
                </a:solidFill>
                <a:latin typeface="Swiss911 UCm BT" pitchFamily="2" charset="0"/>
              </a:rPr>
              <a:t>领导</a:t>
            </a:r>
            <a:endParaRPr lang="zh-CN" altLang="en-US" sz="1600" b="1" dirty="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458642" y="3981960"/>
            <a:ext cx="83661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zh-CN" sz="1600" b="1" dirty="0">
                <a:solidFill>
                  <a:schemeClr val="bg1"/>
                </a:solidFill>
                <a:latin typeface="Swiss911 UCm BT" pitchFamily="2" charset="0"/>
              </a:rPr>
              <a:t>沟通</a:t>
            </a:r>
            <a:endParaRPr lang="en-US" altLang="zh-CN" sz="1600" b="1" dirty="0">
              <a:solidFill>
                <a:schemeClr val="bg1"/>
              </a:solidFill>
              <a:latin typeface="Swiss911 UCm BT" pitchFamily="2" charset="0"/>
            </a:endParaRPr>
          </a:p>
          <a:p>
            <a:pPr algn="ctr"/>
            <a:r>
              <a:rPr lang="zh-CN" altLang="zh-CN" sz="1600" b="1" dirty="0">
                <a:solidFill>
                  <a:schemeClr val="bg1"/>
                </a:solidFill>
                <a:latin typeface="Swiss911 UCm BT" pitchFamily="2" charset="0"/>
              </a:rPr>
              <a:t>协调</a:t>
            </a:r>
            <a:endParaRPr lang="zh-CN" altLang="en-US" sz="1600" b="1" dirty="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821657"/>
            <a:ext cx="357187"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Swiss911 UCm BT" pitchFamily="2" charset="0"/>
                <a:sym typeface="Swiss911 UCm BT" pitchFamily="2" charset="0"/>
              </a:rPr>
              <a:t>组织</a:t>
            </a:r>
          </a:p>
        </p:txBody>
      </p:sp>
      <p:sp>
        <p:nvSpPr>
          <p:cNvPr id="42" name="TextBox 12"/>
          <p:cNvSpPr>
            <a:spLocks noChangeArrowheads="1"/>
          </p:cNvSpPr>
          <p:nvPr/>
        </p:nvSpPr>
        <p:spPr bwMode="auto">
          <a:xfrm>
            <a:off x="4905375" y="1791728"/>
            <a:ext cx="170824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a:r>
              <a:rPr lang="zh-CN" altLang="zh-CN" sz="1000" dirty="0">
                <a:solidFill>
                  <a:srgbClr val="595959"/>
                </a:solidFill>
                <a:latin typeface="微软雅黑" panose="020B0503020204020204" pitchFamily="34" charset="-122"/>
                <a:ea typeface="微软雅黑" panose="020B0503020204020204" pitchFamily="34" charset="-122"/>
              </a:rPr>
              <a:t>作为管理者，必须要学会做计划。不会做计划的不是好主管，计划带有预见性，将来的展望。</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6075246" y="2853173"/>
            <a:ext cx="210978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zh-CN" sz="1000" dirty="0">
                <a:solidFill>
                  <a:srgbClr val="595959"/>
                </a:solidFill>
                <a:latin typeface="微软雅黑" panose="020B0503020204020204" pitchFamily="34" charset="-122"/>
                <a:ea typeface="微软雅黑" panose="020B0503020204020204" pitchFamily="34" charset="-122"/>
              </a:rPr>
              <a:t>我们的先前部署当中，喜欢安排工作，不喜欢检查工作。也就是控制和检查，检查等于是进步，</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5715822" y="4151237"/>
            <a:ext cx="2109788"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just"/>
            <a:r>
              <a:rPr lang="zh-CN" altLang="zh-CN" sz="1000" dirty="0">
                <a:solidFill>
                  <a:srgbClr val="595959"/>
                </a:solidFill>
                <a:latin typeface="微软雅黑" panose="020B0503020204020204" pitchFamily="34" charset="-122"/>
                <a:ea typeface="微软雅黑" panose="020B0503020204020204" pitchFamily="34" charset="-122"/>
              </a:rPr>
              <a:t>命令要会下达。</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522672" y="3938606"/>
            <a:ext cx="18997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just"/>
            <a:r>
              <a:rPr lang="zh-CN" altLang="zh-CN" sz="1000" dirty="0">
                <a:solidFill>
                  <a:srgbClr val="595959"/>
                </a:solidFill>
                <a:latin typeface="微软雅黑" panose="020B0503020204020204" pitchFamily="34" charset="-122"/>
                <a:ea typeface="微软雅黑" panose="020B0503020204020204" pitchFamily="34" charset="-122"/>
              </a:rPr>
              <a:t>沟通通过三种形式来体现。</a:t>
            </a:r>
            <a:r>
              <a:rPr lang="en-US" altLang="zh-CN" sz="1000" dirty="0">
                <a:solidFill>
                  <a:srgbClr val="595959"/>
                </a:solidFill>
                <a:latin typeface="微软雅黑" panose="020B0503020204020204" pitchFamily="34" charset="-122"/>
                <a:ea typeface="微软雅黑" panose="020B0503020204020204" pitchFamily="34" charset="-122"/>
              </a:rPr>
              <a:t>1</a:t>
            </a:r>
            <a:r>
              <a:rPr lang="zh-CN" altLang="zh-CN" sz="1000" dirty="0">
                <a:solidFill>
                  <a:srgbClr val="595959"/>
                </a:solidFill>
                <a:latin typeface="微软雅黑" panose="020B0503020204020204" pitchFamily="34" charset="-122"/>
                <a:ea typeface="微软雅黑" panose="020B0503020204020204" pitchFamily="34" charset="-122"/>
              </a:rPr>
              <a:t>、岗前培训；</a:t>
            </a:r>
            <a:r>
              <a:rPr lang="en-US" altLang="zh-CN" sz="1000" dirty="0">
                <a:solidFill>
                  <a:srgbClr val="595959"/>
                </a:solidFill>
                <a:latin typeface="微软雅黑" panose="020B0503020204020204" pitchFamily="34" charset="-122"/>
                <a:ea typeface="微软雅黑" panose="020B0503020204020204" pitchFamily="34" charset="-122"/>
              </a:rPr>
              <a:t>2</a:t>
            </a:r>
            <a:r>
              <a:rPr lang="zh-CN" altLang="zh-CN" sz="1000" dirty="0">
                <a:solidFill>
                  <a:srgbClr val="595959"/>
                </a:solidFill>
                <a:latin typeface="微软雅黑" panose="020B0503020204020204" pitchFamily="34" charset="-122"/>
                <a:ea typeface="微软雅黑" panose="020B0503020204020204" pitchFamily="34" charset="-122"/>
              </a:rPr>
              <a:t>、岗中下命令；</a:t>
            </a:r>
            <a:r>
              <a:rPr lang="en-US" altLang="zh-CN" sz="1000" dirty="0">
                <a:solidFill>
                  <a:srgbClr val="595959"/>
                </a:solidFill>
                <a:latin typeface="微软雅黑" panose="020B0503020204020204" pitchFamily="34" charset="-122"/>
                <a:ea typeface="微软雅黑" panose="020B0503020204020204" pitchFamily="34" charset="-122"/>
              </a:rPr>
              <a:t>3</a:t>
            </a:r>
            <a:r>
              <a:rPr lang="zh-CN" altLang="zh-CN" sz="1000" dirty="0">
                <a:solidFill>
                  <a:srgbClr val="595959"/>
                </a:solidFill>
                <a:latin typeface="微软雅黑" panose="020B0503020204020204" pitchFamily="34" charset="-122"/>
                <a:ea typeface="微软雅黑" panose="020B0503020204020204" pitchFamily="34" charset="-122"/>
              </a:rPr>
              <a:t>、岗后总结；</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418431" y="2177000"/>
            <a:ext cx="21082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r>
              <a:rPr lang="zh-CN" altLang="zh-CN" sz="1000" dirty="0">
                <a:solidFill>
                  <a:srgbClr val="595959"/>
                </a:solidFill>
                <a:latin typeface="微软雅黑" panose="020B0503020204020204" pitchFamily="34" charset="-122"/>
                <a:ea typeface="微软雅黑" panose="020B0503020204020204" pitchFamily="34" charset="-122"/>
              </a:rPr>
              <a:t>谁去完成？两个人以上叫组织。哪些人完成组织？计划做好了，人也找到了，会不会做呢？不会做怎么办？</a:t>
            </a:r>
          </a:p>
        </p:txBody>
      </p:sp>
      <p:sp>
        <p:nvSpPr>
          <p:cNvPr id="52" name="TextBox 22"/>
          <p:cNvSpPr>
            <a:spLocks noChangeArrowheads="1"/>
          </p:cNvSpPr>
          <p:nvPr/>
        </p:nvSpPr>
        <p:spPr bwMode="auto">
          <a:xfrm>
            <a:off x="3995936" y="3035215"/>
            <a:ext cx="991394" cy="553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sp>
        <p:nvSpPr>
          <p:cNvPr id="25" name="Title 1">
            <a:extLst>
              <a:ext uri="{FF2B5EF4-FFF2-40B4-BE49-F238E27FC236}">
                <a16:creationId xmlns:a16="http://schemas.microsoft.com/office/drawing/2014/main" xmlns="" id="{10DDA49B-1FFB-4B3D-88C3-89969DC05C0F}"/>
              </a:ext>
            </a:extLst>
          </p:cNvPr>
          <p:cNvSpPr txBox="1"/>
          <p:nvPr/>
        </p:nvSpPr>
        <p:spPr>
          <a:xfrm>
            <a:off x="3411392" y="949911"/>
            <a:ext cx="2304430"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r>
              <a:rPr lang="zh-CN" altLang="en-US" sz="1800" kern="100" dirty="0">
                <a:latin typeface="Calibri" panose="020F0502020204030204" pitchFamily="34" charset="0"/>
                <a:cs typeface="Times New Roman" panose="02020603050405020304" pitchFamily="18" charset="0"/>
              </a:rPr>
              <a:t>管理者</a:t>
            </a:r>
            <a:r>
              <a:rPr lang="zh-CN" altLang="zh-CN" sz="1800" kern="100" dirty="0">
                <a:latin typeface="Calibri" panose="020F0502020204030204" pitchFamily="34" charset="0"/>
                <a:cs typeface="Times New Roman" panose="02020603050405020304" pitchFamily="18" charset="0"/>
              </a:rPr>
              <a:t>五项</a:t>
            </a:r>
            <a:r>
              <a:rPr lang="zh-CN" altLang="en-US" sz="1800" kern="100" dirty="0">
                <a:latin typeface="Calibri" panose="020F0502020204030204" pitchFamily="34" charset="0"/>
                <a:cs typeface="Times New Roman" panose="02020603050405020304" pitchFamily="18" charset="0"/>
              </a:rPr>
              <a:t>技能</a:t>
            </a:r>
            <a:r>
              <a:rPr lang="zh-CN" altLang="zh-CN" sz="1800" kern="100" dirty="0">
                <a:latin typeface="Calibri" panose="020F0502020204030204" pitchFamily="34" charset="0"/>
                <a:cs typeface="Times New Roman" panose="02020603050405020304" pitchFamily="18" charset="0"/>
              </a:rPr>
              <a:t>修练</a:t>
            </a:r>
            <a:endParaRPr lang="zh-CN" altLang="en-US" sz="1800" dirty="0"/>
          </a:p>
        </p:txBody>
      </p:sp>
      <p:sp>
        <p:nvSpPr>
          <p:cNvPr id="27" name="Title 1">
            <a:extLst>
              <a:ext uri="{FF2B5EF4-FFF2-40B4-BE49-F238E27FC236}">
                <a16:creationId xmlns:a16="http://schemas.microsoft.com/office/drawing/2014/main" xmlns="" id="{64F5DB49-BB11-402B-8D35-8FC30C924F0A}"/>
              </a:ext>
            </a:extLst>
          </p:cNvPr>
          <p:cNvSpPr txBox="1"/>
          <p:nvPr/>
        </p:nvSpPr>
        <p:spPr>
          <a:xfrm>
            <a:off x="977886" y="227174"/>
            <a:ext cx="2658009"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如何</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打造优秀的管理能力</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 calcmode="lin" valueType="num">
                                      <p:cBhvr>
                                        <p:cTn id="9" dur="500" fill="hold"/>
                                        <p:tgtEl>
                                          <p:spTgt spid="32"/>
                                        </p:tgtEl>
                                        <p:attrNameLst>
                                          <p:attrName>ppt_x</p:attrName>
                                        </p:attrNameLst>
                                      </p:cBhvr>
                                      <p:tavLst>
                                        <p:tav tm="0">
                                          <p:val>
                                            <p:fltVal val="0.5"/>
                                          </p:val>
                                        </p:tav>
                                        <p:tav tm="100000">
                                          <p:val>
                                            <p:strVal val="#ppt_x"/>
                                          </p:val>
                                        </p:tav>
                                      </p:tavLst>
                                    </p:anim>
                                    <p:anim calcmode="lin" valueType="num">
                                      <p:cBhvr>
                                        <p:cTn id="10" dur="500" fill="hold"/>
                                        <p:tgtEl>
                                          <p:spTgt spid="32"/>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p:cTn id="13" dur="500" fill="hold"/>
                                        <p:tgtEl>
                                          <p:spTgt spid="33"/>
                                        </p:tgtEl>
                                        <p:attrNameLst>
                                          <p:attrName>ppt_w</p:attrName>
                                        </p:attrNameLst>
                                      </p:cBhvr>
                                      <p:tavLst>
                                        <p:tav tm="0">
                                          <p:val>
                                            <p:fltVal val="0"/>
                                          </p:val>
                                        </p:tav>
                                        <p:tav tm="100000">
                                          <p:val>
                                            <p:strVal val="#ppt_w"/>
                                          </p:val>
                                        </p:tav>
                                      </p:tavLst>
                                    </p:anim>
                                    <p:anim calcmode="lin" valueType="num">
                                      <p:cBhvr>
                                        <p:cTn id="14" dur="500" fill="hold"/>
                                        <p:tgtEl>
                                          <p:spTgt spid="33"/>
                                        </p:tgtEl>
                                        <p:attrNameLst>
                                          <p:attrName>ppt_h</p:attrName>
                                        </p:attrNameLst>
                                      </p:cBhvr>
                                      <p:tavLst>
                                        <p:tav tm="0">
                                          <p:val>
                                            <p:fltVal val="0"/>
                                          </p:val>
                                        </p:tav>
                                        <p:tav tm="100000">
                                          <p:val>
                                            <p:strVal val="#ppt_h"/>
                                          </p:val>
                                        </p:tav>
                                      </p:tavLst>
                                    </p:anim>
                                    <p:anim calcmode="lin" valueType="num">
                                      <p:cBhvr>
                                        <p:cTn id="15" dur="500" fill="hold"/>
                                        <p:tgtEl>
                                          <p:spTgt spid="33"/>
                                        </p:tgtEl>
                                        <p:attrNameLst>
                                          <p:attrName>ppt_x</p:attrName>
                                        </p:attrNameLst>
                                      </p:cBhvr>
                                      <p:tavLst>
                                        <p:tav tm="0">
                                          <p:val>
                                            <p:fltVal val="0.5"/>
                                          </p:val>
                                        </p:tav>
                                        <p:tav tm="100000">
                                          <p:val>
                                            <p:strVal val="#ppt_x"/>
                                          </p:val>
                                        </p:tav>
                                      </p:tavLst>
                                    </p:anim>
                                    <p:anim calcmode="lin" valueType="num">
                                      <p:cBhvr>
                                        <p:cTn id="16" dur="500" fill="hold"/>
                                        <p:tgtEl>
                                          <p:spTgt spid="33"/>
                                        </p:tgtEl>
                                        <p:attrNameLst>
                                          <p:attrName>ppt_y</p:attrName>
                                        </p:attrNameLst>
                                      </p:cBhvr>
                                      <p:tavLst>
                                        <p:tav tm="0">
                                          <p:val>
                                            <p:fltVal val="0.5"/>
                                          </p:val>
                                        </p:tav>
                                        <p:tav tm="100000">
                                          <p:val>
                                            <p:strVal val="#ppt_y"/>
                                          </p:val>
                                        </p:tav>
                                      </p:tavLst>
                                    </p:anim>
                                  </p:childTnLst>
                                </p:cTn>
                              </p:par>
                              <p:par>
                                <p:cTn id="17" presetID="23" presetClass="entr" presetSubtype="52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ppt_x</p:attrName>
                                        </p:attrNameLst>
                                      </p:cBhvr>
                                      <p:tavLst>
                                        <p:tav tm="0">
                                          <p:val>
                                            <p:fltVal val="0.5"/>
                                          </p:val>
                                        </p:tav>
                                        <p:tav tm="100000">
                                          <p:val>
                                            <p:strVal val="#ppt_x"/>
                                          </p:val>
                                        </p:tav>
                                      </p:tavLst>
                                    </p:anim>
                                    <p:anim calcmode="lin" valueType="num">
                                      <p:cBhvr>
                                        <p:cTn id="22" dur="500" fill="hold"/>
                                        <p:tgtEl>
                                          <p:spTgt spid="34"/>
                                        </p:tgtEl>
                                        <p:attrNameLst>
                                          <p:attrName>ppt_y</p:attrName>
                                        </p:attrNameLst>
                                      </p:cBhvr>
                                      <p:tavLst>
                                        <p:tav tm="0">
                                          <p:val>
                                            <p:fltVal val="0.5"/>
                                          </p:val>
                                        </p:tav>
                                        <p:tav tm="100000">
                                          <p:val>
                                            <p:strVal val="#ppt_y"/>
                                          </p:val>
                                        </p:tav>
                                      </p:tavLst>
                                    </p:anim>
                                  </p:childTnLst>
                                </p:cTn>
                              </p:par>
                              <p:par>
                                <p:cTn id="23" presetID="23" presetClass="entr" presetSubtype="528"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 calcmode="lin" valueType="num">
                                      <p:cBhvr>
                                        <p:cTn id="27" dur="500" fill="hold"/>
                                        <p:tgtEl>
                                          <p:spTgt spid="35"/>
                                        </p:tgtEl>
                                        <p:attrNameLst>
                                          <p:attrName>ppt_x</p:attrName>
                                        </p:attrNameLst>
                                      </p:cBhvr>
                                      <p:tavLst>
                                        <p:tav tm="0">
                                          <p:val>
                                            <p:fltVal val="0.5"/>
                                          </p:val>
                                        </p:tav>
                                        <p:tav tm="100000">
                                          <p:val>
                                            <p:strVal val="#ppt_x"/>
                                          </p:val>
                                        </p:tav>
                                      </p:tavLst>
                                    </p:anim>
                                    <p:anim calcmode="lin" valueType="num">
                                      <p:cBhvr>
                                        <p:cTn id="28" dur="500" fill="hold"/>
                                        <p:tgtEl>
                                          <p:spTgt spid="35"/>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p:cTn id="31" dur="500" fill="hold"/>
                                        <p:tgtEl>
                                          <p:spTgt spid="36"/>
                                        </p:tgtEl>
                                        <p:attrNameLst>
                                          <p:attrName>ppt_w</p:attrName>
                                        </p:attrNameLst>
                                      </p:cBhvr>
                                      <p:tavLst>
                                        <p:tav tm="0">
                                          <p:val>
                                            <p:fltVal val="0"/>
                                          </p:val>
                                        </p:tav>
                                        <p:tav tm="100000">
                                          <p:val>
                                            <p:strVal val="#ppt_w"/>
                                          </p:val>
                                        </p:tav>
                                      </p:tavLst>
                                    </p:anim>
                                    <p:anim calcmode="lin" valueType="num">
                                      <p:cBhvr>
                                        <p:cTn id="32" dur="500" fill="hold"/>
                                        <p:tgtEl>
                                          <p:spTgt spid="36"/>
                                        </p:tgtEl>
                                        <p:attrNameLst>
                                          <p:attrName>ppt_h</p:attrName>
                                        </p:attrNameLst>
                                      </p:cBhvr>
                                      <p:tavLst>
                                        <p:tav tm="0">
                                          <p:val>
                                            <p:fltVal val="0"/>
                                          </p:val>
                                        </p:tav>
                                        <p:tav tm="100000">
                                          <p:val>
                                            <p:strVal val="#ppt_h"/>
                                          </p:val>
                                        </p:tav>
                                      </p:tavLst>
                                    </p:anim>
                                    <p:anim calcmode="lin" valueType="num">
                                      <p:cBhvr>
                                        <p:cTn id="33" dur="500" fill="hold"/>
                                        <p:tgtEl>
                                          <p:spTgt spid="36"/>
                                        </p:tgtEl>
                                        <p:attrNameLst>
                                          <p:attrName>ppt_x</p:attrName>
                                        </p:attrNameLst>
                                      </p:cBhvr>
                                      <p:tavLst>
                                        <p:tav tm="0">
                                          <p:val>
                                            <p:fltVal val="0.5"/>
                                          </p:val>
                                        </p:tav>
                                        <p:tav tm="100000">
                                          <p:val>
                                            <p:strVal val="#ppt_x"/>
                                          </p:val>
                                        </p:tav>
                                      </p:tavLst>
                                    </p:anim>
                                    <p:anim calcmode="lin" valueType="num">
                                      <p:cBhvr>
                                        <p:cTn id="34" dur="500" fill="hold"/>
                                        <p:tgtEl>
                                          <p:spTgt spid="36"/>
                                        </p:tgtEl>
                                        <p:attrNameLst>
                                          <p:attrName>ppt_y</p:attrName>
                                        </p:attrNameLst>
                                      </p:cBhvr>
                                      <p:tavLst>
                                        <p:tav tm="0">
                                          <p:val>
                                            <p:fltVal val="0.5"/>
                                          </p:val>
                                        </p:tav>
                                        <p:tav tm="100000">
                                          <p:val>
                                            <p:strVal val="#ppt_y"/>
                                          </p:val>
                                        </p:tav>
                                      </p:tavLst>
                                    </p:anim>
                                  </p:childTnLst>
                                </p:cTn>
                              </p:par>
                              <p:par>
                                <p:cTn id="35" presetID="23" presetClass="entr" presetSubtype="528"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500" fill="hold"/>
                                        <p:tgtEl>
                                          <p:spTgt spid="37"/>
                                        </p:tgtEl>
                                        <p:attrNameLst>
                                          <p:attrName>ppt_w</p:attrName>
                                        </p:attrNameLst>
                                      </p:cBhvr>
                                      <p:tavLst>
                                        <p:tav tm="0">
                                          <p:val>
                                            <p:fltVal val="0"/>
                                          </p:val>
                                        </p:tav>
                                        <p:tav tm="100000">
                                          <p:val>
                                            <p:strVal val="#ppt_w"/>
                                          </p:val>
                                        </p:tav>
                                      </p:tavLst>
                                    </p:anim>
                                    <p:anim calcmode="lin" valueType="num">
                                      <p:cBhvr>
                                        <p:cTn id="38" dur="500" fill="hold"/>
                                        <p:tgtEl>
                                          <p:spTgt spid="37"/>
                                        </p:tgtEl>
                                        <p:attrNameLst>
                                          <p:attrName>ppt_h</p:attrName>
                                        </p:attrNameLst>
                                      </p:cBhvr>
                                      <p:tavLst>
                                        <p:tav tm="0">
                                          <p:val>
                                            <p:fltVal val="0"/>
                                          </p:val>
                                        </p:tav>
                                        <p:tav tm="100000">
                                          <p:val>
                                            <p:strVal val="#ppt_h"/>
                                          </p:val>
                                        </p:tav>
                                      </p:tavLst>
                                    </p:anim>
                                    <p:anim calcmode="lin" valueType="num">
                                      <p:cBhvr>
                                        <p:cTn id="39" dur="500" fill="hold"/>
                                        <p:tgtEl>
                                          <p:spTgt spid="37"/>
                                        </p:tgtEl>
                                        <p:attrNameLst>
                                          <p:attrName>ppt_x</p:attrName>
                                        </p:attrNameLst>
                                      </p:cBhvr>
                                      <p:tavLst>
                                        <p:tav tm="0">
                                          <p:val>
                                            <p:fltVal val="0.5"/>
                                          </p:val>
                                        </p:tav>
                                        <p:tav tm="100000">
                                          <p:val>
                                            <p:strVal val="#ppt_x"/>
                                          </p:val>
                                        </p:tav>
                                      </p:tavLst>
                                    </p:anim>
                                    <p:anim calcmode="lin" valueType="num">
                                      <p:cBhvr>
                                        <p:cTn id="40" dur="500" fill="hold"/>
                                        <p:tgtEl>
                                          <p:spTgt spid="37"/>
                                        </p:tgtEl>
                                        <p:attrNameLst>
                                          <p:attrName>ppt_y</p:attrName>
                                        </p:attrNameLst>
                                      </p:cBhvr>
                                      <p:tavLst>
                                        <p:tav tm="0">
                                          <p:val>
                                            <p:fltVal val="0.5"/>
                                          </p:val>
                                        </p:tav>
                                        <p:tav tm="100000">
                                          <p:val>
                                            <p:strVal val="#ppt_y"/>
                                          </p:val>
                                        </p:tav>
                                      </p:tavLst>
                                    </p:anim>
                                  </p:childTnLst>
                                </p:cTn>
                              </p:par>
                              <p:par>
                                <p:cTn id="41" presetID="23" presetClass="entr" presetSubtype="528"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 calcmode="lin" valueType="num">
                                      <p:cBhvr>
                                        <p:cTn id="45" dur="500" fill="hold"/>
                                        <p:tgtEl>
                                          <p:spTgt spid="38"/>
                                        </p:tgtEl>
                                        <p:attrNameLst>
                                          <p:attrName>ppt_x</p:attrName>
                                        </p:attrNameLst>
                                      </p:cBhvr>
                                      <p:tavLst>
                                        <p:tav tm="0">
                                          <p:val>
                                            <p:fltVal val="0.5"/>
                                          </p:val>
                                        </p:tav>
                                        <p:tav tm="100000">
                                          <p:val>
                                            <p:strVal val="#ppt_x"/>
                                          </p:val>
                                        </p:tav>
                                      </p:tavLst>
                                    </p:anim>
                                    <p:anim calcmode="lin" valueType="num">
                                      <p:cBhvr>
                                        <p:cTn id="46" dur="500" fill="hold"/>
                                        <p:tgtEl>
                                          <p:spTgt spid="38"/>
                                        </p:tgtEl>
                                        <p:attrNameLst>
                                          <p:attrName>ppt_y</p:attrName>
                                        </p:attrNameLst>
                                      </p:cBhvr>
                                      <p:tavLst>
                                        <p:tav tm="0">
                                          <p:val>
                                            <p:fltVal val="0.5"/>
                                          </p:val>
                                        </p:tav>
                                        <p:tav tm="100000">
                                          <p:val>
                                            <p:strVal val="#ppt_y"/>
                                          </p:val>
                                        </p:tav>
                                      </p:tavLst>
                                    </p:anim>
                                  </p:childTnLst>
                                </p:cTn>
                              </p:par>
                              <p:par>
                                <p:cTn id="47" presetID="23" presetClass="entr" presetSubtype="52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500" fill="hold"/>
                                        <p:tgtEl>
                                          <p:spTgt spid="39"/>
                                        </p:tgtEl>
                                        <p:attrNameLst>
                                          <p:attrName>ppt_w</p:attrName>
                                        </p:attrNameLst>
                                      </p:cBhvr>
                                      <p:tavLst>
                                        <p:tav tm="0">
                                          <p:val>
                                            <p:fltVal val="0"/>
                                          </p:val>
                                        </p:tav>
                                        <p:tav tm="100000">
                                          <p:val>
                                            <p:strVal val="#ppt_w"/>
                                          </p:val>
                                        </p:tav>
                                      </p:tavLst>
                                    </p:anim>
                                    <p:anim calcmode="lin" valueType="num">
                                      <p:cBhvr>
                                        <p:cTn id="50" dur="500" fill="hold"/>
                                        <p:tgtEl>
                                          <p:spTgt spid="39"/>
                                        </p:tgtEl>
                                        <p:attrNameLst>
                                          <p:attrName>ppt_h</p:attrName>
                                        </p:attrNameLst>
                                      </p:cBhvr>
                                      <p:tavLst>
                                        <p:tav tm="0">
                                          <p:val>
                                            <p:fltVal val="0"/>
                                          </p:val>
                                        </p:tav>
                                        <p:tav tm="100000">
                                          <p:val>
                                            <p:strVal val="#ppt_h"/>
                                          </p:val>
                                        </p:tav>
                                      </p:tavLst>
                                    </p:anim>
                                    <p:anim calcmode="lin" valueType="num">
                                      <p:cBhvr>
                                        <p:cTn id="51" dur="500" fill="hold"/>
                                        <p:tgtEl>
                                          <p:spTgt spid="39"/>
                                        </p:tgtEl>
                                        <p:attrNameLst>
                                          <p:attrName>ppt_x</p:attrName>
                                        </p:attrNameLst>
                                      </p:cBhvr>
                                      <p:tavLst>
                                        <p:tav tm="0">
                                          <p:val>
                                            <p:fltVal val="0.5"/>
                                          </p:val>
                                        </p:tav>
                                        <p:tav tm="100000">
                                          <p:val>
                                            <p:strVal val="#ppt_x"/>
                                          </p:val>
                                        </p:tav>
                                      </p:tavLst>
                                    </p:anim>
                                    <p:anim calcmode="lin" valueType="num">
                                      <p:cBhvr>
                                        <p:cTn id="52" dur="500" fill="hold"/>
                                        <p:tgtEl>
                                          <p:spTgt spid="39"/>
                                        </p:tgtEl>
                                        <p:attrNameLst>
                                          <p:attrName>ppt_y</p:attrName>
                                        </p:attrNameLst>
                                      </p:cBhvr>
                                      <p:tavLst>
                                        <p:tav tm="0">
                                          <p:val>
                                            <p:fltVal val="0.5"/>
                                          </p:val>
                                        </p:tav>
                                        <p:tav tm="100000">
                                          <p:val>
                                            <p:strVal val="#ppt_y"/>
                                          </p:val>
                                        </p:tav>
                                      </p:tavLst>
                                    </p:anim>
                                  </p:childTnLst>
                                </p:cTn>
                              </p:par>
                              <p:par>
                                <p:cTn id="53" presetID="23" presetClass="entr" presetSubtype="52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 calcmode="lin" valueType="num">
                                      <p:cBhvr>
                                        <p:cTn id="57" dur="500" fill="hold"/>
                                        <p:tgtEl>
                                          <p:spTgt spid="40"/>
                                        </p:tgtEl>
                                        <p:attrNameLst>
                                          <p:attrName>ppt_x</p:attrName>
                                        </p:attrNameLst>
                                      </p:cBhvr>
                                      <p:tavLst>
                                        <p:tav tm="0">
                                          <p:val>
                                            <p:fltVal val="0.5"/>
                                          </p:val>
                                        </p:tav>
                                        <p:tav tm="100000">
                                          <p:val>
                                            <p:strVal val="#ppt_x"/>
                                          </p:val>
                                        </p:tav>
                                      </p:tavLst>
                                    </p:anim>
                                    <p:anim calcmode="lin" valueType="num">
                                      <p:cBhvr>
                                        <p:cTn id="58" dur="500" fill="hold"/>
                                        <p:tgtEl>
                                          <p:spTgt spid="40"/>
                                        </p:tgtEl>
                                        <p:attrNameLst>
                                          <p:attrName>ppt_y</p:attrName>
                                        </p:attrNameLst>
                                      </p:cBhvr>
                                      <p:tavLst>
                                        <p:tav tm="0">
                                          <p:val>
                                            <p:fltVal val="0.5"/>
                                          </p:val>
                                        </p:tav>
                                        <p:tav tm="100000">
                                          <p:val>
                                            <p:strVal val="#ppt_y"/>
                                          </p:val>
                                        </p:tav>
                                      </p:tavLst>
                                    </p:anim>
                                  </p:childTnLst>
                                </p:cTn>
                              </p:par>
                              <p:par>
                                <p:cTn id="59" presetID="23" presetClass="entr" presetSubtype="528"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p:cTn id="61" dur="500" fill="hold"/>
                                        <p:tgtEl>
                                          <p:spTgt spid="41"/>
                                        </p:tgtEl>
                                        <p:attrNameLst>
                                          <p:attrName>ppt_w</p:attrName>
                                        </p:attrNameLst>
                                      </p:cBhvr>
                                      <p:tavLst>
                                        <p:tav tm="0">
                                          <p:val>
                                            <p:fltVal val="0"/>
                                          </p:val>
                                        </p:tav>
                                        <p:tav tm="100000">
                                          <p:val>
                                            <p:strVal val="#ppt_w"/>
                                          </p:val>
                                        </p:tav>
                                      </p:tavLst>
                                    </p:anim>
                                    <p:anim calcmode="lin" valueType="num">
                                      <p:cBhvr>
                                        <p:cTn id="62" dur="500" fill="hold"/>
                                        <p:tgtEl>
                                          <p:spTgt spid="41"/>
                                        </p:tgtEl>
                                        <p:attrNameLst>
                                          <p:attrName>ppt_h</p:attrName>
                                        </p:attrNameLst>
                                      </p:cBhvr>
                                      <p:tavLst>
                                        <p:tav tm="0">
                                          <p:val>
                                            <p:fltVal val="0"/>
                                          </p:val>
                                        </p:tav>
                                        <p:tav tm="100000">
                                          <p:val>
                                            <p:strVal val="#ppt_h"/>
                                          </p:val>
                                        </p:tav>
                                      </p:tavLst>
                                    </p:anim>
                                    <p:anim calcmode="lin" valueType="num">
                                      <p:cBhvr>
                                        <p:cTn id="63" dur="500" fill="hold"/>
                                        <p:tgtEl>
                                          <p:spTgt spid="41"/>
                                        </p:tgtEl>
                                        <p:attrNameLst>
                                          <p:attrName>ppt_x</p:attrName>
                                        </p:attrNameLst>
                                      </p:cBhvr>
                                      <p:tavLst>
                                        <p:tav tm="0">
                                          <p:val>
                                            <p:fltVal val="0.5"/>
                                          </p:val>
                                        </p:tav>
                                        <p:tav tm="100000">
                                          <p:val>
                                            <p:strVal val="#ppt_x"/>
                                          </p:val>
                                        </p:tav>
                                      </p:tavLst>
                                    </p:anim>
                                    <p:anim calcmode="lin" valueType="num">
                                      <p:cBhvr>
                                        <p:cTn id="64" dur="500" fill="hold"/>
                                        <p:tgtEl>
                                          <p:spTgt spid="41"/>
                                        </p:tgtEl>
                                        <p:attrNameLst>
                                          <p:attrName>ppt_y</p:attrName>
                                        </p:attrNameLst>
                                      </p:cBhvr>
                                      <p:tavLst>
                                        <p:tav tm="0">
                                          <p:val>
                                            <p:fltVal val="0.5"/>
                                          </p:val>
                                        </p:tav>
                                        <p:tav tm="100000">
                                          <p:val>
                                            <p:strVal val="#ppt_y"/>
                                          </p:val>
                                        </p:tav>
                                      </p:tavLst>
                                    </p:anim>
                                  </p:childTnLst>
                                </p:cTn>
                              </p:par>
                            </p:childTnLst>
                          </p:cTn>
                        </p:par>
                        <p:par>
                          <p:cTn id="65" fill="hold">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p:cBhvr>
                                        <p:cTn id="70" dur="500"/>
                                        <p:tgtEl>
                                          <p:spTgt spid="52"/>
                                        </p:tgtEl>
                                      </p:cBhvr>
                                    </p:animEffect>
                                  </p:childTnLst>
                                </p:cTn>
                              </p:par>
                            </p:childTnLst>
                          </p:cTn>
                        </p:par>
                        <p:par>
                          <p:cTn id="71" fill="hold">
                            <p:stCondLst>
                              <p:cond delay="1000"/>
                            </p:stCondLst>
                            <p:childTnLst>
                              <p:par>
                                <p:cTn id="72" presetID="42"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2000"/>
                            </p:stCondLst>
                            <p:childTnLst>
                              <p:par>
                                <p:cTn id="78" presetID="42" presetClass="entr" presetSubtype="0"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Effect>
                                      <p:cBhvr>
                                        <p:cTn id="80" dur="1000"/>
                                        <p:tgtEl>
                                          <p:spTgt spid="43"/>
                                        </p:tgtEl>
                                      </p:cBhvr>
                                    </p:animEffect>
                                    <p:anim calcmode="lin" valueType="num">
                                      <p:cBhvr>
                                        <p:cTn id="81" dur="1000" fill="hold"/>
                                        <p:tgtEl>
                                          <p:spTgt spid="43"/>
                                        </p:tgtEl>
                                        <p:attrNameLst>
                                          <p:attrName>ppt_x</p:attrName>
                                        </p:attrNameLst>
                                      </p:cBhvr>
                                      <p:tavLst>
                                        <p:tav tm="0">
                                          <p:val>
                                            <p:strVal val="#ppt_x"/>
                                          </p:val>
                                        </p:tav>
                                        <p:tav tm="100000">
                                          <p:val>
                                            <p:strVal val="#ppt_x"/>
                                          </p:val>
                                        </p:tav>
                                      </p:tavLst>
                                    </p:anim>
                                    <p:anim calcmode="lin" valueType="num">
                                      <p:cBhvr>
                                        <p:cTn id="82" dur="1000" fill="hold"/>
                                        <p:tgtEl>
                                          <p:spTgt spid="43"/>
                                        </p:tgtEl>
                                        <p:attrNameLst>
                                          <p:attrName>ppt_y</p:attrName>
                                        </p:attrNameLst>
                                      </p:cBhvr>
                                      <p:tavLst>
                                        <p:tav tm="0">
                                          <p:val>
                                            <p:strVal val="#ppt_y+.1"/>
                                          </p:val>
                                        </p:tav>
                                        <p:tav tm="100000">
                                          <p:val>
                                            <p:strVal val="#ppt_y"/>
                                          </p:val>
                                        </p:tav>
                                      </p:tavLst>
                                    </p:anim>
                                  </p:childTnLst>
                                </p:cTn>
                              </p:par>
                            </p:childTnLst>
                          </p:cTn>
                        </p:par>
                        <p:par>
                          <p:cTn id="83" fill="hold">
                            <p:stCondLst>
                              <p:cond delay="3000"/>
                            </p:stCondLst>
                            <p:childTnLst>
                              <p:par>
                                <p:cTn id="84" presetID="42" presetClass="entr" presetSubtype="0" fill="hold" grpId="0" nodeType="afterEffect">
                                  <p:stCondLst>
                                    <p:cond delay="0"/>
                                  </p:stCondLst>
                                  <p:childTnLst>
                                    <p:set>
                                      <p:cBhvr>
                                        <p:cTn id="85" dur="1" fill="hold">
                                          <p:stCondLst>
                                            <p:cond delay="0"/>
                                          </p:stCondLst>
                                        </p:cTn>
                                        <p:tgtEl>
                                          <p:spTgt spid="44"/>
                                        </p:tgtEl>
                                        <p:attrNameLst>
                                          <p:attrName>style.visibility</p:attrName>
                                        </p:attrNameLst>
                                      </p:cBhvr>
                                      <p:to>
                                        <p:strVal val="visible"/>
                                      </p:to>
                                    </p:set>
                                    <p:animEffect>
                                      <p:cBhvr>
                                        <p:cTn id="86" dur="1000"/>
                                        <p:tgtEl>
                                          <p:spTgt spid="44"/>
                                        </p:tgtEl>
                                      </p:cBhvr>
                                    </p:animEffect>
                                    <p:anim calcmode="lin" valueType="num">
                                      <p:cBhvr>
                                        <p:cTn id="87" dur="1000" fill="hold"/>
                                        <p:tgtEl>
                                          <p:spTgt spid="44"/>
                                        </p:tgtEl>
                                        <p:attrNameLst>
                                          <p:attrName>ppt_x</p:attrName>
                                        </p:attrNameLst>
                                      </p:cBhvr>
                                      <p:tavLst>
                                        <p:tav tm="0">
                                          <p:val>
                                            <p:strVal val="#ppt_x"/>
                                          </p:val>
                                        </p:tav>
                                        <p:tav tm="100000">
                                          <p:val>
                                            <p:strVal val="#ppt_x"/>
                                          </p:val>
                                        </p:tav>
                                      </p:tavLst>
                                    </p:anim>
                                    <p:anim calcmode="lin" valueType="num">
                                      <p:cBhvr>
                                        <p:cTn id="88" dur="1000" fill="hold"/>
                                        <p:tgtEl>
                                          <p:spTgt spid="44"/>
                                        </p:tgtEl>
                                        <p:attrNameLst>
                                          <p:attrName>ppt_y</p:attrName>
                                        </p:attrNameLst>
                                      </p:cBhvr>
                                      <p:tavLst>
                                        <p:tav tm="0">
                                          <p:val>
                                            <p:strVal val="#ppt_y+.1"/>
                                          </p:val>
                                        </p:tav>
                                        <p:tav tm="100000">
                                          <p:val>
                                            <p:strVal val="#ppt_y"/>
                                          </p:val>
                                        </p:tav>
                                      </p:tavLst>
                                    </p:anim>
                                  </p:childTnLst>
                                </p:cTn>
                              </p:par>
                            </p:childTnLst>
                          </p:cTn>
                        </p:par>
                        <p:par>
                          <p:cTn id="89" fill="hold">
                            <p:stCondLst>
                              <p:cond delay="4000"/>
                            </p:stCondLst>
                            <p:childTnLst>
                              <p:par>
                                <p:cTn id="90" presetID="42" presetClass="entr" presetSubtype="0" fill="hold" grpId="0" nodeType="afterEffect">
                                  <p:stCondLst>
                                    <p:cond delay="0"/>
                                  </p:stCondLst>
                                  <p:childTnLst>
                                    <p:set>
                                      <p:cBhvr>
                                        <p:cTn id="91" dur="1" fill="hold">
                                          <p:stCondLst>
                                            <p:cond delay="0"/>
                                          </p:stCondLst>
                                        </p:cTn>
                                        <p:tgtEl>
                                          <p:spTgt spid="45"/>
                                        </p:tgtEl>
                                        <p:attrNameLst>
                                          <p:attrName>style.visibility</p:attrName>
                                        </p:attrNameLst>
                                      </p:cBhvr>
                                      <p:to>
                                        <p:strVal val="visible"/>
                                      </p:to>
                                    </p:set>
                                    <p:animEffect>
                                      <p:cBhvr>
                                        <p:cTn id="92" dur="1000"/>
                                        <p:tgtEl>
                                          <p:spTgt spid="45"/>
                                        </p:tgtEl>
                                      </p:cBhvr>
                                    </p:animEffect>
                                    <p:anim calcmode="lin" valueType="num">
                                      <p:cBhvr>
                                        <p:cTn id="93" dur="1000" fill="hold"/>
                                        <p:tgtEl>
                                          <p:spTgt spid="45"/>
                                        </p:tgtEl>
                                        <p:attrNameLst>
                                          <p:attrName>ppt_x</p:attrName>
                                        </p:attrNameLst>
                                      </p:cBhvr>
                                      <p:tavLst>
                                        <p:tav tm="0">
                                          <p:val>
                                            <p:strVal val="#ppt_x"/>
                                          </p:val>
                                        </p:tav>
                                        <p:tav tm="100000">
                                          <p:val>
                                            <p:strVal val="#ppt_x"/>
                                          </p:val>
                                        </p:tav>
                                      </p:tavLst>
                                    </p:anim>
                                    <p:anim calcmode="lin" valueType="num">
                                      <p:cBhvr>
                                        <p:cTn id="94" dur="1000" fill="hold"/>
                                        <p:tgtEl>
                                          <p:spTgt spid="45"/>
                                        </p:tgtEl>
                                        <p:attrNameLst>
                                          <p:attrName>ppt_y</p:attrName>
                                        </p:attrNameLst>
                                      </p:cBhvr>
                                      <p:tavLst>
                                        <p:tav tm="0">
                                          <p:val>
                                            <p:strVal val="#ppt_y+.1"/>
                                          </p:val>
                                        </p:tav>
                                        <p:tav tm="100000">
                                          <p:val>
                                            <p:strVal val="#ppt_y"/>
                                          </p:val>
                                        </p:tav>
                                      </p:tavLst>
                                    </p:anim>
                                  </p:childTnLst>
                                </p:cTn>
                              </p:par>
                            </p:childTnLst>
                          </p:cTn>
                        </p:par>
                        <p:par>
                          <p:cTn id="95" fill="hold">
                            <p:stCondLst>
                              <p:cond delay="5000"/>
                            </p:stCondLst>
                            <p:childTnLst>
                              <p:par>
                                <p:cTn id="96" presetID="42" presetClass="entr" presetSubtype="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p:cBhvr>
                                        <p:cTn id="98" dur="1000"/>
                                        <p:tgtEl>
                                          <p:spTgt spid="46"/>
                                        </p:tgtEl>
                                      </p:cBhvr>
                                    </p:animEffect>
                                    <p:anim calcmode="lin" valueType="num">
                                      <p:cBhvr>
                                        <p:cTn id="99" dur="1000" fill="hold"/>
                                        <p:tgtEl>
                                          <p:spTgt spid="46"/>
                                        </p:tgtEl>
                                        <p:attrNameLst>
                                          <p:attrName>ppt_x</p:attrName>
                                        </p:attrNameLst>
                                      </p:cBhvr>
                                      <p:tavLst>
                                        <p:tav tm="0">
                                          <p:val>
                                            <p:strVal val="#ppt_x"/>
                                          </p:val>
                                        </p:tav>
                                        <p:tav tm="100000">
                                          <p:val>
                                            <p:strVal val="#ppt_x"/>
                                          </p:val>
                                        </p:tav>
                                      </p:tavLst>
                                    </p:anim>
                                    <p:anim calcmode="lin" valueType="num">
                                      <p:cBhvr>
                                        <p:cTn id="100" dur="1000" fill="hold"/>
                                        <p:tgtEl>
                                          <p:spTgt spid="46"/>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41" presetClass="entr" presetSubtype="0" fill="hold" grpId="0" nodeType="afterEffect">
                                  <p:stCondLst>
                                    <p:cond delay="0"/>
                                  </p:stCondLst>
                                  <p:iterate type="lt">
                                    <p:tmPct val="10000"/>
                                  </p:iterate>
                                  <p:childTnLst>
                                    <p:set>
                                      <p:cBhvr>
                                        <p:cTn id="103" dur="1" fill="hold">
                                          <p:stCondLst>
                                            <p:cond delay="0"/>
                                          </p:stCondLst>
                                        </p:cTn>
                                        <p:tgtEl>
                                          <p:spTgt spid="25"/>
                                        </p:tgtEl>
                                        <p:attrNameLst>
                                          <p:attrName>style.visibility</p:attrName>
                                        </p:attrNameLst>
                                      </p:cBhvr>
                                      <p:to>
                                        <p:strVal val="visible"/>
                                      </p:to>
                                    </p:set>
                                    <p:anim calcmode="lin" valueType="num">
                                      <p:cBhvr>
                                        <p:cTn id="104"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25"/>
                                        </p:tgtEl>
                                        <p:attrNameLst>
                                          <p:attrName>ppt_y</p:attrName>
                                        </p:attrNameLst>
                                      </p:cBhvr>
                                      <p:tavLst>
                                        <p:tav tm="0">
                                          <p:val>
                                            <p:strVal val="#ppt_y"/>
                                          </p:val>
                                        </p:tav>
                                        <p:tav tm="100000">
                                          <p:val>
                                            <p:strVal val="#ppt_y"/>
                                          </p:val>
                                        </p:tav>
                                      </p:tavLst>
                                    </p:anim>
                                    <p:anim calcmode="lin" valueType="num">
                                      <p:cBhvr>
                                        <p:cTn id="106"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25"/>
                                        </p:tgtEl>
                                      </p:cBhvr>
                                    </p:animEffect>
                                  </p:childTnLst>
                                </p:cTn>
                              </p:par>
                            </p:childTnLst>
                          </p:cTn>
                        </p:par>
                        <p:par>
                          <p:cTn id="109" fill="hold">
                            <p:stCondLst>
                              <p:cond delay="6900"/>
                            </p:stCondLst>
                            <p:childTnLst>
                              <p:par>
                                <p:cTn id="110" presetID="41" presetClass="entr" presetSubtype="0" fill="hold" grpId="0" nodeType="afterEffect">
                                  <p:stCondLst>
                                    <p:cond delay="0"/>
                                  </p:stCondLst>
                                  <p:iterate type="lt">
                                    <p:tmPct val="10000"/>
                                  </p:iterate>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13" dur="500" fill="hold"/>
                                        <p:tgtEl>
                                          <p:spTgt spid="27"/>
                                        </p:tgtEl>
                                        <p:attrNameLst>
                                          <p:attrName>ppt_y</p:attrName>
                                        </p:attrNameLst>
                                      </p:cBhvr>
                                      <p:tavLst>
                                        <p:tav tm="0">
                                          <p:val>
                                            <p:strVal val="#ppt_y"/>
                                          </p:val>
                                        </p:tav>
                                        <p:tav tm="100000">
                                          <p:val>
                                            <p:strVal val="#ppt_y"/>
                                          </p:val>
                                        </p:tav>
                                      </p:tavLst>
                                    </p:anim>
                                    <p:anim calcmode="lin" valueType="num">
                                      <p:cBhvr>
                                        <p:cTn id="11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1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6" dur="500" tmFilter="0,0; .5, 1; 1, 1"/>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52" grpId="0" bldLvl="0" autoUpdateAnimBg="0"/>
      <p:bldP spid="25" grpId="0"/>
      <p:bldP spid="27"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7">
            <a:extLst>
              <a:ext uri="{FF2B5EF4-FFF2-40B4-BE49-F238E27FC236}">
                <a16:creationId xmlns:a16="http://schemas.microsoft.com/office/drawing/2014/main" xmlns="" id="{26F29CFB-5D00-4193-B74B-1BE8A50DF4B6}"/>
              </a:ext>
            </a:extLst>
          </p:cNvPr>
          <p:cNvSpPr/>
          <p:nvPr/>
        </p:nvSpPr>
        <p:spPr bwMode="auto">
          <a:xfrm>
            <a:off x="6016715" y="2449326"/>
            <a:ext cx="2371709" cy="1111530"/>
          </a:xfrm>
          <a:prstGeom prst="rightArrow">
            <a:avLst>
              <a:gd name="adj1" fmla="val 67746"/>
              <a:gd name="adj2" fmla="val 4010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1300" b="1" dirty="0">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3" name="矩形 4">
            <a:extLst>
              <a:ext uri="{FF2B5EF4-FFF2-40B4-BE49-F238E27FC236}">
                <a16:creationId xmlns:a16="http://schemas.microsoft.com/office/drawing/2014/main" xmlns="" id="{657FE182-3065-4581-BC2D-55AC4F458B6C}"/>
              </a:ext>
            </a:extLst>
          </p:cNvPr>
          <p:cNvSpPr/>
          <p:nvPr/>
        </p:nvSpPr>
        <p:spPr bwMode="auto">
          <a:xfrm>
            <a:off x="6001713" y="2624831"/>
            <a:ext cx="925581" cy="1110030"/>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800" dirty="0">
              <a:solidFill>
                <a:srgbClr val="4D4D4D"/>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616B8A7C-CE91-437C-B754-4EC743607476}"/>
              </a:ext>
            </a:extLst>
          </p:cNvPr>
          <p:cNvSpPr/>
          <p:nvPr/>
        </p:nvSpPr>
        <p:spPr bwMode="auto">
          <a:xfrm>
            <a:off x="4978622" y="3044843"/>
            <a:ext cx="1948672" cy="7005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1300" b="1" dirty="0">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xmlns="" id="{50EF719D-36F0-4737-B89E-00F055768E05}"/>
              </a:ext>
            </a:extLst>
          </p:cNvPr>
          <p:cNvSpPr/>
          <p:nvPr/>
        </p:nvSpPr>
        <p:spPr bwMode="auto">
          <a:xfrm>
            <a:off x="4968122" y="3049343"/>
            <a:ext cx="925582" cy="1110030"/>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800" dirty="0">
              <a:solidFill>
                <a:srgbClr val="4D4D4D"/>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6" name="矩形 5">
            <a:extLst>
              <a:ext uri="{FF2B5EF4-FFF2-40B4-BE49-F238E27FC236}">
                <a16:creationId xmlns:a16="http://schemas.microsoft.com/office/drawing/2014/main" xmlns="" id="{4747A1A5-C92E-423E-9256-1CB9B202CBC4}"/>
              </a:ext>
            </a:extLst>
          </p:cNvPr>
          <p:cNvSpPr/>
          <p:nvPr/>
        </p:nvSpPr>
        <p:spPr bwMode="auto">
          <a:xfrm>
            <a:off x="3946532" y="3475355"/>
            <a:ext cx="1947172" cy="7005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1300" b="1" dirty="0">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7" name="矩形 4">
            <a:extLst>
              <a:ext uri="{FF2B5EF4-FFF2-40B4-BE49-F238E27FC236}">
                <a16:creationId xmlns:a16="http://schemas.microsoft.com/office/drawing/2014/main" xmlns="" id="{2EAE7B96-0549-4A7B-A89D-89277D085E66}"/>
              </a:ext>
            </a:extLst>
          </p:cNvPr>
          <p:cNvSpPr/>
          <p:nvPr/>
        </p:nvSpPr>
        <p:spPr bwMode="auto">
          <a:xfrm>
            <a:off x="3925530" y="3485856"/>
            <a:ext cx="925581" cy="1110030"/>
          </a:xfrm>
          <a:custGeom>
            <a:avLst/>
            <a:gdLst>
              <a:gd name="connsiteX0" fmla="*/ 0 w 1224136"/>
              <a:gd name="connsiteY0" fmla="*/ 0 h 648072"/>
              <a:gd name="connsiteX1" fmla="*/ 1224136 w 1224136"/>
              <a:gd name="connsiteY1" fmla="*/ 0 h 648072"/>
              <a:gd name="connsiteX2" fmla="*/ 1224136 w 1224136"/>
              <a:gd name="connsiteY2" fmla="*/ 648072 h 648072"/>
              <a:gd name="connsiteX3" fmla="*/ 0 w 1224136"/>
              <a:gd name="connsiteY3" fmla="*/ 648072 h 648072"/>
              <a:gd name="connsiteX4" fmla="*/ 0 w 1224136"/>
              <a:gd name="connsiteY4" fmla="*/ 0 h 648072"/>
              <a:gd name="connsiteX0-1" fmla="*/ 377372 w 1224136"/>
              <a:gd name="connsiteY0-2" fmla="*/ 0 h 1025443"/>
              <a:gd name="connsiteX1-3" fmla="*/ 1224136 w 1224136"/>
              <a:gd name="connsiteY1-4" fmla="*/ 377371 h 1025443"/>
              <a:gd name="connsiteX2-5" fmla="*/ 1224136 w 1224136"/>
              <a:gd name="connsiteY2-6" fmla="*/ 1025443 h 1025443"/>
              <a:gd name="connsiteX3-7" fmla="*/ 0 w 1224136"/>
              <a:gd name="connsiteY3-8" fmla="*/ 1025443 h 1025443"/>
              <a:gd name="connsiteX4-9" fmla="*/ 377372 w 1224136"/>
              <a:gd name="connsiteY4-10" fmla="*/ 0 h 1025443"/>
              <a:gd name="connsiteX0-11" fmla="*/ 0 w 846764"/>
              <a:gd name="connsiteY0-12" fmla="*/ 0 h 1025443"/>
              <a:gd name="connsiteX1-13" fmla="*/ 846764 w 846764"/>
              <a:gd name="connsiteY1-14" fmla="*/ 377371 h 1025443"/>
              <a:gd name="connsiteX2-15" fmla="*/ 846764 w 846764"/>
              <a:gd name="connsiteY2-16" fmla="*/ 1025443 h 1025443"/>
              <a:gd name="connsiteX3-17" fmla="*/ 43542 w 846764"/>
              <a:gd name="connsiteY3-18" fmla="*/ 706129 h 1025443"/>
              <a:gd name="connsiteX4-19" fmla="*/ 0 w 846764"/>
              <a:gd name="connsiteY4-20" fmla="*/ 0 h 1025443"/>
              <a:gd name="connsiteX0-21" fmla="*/ 19886 w 866650"/>
              <a:gd name="connsiteY0-22" fmla="*/ 0 h 1025443"/>
              <a:gd name="connsiteX1-23" fmla="*/ 866650 w 866650"/>
              <a:gd name="connsiteY1-24" fmla="*/ 377371 h 1025443"/>
              <a:gd name="connsiteX2-25" fmla="*/ 866650 w 866650"/>
              <a:gd name="connsiteY2-26" fmla="*/ 1025443 h 1025443"/>
              <a:gd name="connsiteX3-27" fmla="*/ 0 w 866650"/>
              <a:gd name="connsiteY3-28" fmla="*/ 706130 h 1025443"/>
              <a:gd name="connsiteX4-29" fmla="*/ 19886 w 866650"/>
              <a:gd name="connsiteY4-30" fmla="*/ 0 h 1025443"/>
              <a:gd name="connsiteX0-31" fmla="*/ 0 w 846764"/>
              <a:gd name="connsiteY0-32" fmla="*/ 0 h 1025443"/>
              <a:gd name="connsiteX1-33" fmla="*/ 846764 w 846764"/>
              <a:gd name="connsiteY1-34" fmla="*/ 377371 h 1025443"/>
              <a:gd name="connsiteX2-35" fmla="*/ 846764 w 846764"/>
              <a:gd name="connsiteY2-36" fmla="*/ 1025443 h 1025443"/>
              <a:gd name="connsiteX3-37" fmla="*/ 18171 w 846764"/>
              <a:gd name="connsiteY3-38" fmla="*/ 706131 h 1025443"/>
              <a:gd name="connsiteX4-39" fmla="*/ 0 w 846764"/>
              <a:gd name="connsiteY4-40" fmla="*/ 0 h 1025443"/>
              <a:gd name="connsiteX0-41" fmla="*/ 0 w 846764"/>
              <a:gd name="connsiteY0-42" fmla="*/ 0 h 1025443"/>
              <a:gd name="connsiteX1-43" fmla="*/ 846764 w 846764"/>
              <a:gd name="connsiteY1-44" fmla="*/ 377371 h 1025443"/>
              <a:gd name="connsiteX2-45" fmla="*/ 846764 w 846764"/>
              <a:gd name="connsiteY2-46" fmla="*/ 1025443 h 1025443"/>
              <a:gd name="connsiteX3-47" fmla="*/ 18171 w 846764"/>
              <a:gd name="connsiteY3-48" fmla="*/ 706132 h 1025443"/>
              <a:gd name="connsiteX4-49" fmla="*/ 0 w 846764"/>
              <a:gd name="connsiteY4-50" fmla="*/ 0 h 1025443"/>
              <a:gd name="connsiteX0-51" fmla="*/ 0 w 846764"/>
              <a:gd name="connsiteY0-52" fmla="*/ 0 h 1025443"/>
              <a:gd name="connsiteX1-53" fmla="*/ 846764 w 846764"/>
              <a:gd name="connsiteY1-54" fmla="*/ 377371 h 1025443"/>
              <a:gd name="connsiteX2-55" fmla="*/ 846764 w 846764"/>
              <a:gd name="connsiteY2-56" fmla="*/ 1025443 h 1025443"/>
              <a:gd name="connsiteX3-57" fmla="*/ 5486 w 846764"/>
              <a:gd name="connsiteY3-58" fmla="*/ 706133 h 1025443"/>
              <a:gd name="connsiteX4-59" fmla="*/ 0 w 846764"/>
              <a:gd name="connsiteY4-60" fmla="*/ 0 h 1025443"/>
              <a:gd name="connsiteX0-61" fmla="*/ 7408 w 854172"/>
              <a:gd name="connsiteY0-62" fmla="*/ 0 h 1025443"/>
              <a:gd name="connsiteX1-63" fmla="*/ 854172 w 854172"/>
              <a:gd name="connsiteY1-64" fmla="*/ 377371 h 1025443"/>
              <a:gd name="connsiteX2-65" fmla="*/ 854172 w 854172"/>
              <a:gd name="connsiteY2-66" fmla="*/ 1025443 h 1025443"/>
              <a:gd name="connsiteX3-67" fmla="*/ 208 w 854172"/>
              <a:gd name="connsiteY3-68" fmla="*/ 706134 h 1025443"/>
              <a:gd name="connsiteX4-69" fmla="*/ 7408 w 854172"/>
              <a:gd name="connsiteY4-70" fmla="*/ 0 h 10254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54172" h="1025443">
                <a:moveTo>
                  <a:pt x="7408" y="0"/>
                </a:moveTo>
                <a:lnTo>
                  <a:pt x="854172" y="377371"/>
                </a:lnTo>
                <a:lnTo>
                  <a:pt x="854172" y="1025443"/>
                </a:lnTo>
                <a:lnTo>
                  <a:pt x="208" y="706134"/>
                </a:lnTo>
                <a:cubicBezTo>
                  <a:pt x="-1621" y="470756"/>
                  <a:pt x="9237" y="235378"/>
                  <a:pt x="7408" y="0"/>
                </a:cubicBezTo>
                <a:close/>
              </a:path>
            </a:pathLst>
          </a:custGeom>
          <a:solidFill>
            <a:schemeClr val="bg1">
              <a:lumMod val="85000"/>
            </a:schemeClr>
          </a:solidFill>
          <a:ln w="3175">
            <a:solidFill>
              <a:srgbClr val="EAEAEA"/>
            </a:solid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800" dirty="0">
              <a:solidFill>
                <a:srgbClr val="4D4D4D"/>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8" name="矩形 7">
            <a:extLst>
              <a:ext uri="{FF2B5EF4-FFF2-40B4-BE49-F238E27FC236}">
                <a16:creationId xmlns:a16="http://schemas.microsoft.com/office/drawing/2014/main" xmlns="" id="{9A5EC79E-A050-403F-8B1E-8683D1F3B465}"/>
              </a:ext>
            </a:extLst>
          </p:cNvPr>
          <p:cNvSpPr/>
          <p:nvPr/>
        </p:nvSpPr>
        <p:spPr bwMode="auto">
          <a:xfrm>
            <a:off x="851757" y="3895367"/>
            <a:ext cx="3999354" cy="70051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404" tIns="43202" rIns="86404" bIns="43202" anchor="ctr"/>
          <a:lstStyle/>
          <a:p>
            <a:pPr algn="ctr">
              <a:lnSpc>
                <a:spcPct val="120000"/>
              </a:lnSpc>
              <a:defRPr/>
            </a:pPr>
            <a:endParaRPr lang="zh-CN" altLang="en-US" sz="1300" b="1" dirty="0">
              <a:effectLst>
                <a:reflection blurRad="6350" stA="55000" endA="300" endPos="45500" dir="5400000" sy="-100000" algn="bl" rotWithShape="0"/>
              </a:effectLst>
              <a:latin typeface="微软雅黑" panose="020B0503020204020204" pitchFamily="34" charset="-122"/>
              <a:ea typeface="微软雅黑" panose="020B0503020204020204" pitchFamily="34" charset="-122"/>
            </a:endParaRPr>
          </a:p>
        </p:txBody>
      </p:sp>
      <p:sp>
        <p:nvSpPr>
          <p:cNvPr id="9" name="KSO_GT5">
            <a:extLst>
              <a:ext uri="{FF2B5EF4-FFF2-40B4-BE49-F238E27FC236}">
                <a16:creationId xmlns:a16="http://schemas.microsoft.com/office/drawing/2014/main" xmlns="" id="{AA31780C-B9AB-4ED9-AE1B-249686432CFB}"/>
              </a:ext>
            </a:extLst>
          </p:cNvPr>
          <p:cNvSpPr txBox="1">
            <a:spLocks noChangeArrowheads="1"/>
          </p:cNvSpPr>
          <p:nvPr/>
        </p:nvSpPr>
        <p:spPr bwMode="auto">
          <a:xfrm>
            <a:off x="5724128" y="2280950"/>
            <a:ext cx="1283541" cy="270459"/>
          </a:xfrm>
          <a:prstGeom prst="rect">
            <a:avLst/>
          </a:prstGeom>
          <a:noFill/>
          <a:ln w="9525">
            <a:noFill/>
            <a:miter lim="800000"/>
          </a:ln>
        </p:spPr>
        <p:txBody>
          <a:bodyPr wrap="square" lIns="0" tIns="0" rIns="86404" bIns="0" anchor="ctr">
            <a:spAutoFit/>
          </a:bodyPr>
          <a:lstStyle/>
          <a:p>
            <a:pPr>
              <a:lnSpc>
                <a:spcPct val="120000"/>
              </a:lnSpc>
            </a:pP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rPr>
              <a:t>作业进行中</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KSO_GT4">
            <a:extLst>
              <a:ext uri="{FF2B5EF4-FFF2-40B4-BE49-F238E27FC236}">
                <a16:creationId xmlns:a16="http://schemas.microsoft.com/office/drawing/2014/main" xmlns="" id="{BD472446-ED39-48A4-818D-D174F8BA0526}"/>
              </a:ext>
            </a:extLst>
          </p:cNvPr>
          <p:cNvSpPr txBox="1">
            <a:spLocks noChangeArrowheads="1"/>
          </p:cNvSpPr>
          <p:nvPr/>
        </p:nvSpPr>
        <p:spPr bwMode="auto">
          <a:xfrm>
            <a:off x="4978624" y="2744608"/>
            <a:ext cx="987087" cy="270459"/>
          </a:xfrm>
          <a:prstGeom prst="rect">
            <a:avLst/>
          </a:prstGeom>
          <a:noFill/>
          <a:ln w="9525">
            <a:noFill/>
            <a:miter lim="800000"/>
          </a:ln>
        </p:spPr>
        <p:txBody>
          <a:bodyPr lIns="0" tIns="0" rIns="86404" bIns="0" anchor="ctr">
            <a:spAutoFit/>
          </a:bodyPr>
          <a:lstStyle/>
          <a:p>
            <a:pPr>
              <a:lnSpc>
                <a:spcPct val="120000"/>
              </a:lnSpc>
            </a:pP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rPr>
              <a:t>作业开始</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 name="KSO_GT3">
            <a:extLst>
              <a:ext uri="{FF2B5EF4-FFF2-40B4-BE49-F238E27FC236}">
                <a16:creationId xmlns:a16="http://schemas.microsoft.com/office/drawing/2014/main" xmlns="" id="{09870F8E-8227-4938-A734-AE8C889E6C15}"/>
              </a:ext>
            </a:extLst>
          </p:cNvPr>
          <p:cNvSpPr txBox="1">
            <a:spLocks noChangeArrowheads="1"/>
          </p:cNvSpPr>
          <p:nvPr/>
        </p:nvSpPr>
        <p:spPr bwMode="auto">
          <a:xfrm>
            <a:off x="3946531" y="3173620"/>
            <a:ext cx="985586" cy="270459"/>
          </a:xfrm>
          <a:prstGeom prst="rect">
            <a:avLst/>
          </a:prstGeom>
          <a:noFill/>
          <a:ln w="9525">
            <a:noFill/>
            <a:miter lim="800000"/>
          </a:ln>
        </p:spPr>
        <p:txBody>
          <a:bodyPr lIns="0" tIns="0" rIns="86404" bIns="0" anchor="ctr">
            <a:spAutoFit/>
          </a:bodyPr>
          <a:lstStyle/>
          <a:p>
            <a:pPr>
              <a:lnSpc>
                <a:spcPct val="120000"/>
              </a:lnSpc>
            </a:pP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rPr>
              <a:t>开工集合</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KSO_GT2">
            <a:extLst>
              <a:ext uri="{FF2B5EF4-FFF2-40B4-BE49-F238E27FC236}">
                <a16:creationId xmlns:a16="http://schemas.microsoft.com/office/drawing/2014/main" xmlns="" id="{1C48EECA-C332-4BFB-B362-4C1C7B4BAAE2}"/>
              </a:ext>
            </a:extLst>
          </p:cNvPr>
          <p:cNvSpPr txBox="1">
            <a:spLocks noChangeArrowheads="1"/>
          </p:cNvSpPr>
          <p:nvPr/>
        </p:nvSpPr>
        <p:spPr bwMode="auto">
          <a:xfrm>
            <a:off x="2699793" y="3604881"/>
            <a:ext cx="1189734" cy="270459"/>
          </a:xfrm>
          <a:prstGeom prst="rect">
            <a:avLst/>
          </a:prstGeom>
          <a:noFill/>
          <a:ln w="9525">
            <a:noFill/>
            <a:miter lim="800000"/>
          </a:ln>
        </p:spPr>
        <p:txBody>
          <a:bodyPr wrap="square" lIns="0" tIns="0" rIns="86404" bIns="0" anchor="ctr">
            <a:spAutoFit/>
          </a:bodyPr>
          <a:lstStyle/>
          <a:p>
            <a:pPr>
              <a:lnSpc>
                <a:spcPct val="120000"/>
              </a:lnSpc>
            </a:pP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rPr>
              <a:t>工作前准备</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矩形 1">
            <a:extLst>
              <a:ext uri="{FF2B5EF4-FFF2-40B4-BE49-F238E27FC236}">
                <a16:creationId xmlns:a16="http://schemas.microsoft.com/office/drawing/2014/main" xmlns="" id="{C53C8A75-DF55-4874-B34A-FF2B6209BE4A}"/>
              </a:ext>
            </a:extLst>
          </p:cNvPr>
          <p:cNvSpPr>
            <a:spLocks noChangeArrowheads="1"/>
          </p:cNvSpPr>
          <p:nvPr/>
        </p:nvSpPr>
        <p:spPr bwMode="auto">
          <a:xfrm>
            <a:off x="933942" y="1326266"/>
            <a:ext cx="4959762" cy="646331"/>
          </a:xfrm>
          <a:prstGeom prst="rect">
            <a:avLst/>
          </a:prstGeom>
          <a:noFill/>
          <a:ln w="9525">
            <a:noFill/>
            <a:prstDash val="sysDash"/>
            <a:miter lim="800000"/>
          </a:ln>
          <a:extLst>
            <a:ext uri="{909E8E84-426E-40DD-AFC4-6F175D3DCCD1}">
              <a14:hiddenFill xmlns:a14="http://schemas.microsoft.com/office/drawing/2010/main" xmlns="">
                <a:solidFill>
                  <a:srgbClr val="FFFFFF"/>
                </a:solidFill>
              </a14:hiddenFill>
            </a:ext>
          </a:extLst>
        </p:spPr>
        <p:txBody>
          <a:bodyPr wrap="square">
            <a:spAutoFit/>
          </a:bodyPr>
          <a:lstStyle/>
          <a:p>
            <a:r>
              <a:rPr lang="zh-CN" altLang="zh-CN" dirty="0"/>
              <a:t>主管一天的工作时间计划与作息：工作前准备、开工集合、作业开始、作业进行中、作业结束</a:t>
            </a:r>
          </a:p>
        </p:txBody>
      </p:sp>
      <p:sp>
        <p:nvSpPr>
          <p:cNvPr id="14" name="L 形 13">
            <a:extLst>
              <a:ext uri="{FF2B5EF4-FFF2-40B4-BE49-F238E27FC236}">
                <a16:creationId xmlns:a16="http://schemas.microsoft.com/office/drawing/2014/main" xmlns="" id="{2FCC8AA1-DC03-42E6-9E94-D34425492110}"/>
              </a:ext>
            </a:extLst>
          </p:cNvPr>
          <p:cNvSpPr/>
          <p:nvPr/>
        </p:nvSpPr>
        <p:spPr>
          <a:xfrm rot="5400000">
            <a:off x="809985" y="1459980"/>
            <a:ext cx="343914" cy="137870"/>
          </a:xfrm>
          <a:prstGeom prst="corner">
            <a:avLst>
              <a:gd name="adj1" fmla="val 25014"/>
              <a:gd name="adj2" fmla="val 2354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 name="KSO_GT5">
            <a:extLst>
              <a:ext uri="{FF2B5EF4-FFF2-40B4-BE49-F238E27FC236}">
                <a16:creationId xmlns:a16="http://schemas.microsoft.com/office/drawing/2014/main" xmlns="" id="{0E85BFDC-74EC-4C1D-BC90-4E3D6B6E34D6}"/>
              </a:ext>
            </a:extLst>
          </p:cNvPr>
          <p:cNvSpPr txBox="1">
            <a:spLocks noChangeArrowheads="1"/>
          </p:cNvSpPr>
          <p:nvPr/>
        </p:nvSpPr>
        <p:spPr bwMode="auto">
          <a:xfrm>
            <a:off x="7746653" y="2140092"/>
            <a:ext cx="1283541" cy="270459"/>
          </a:xfrm>
          <a:prstGeom prst="rect">
            <a:avLst/>
          </a:prstGeom>
          <a:noFill/>
          <a:ln w="9525">
            <a:noFill/>
            <a:miter lim="800000"/>
          </a:ln>
        </p:spPr>
        <p:txBody>
          <a:bodyPr wrap="square" lIns="0" tIns="0" rIns="86404" bIns="0" anchor="ctr">
            <a:spAutoFit/>
          </a:bodyPr>
          <a:lstStyle/>
          <a:p>
            <a:pPr>
              <a:lnSpc>
                <a:spcPct val="120000"/>
              </a:lnSpc>
            </a:pPr>
            <a:r>
              <a:rPr lang="zh-CN" altLang="zh-CN" sz="1600" dirty="0">
                <a:solidFill>
                  <a:schemeClr val="tx1">
                    <a:lumMod val="85000"/>
                    <a:lumOff val="15000"/>
                  </a:schemeClr>
                </a:solidFill>
                <a:latin typeface="微软雅黑" panose="020B0503020204020204" pitchFamily="34" charset="-122"/>
                <a:ea typeface="微软雅黑" panose="020B0503020204020204" pitchFamily="34" charset="-122"/>
              </a:rPr>
              <a:t>作业结束</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a:extLst>
              <a:ext uri="{FF2B5EF4-FFF2-40B4-BE49-F238E27FC236}">
                <a16:creationId xmlns:a16="http://schemas.microsoft.com/office/drawing/2014/main" xmlns="" id="{5C4BC6B0-CB75-433E-AEE7-C0BA21FC6F84}"/>
              </a:ext>
            </a:extLst>
          </p:cNvPr>
          <p:cNvSpPr/>
          <p:nvPr/>
        </p:nvSpPr>
        <p:spPr>
          <a:xfrm>
            <a:off x="841202" y="915566"/>
            <a:ext cx="1620957" cy="338554"/>
          </a:xfrm>
          <a:prstGeom prst="rect">
            <a:avLst/>
          </a:prstGeom>
        </p:spPr>
        <p:txBody>
          <a:bodyPr wrap="none">
            <a:spAutoFit/>
          </a:bodyPr>
          <a:lstStyle/>
          <a:p>
            <a:pPr algn="just">
              <a:spcAft>
                <a:spcPts val="0"/>
              </a:spcAft>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精细化管理职责</a:t>
            </a:r>
          </a:p>
        </p:txBody>
      </p:sp>
      <p:sp>
        <p:nvSpPr>
          <p:cNvPr id="19" name="Title 1">
            <a:extLst>
              <a:ext uri="{FF2B5EF4-FFF2-40B4-BE49-F238E27FC236}">
                <a16:creationId xmlns:a16="http://schemas.microsoft.com/office/drawing/2014/main" xmlns="" id="{A4E76C60-12C9-4021-B9BA-8F491BFBAA81}"/>
              </a:ext>
            </a:extLst>
          </p:cNvPr>
          <p:cNvSpPr txBox="1"/>
          <p:nvPr/>
        </p:nvSpPr>
        <p:spPr>
          <a:xfrm>
            <a:off x="977886" y="227174"/>
            <a:ext cx="2658009"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如何</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打造优秀的管理能力</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7350790"/>
      </p:ext>
    </p:extLst>
  </p:cSld>
  <p:clrMapOvr>
    <a:masterClrMapping/>
  </p:clrMapOvr>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2750"/>
                                </p:stCondLst>
                                <p:childTnLst>
                                  <p:par>
                                    <p:cTn id="30" presetID="2" presetClass="entr" presetSubtype="9"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 presetClass="entr" presetSubtype="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2" fill="hold" grpId="0" nodeType="afterEffect" p14:presetBounceEnd="20000">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14:bounceEnd="20000">
                                          <p:cBhvr additive="base">
                                            <p:cTn id="54" dur="5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55" dur="500" fill="hold"/>
                                            <p:tgtEl>
                                              <p:spTgt spid="13"/>
                                            </p:tgtEl>
                                            <p:attrNameLst>
                                              <p:attrName>ppt_y</p:attrName>
                                            </p:attrNameLst>
                                          </p:cBhvr>
                                          <p:tavLst>
                                            <p:tav tm="0">
                                              <p:val>
                                                <p:strVal val="#ppt_y"/>
                                              </p:val>
                                            </p:tav>
                                            <p:tav tm="100000">
                                              <p:val>
                                                <p:strVal val="#ppt_y"/>
                                              </p:val>
                                            </p:tav>
                                          </p:tavLst>
                                        </p:anim>
                                      </p:childTnLst>
                                    </p:cTn>
                                  </p:par>
                                  <p:par>
                                    <p:cTn id="56" presetID="2" presetClass="entr" presetSubtype="9" fill="hold" grpId="0" nodeType="withEffect">
                                      <p:stCondLst>
                                        <p:cond delay="75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0-#ppt_w/2"/>
                                              </p:val>
                                            </p:tav>
                                            <p:tav tm="100000">
                                              <p:val>
                                                <p:strVal val="#ppt_x"/>
                                              </p:val>
                                            </p:tav>
                                          </p:tavLst>
                                        </p:anim>
                                        <p:anim calcmode="lin" valueType="num">
                                          <p:cBhvr additive="base">
                                            <p:cTn id="59" dur="500" fill="hold"/>
                                            <p:tgtEl>
                                              <p:spTgt spid="15"/>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9"/>
                                            </p:tgtEl>
                                            <p:attrNameLst>
                                              <p:attrName>ppt_y</p:attrName>
                                            </p:attrNameLst>
                                          </p:cBhvr>
                                          <p:tavLst>
                                            <p:tav tm="0">
                                              <p:val>
                                                <p:strVal val="#ppt_y"/>
                                              </p:val>
                                            </p:tav>
                                            <p:tav tm="100000">
                                              <p:val>
                                                <p:strVal val="#ppt_y"/>
                                              </p:val>
                                            </p:tav>
                                          </p:tavLst>
                                        </p:anim>
                                        <p:anim calcmode="lin" valueType="num">
                                          <p:cBhvr>
                                            <p:cTn id="6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animBg="1"/>
          <p:bldP spid="15" grpId="0"/>
          <p:bldP spid="1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2"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par>
                                    <p:cTn id="22" presetID="22" presetClass="entr" presetSubtype="2" fill="hold" grpId="0" nodeType="withEffect">
                                      <p:stCondLst>
                                        <p:cond delay="250"/>
                                      </p:stCondLst>
                                      <p:childTnLst>
                                        <p:set>
                                          <p:cBhvr>
                                            <p:cTn id="23" dur="1" fill="hold">
                                              <p:stCondLst>
                                                <p:cond delay="0"/>
                                              </p:stCondLst>
                                            </p:cTn>
                                            <p:tgtEl>
                                              <p:spTgt spid="3"/>
                                            </p:tgtEl>
                                            <p:attrNameLst>
                                              <p:attrName>style.visibility</p:attrName>
                                            </p:attrNameLst>
                                          </p:cBhvr>
                                          <p:to>
                                            <p:strVal val="visible"/>
                                          </p:to>
                                        </p:set>
                                        <p:animEffect transition="in" filter="wipe(right)">
                                          <p:cBhvr>
                                            <p:cTn id="24" dur="500"/>
                                            <p:tgtEl>
                                              <p:spTgt spid="3"/>
                                            </p:tgtEl>
                                          </p:cBhvr>
                                        </p:animEffect>
                                      </p:childTnLst>
                                    </p:cTn>
                                  </p:par>
                                </p:childTnLst>
                              </p:cTn>
                            </p:par>
                            <p:par>
                              <p:cTn id="25" fill="hold">
                                <p:stCondLst>
                                  <p:cond delay="2250"/>
                                </p:stCondLst>
                                <p:childTnLst>
                                  <p:par>
                                    <p:cTn id="26" presetID="22" presetClass="entr" presetSubtype="8"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2750"/>
                                </p:stCondLst>
                                <p:childTnLst>
                                  <p:par>
                                    <p:cTn id="30" presetID="2" presetClass="entr" presetSubtype="9"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0-#ppt_h/2"/>
                                              </p:val>
                                            </p:tav>
                                            <p:tav tm="100000">
                                              <p:val>
                                                <p:strVal val="#ppt_y"/>
                                              </p:val>
                                            </p:tav>
                                          </p:tavLst>
                                        </p:anim>
                                      </p:childTnLst>
                                    </p:cTn>
                                  </p:par>
                                  <p:par>
                                    <p:cTn id="34" presetID="2" presetClass="entr" presetSubtype="9" fill="hold" grpId="0" nodeType="withEffect">
                                      <p:stCondLst>
                                        <p:cond delay="25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0-#ppt_h/2"/>
                                              </p:val>
                                            </p:tav>
                                            <p:tav tm="100000">
                                              <p:val>
                                                <p:strVal val="#ppt_y"/>
                                              </p:val>
                                            </p:tav>
                                          </p:tavLst>
                                        </p:anim>
                                      </p:childTnLst>
                                    </p:cTn>
                                  </p:par>
                                  <p:par>
                                    <p:cTn id="38" presetID="2" presetClass="entr" presetSubtype="9" fill="hold" grpId="0" nodeType="withEffect">
                                      <p:stCondLst>
                                        <p:cond delay="5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0-#ppt_w/2"/>
                                              </p:val>
                                            </p:tav>
                                            <p:tav tm="100000">
                                              <p:val>
                                                <p:strVal val="#ppt_x"/>
                                              </p:val>
                                            </p:tav>
                                          </p:tavLst>
                                        </p:anim>
                                        <p:anim calcmode="lin" valueType="num">
                                          <p:cBhvr additive="base">
                                            <p:cTn id="41" dur="500" fill="hold"/>
                                            <p:tgtEl>
                                              <p:spTgt spid="10"/>
                                            </p:tgtEl>
                                            <p:attrNameLst>
                                              <p:attrName>ppt_y</p:attrName>
                                            </p:attrNameLst>
                                          </p:cBhvr>
                                          <p:tavLst>
                                            <p:tav tm="0">
                                              <p:val>
                                                <p:strVal val="0-#ppt_h/2"/>
                                              </p:val>
                                            </p:tav>
                                            <p:tav tm="100000">
                                              <p:val>
                                                <p:strVal val="#ppt_y"/>
                                              </p:val>
                                            </p:tav>
                                          </p:tavLst>
                                        </p:anim>
                                      </p:childTnLst>
                                    </p:cTn>
                                  </p:par>
                                  <p:par>
                                    <p:cTn id="42" presetID="2" presetClass="entr" presetSubtype="9" fill="hold" grpId="0" nodeType="withEffect">
                                      <p:stCondLst>
                                        <p:cond delay="75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0-#ppt_w/2"/>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4000"/>
                                </p:stCondLst>
                                <p:childTnLst>
                                  <p:par>
                                    <p:cTn id="47" presetID="2" presetClass="entr" presetSubtype="6"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2" fill="hold" grpId="0" nodeType="afterEffect">
                                      <p:stCondLst>
                                        <p:cond delay="0"/>
                                      </p:stCondLst>
                                      <p:iterate type="lt">
                                        <p:tmPct val="10000"/>
                                      </p:iterate>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1+#ppt_w/2"/>
                                              </p:val>
                                            </p:tav>
                                            <p:tav tm="100000">
                                              <p:val>
                                                <p:strVal val="#ppt_x"/>
                                              </p:val>
                                            </p:tav>
                                          </p:tavLst>
                                        </p:anim>
                                        <p:anim calcmode="lin" valueType="num">
                                          <p:cBhvr additive="base">
                                            <p:cTn id="55" dur="500" fill="hold"/>
                                            <p:tgtEl>
                                              <p:spTgt spid="13"/>
                                            </p:tgtEl>
                                            <p:attrNameLst>
                                              <p:attrName>ppt_y</p:attrName>
                                            </p:attrNameLst>
                                          </p:cBhvr>
                                          <p:tavLst>
                                            <p:tav tm="0">
                                              <p:val>
                                                <p:strVal val="#ppt_y"/>
                                              </p:val>
                                            </p:tav>
                                            <p:tav tm="100000">
                                              <p:val>
                                                <p:strVal val="#ppt_y"/>
                                              </p:val>
                                            </p:tav>
                                          </p:tavLst>
                                        </p:anim>
                                      </p:childTnLst>
                                    </p:cTn>
                                  </p:par>
                                  <p:par>
                                    <p:cTn id="56" presetID="2" presetClass="entr" presetSubtype="9" fill="hold" grpId="0" nodeType="withEffect">
                                      <p:stCondLst>
                                        <p:cond delay="75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0-#ppt_w/2"/>
                                              </p:val>
                                            </p:tav>
                                            <p:tav tm="100000">
                                              <p:val>
                                                <p:strVal val="#ppt_x"/>
                                              </p:val>
                                            </p:tav>
                                          </p:tavLst>
                                        </p:anim>
                                        <p:anim calcmode="lin" valueType="num">
                                          <p:cBhvr additive="base">
                                            <p:cTn id="59" dur="500" fill="hold"/>
                                            <p:tgtEl>
                                              <p:spTgt spid="15"/>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41" presetClass="entr" presetSubtype="0" fill="hold" grpId="0" nodeType="afterEffect">
                                      <p:stCondLst>
                                        <p:cond delay="0"/>
                                      </p:stCondLst>
                                      <p:iterate type="lt">
                                        <p:tmPct val="10000"/>
                                      </p:iterate>
                                      <p:childTnLst>
                                        <p:set>
                                          <p:cBhvr>
                                            <p:cTn id="62" dur="1" fill="hold">
                                              <p:stCondLst>
                                                <p:cond delay="0"/>
                                              </p:stCondLst>
                                            </p:cTn>
                                            <p:tgtEl>
                                              <p:spTgt spid="19"/>
                                            </p:tgtEl>
                                            <p:attrNameLst>
                                              <p:attrName>style.visibility</p:attrName>
                                            </p:attrNameLst>
                                          </p:cBhvr>
                                          <p:to>
                                            <p:strVal val="visible"/>
                                          </p:to>
                                        </p:set>
                                        <p:anim calcmode="lin" valueType="num">
                                          <p:cBhvr>
                                            <p:cTn id="63"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64" dur="500" fill="hold"/>
                                            <p:tgtEl>
                                              <p:spTgt spid="19"/>
                                            </p:tgtEl>
                                            <p:attrNameLst>
                                              <p:attrName>ppt_y</p:attrName>
                                            </p:attrNameLst>
                                          </p:cBhvr>
                                          <p:tavLst>
                                            <p:tav tm="0">
                                              <p:val>
                                                <p:strVal val="#ppt_y"/>
                                              </p:val>
                                            </p:tav>
                                            <p:tav tm="100000">
                                              <p:val>
                                                <p:strVal val="#ppt_y"/>
                                              </p:val>
                                            </p:tav>
                                          </p:tavLst>
                                        </p:anim>
                                        <p:anim calcmode="lin" valueType="num">
                                          <p:cBhvr>
                                            <p:cTn id="65"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66"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67" dur="500" tmFilter="0,0; .5, 1; 1, 1"/>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animBg="1"/>
          <p:bldP spid="15" grpId="0"/>
          <p:bldP spid="19" grpId="0"/>
        </p:bldLst>
      </p:timing>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9E5ED586-1C0D-4121-A62D-7AAF2CF3D95C}"/>
              </a:ext>
            </a:extLst>
          </p:cNvPr>
          <p:cNvSpPr txBox="1"/>
          <p:nvPr/>
        </p:nvSpPr>
        <p:spPr>
          <a:xfrm>
            <a:off x="1259632" y="2007996"/>
            <a:ext cx="6768752" cy="1384995"/>
          </a:xfrm>
          <a:prstGeom prst="rect">
            <a:avLst/>
          </a:prstGeom>
          <a:noFill/>
        </p:spPr>
        <p:txBody>
          <a:bodyPr wrap="square" rtlCol="0">
            <a:spAutoFit/>
          </a:bodyPr>
          <a:lstStyle/>
          <a:p>
            <a:r>
              <a:rPr lang="zh-CN" altLang="zh-CN" dirty="0"/>
              <a:t>综合素质有以下的能力，专业能力、解决问题的能力、组织能力、交流交际能力、倾听能力、幽默能力、激励能力、指导员工</a:t>
            </a:r>
            <a:r>
              <a:rPr lang="zh-CN" altLang="en-US" dirty="0"/>
              <a:t>工</a:t>
            </a:r>
            <a:r>
              <a:rPr lang="zh-CN" altLang="zh-CN" dirty="0"/>
              <a:t>作能力、培养能力、控制情绪能力、自我约束能力和概念化能力等综合能力。</a:t>
            </a:r>
          </a:p>
          <a:p>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矩形 9">
            <a:extLst>
              <a:ext uri="{FF2B5EF4-FFF2-40B4-BE49-F238E27FC236}">
                <a16:creationId xmlns:a16="http://schemas.microsoft.com/office/drawing/2014/main" xmlns="" id="{10625034-A635-4D6A-B383-F067A15FC7E7}"/>
              </a:ext>
            </a:extLst>
          </p:cNvPr>
          <p:cNvSpPr/>
          <p:nvPr/>
        </p:nvSpPr>
        <p:spPr>
          <a:xfrm>
            <a:off x="1115616" y="1203598"/>
            <a:ext cx="2236510" cy="338554"/>
          </a:xfrm>
          <a:prstGeom prst="rect">
            <a:avLst/>
          </a:prstGeom>
        </p:spPr>
        <p:txBody>
          <a:bodyPr wrap="none">
            <a:spAutoFit/>
          </a:bodyPr>
          <a:lstStyle/>
          <a:p>
            <a:pPr algn="just">
              <a:spcAft>
                <a:spcPts val="0"/>
              </a:spcAft>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管理者的综合素质要求</a:t>
            </a:r>
          </a:p>
        </p:txBody>
      </p:sp>
      <p:sp>
        <p:nvSpPr>
          <p:cNvPr id="11" name="L 形 10">
            <a:extLst>
              <a:ext uri="{FF2B5EF4-FFF2-40B4-BE49-F238E27FC236}">
                <a16:creationId xmlns:a16="http://schemas.microsoft.com/office/drawing/2014/main" xmlns="" id="{3A146BFB-14FE-451B-BF17-DA70DD22BBB2}"/>
              </a:ext>
            </a:extLst>
          </p:cNvPr>
          <p:cNvSpPr/>
          <p:nvPr/>
        </p:nvSpPr>
        <p:spPr>
          <a:xfrm rot="5400000">
            <a:off x="1156610" y="2111018"/>
            <a:ext cx="343914" cy="137870"/>
          </a:xfrm>
          <a:prstGeom prst="corner">
            <a:avLst>
              <a:gd name="adj1" fmla="val 25014"/>
              <a:gd name="adj2" fmla="val 2354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2" name="L 形 11">
            <a:extLst>
              <a:ext uri="{FF2B5EF4-FFF2-40B4-BE49-F238E27FC236}">
                <a16:creationId xmlns:a16="http://schemas.microsoft.com/office/drawing/2014/main" xmlns="" id="{2FF19855-79DA-4AD4-AF52-7724289F64E7}"/>
              </a:ext>
            </a:extLst>
          </p:cNvPr>
          <p:cNvSpPr/>
          <p:nvPr/>
        </p:nvSpPr>
        <p:spPr>
          <a:xfrm rot="16200000">
            <a:off x="7637330" y="2674612"/>
            <a:ext cx="343914" cy="137870"/>
          </a:xfrm>
          <a:prstGeom prst="corner">
            <a:avLst>
              <a:gd name="adj1" fmla="val 25014"/>
              <a:gd name="adj2" fmla="val 23544"/>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3" name="Title 1">
            <a:extLst>
              <a:ext uri="{FF2B5EF4-FFF2-40B4-BE49-F238E27FC236}">
                <a16:creationId xmlns:a16="http://schemas.microsoft.com/office/drawing/2014/main" xmlns="" id="{FEF1B260-2BB0-48E2-AEBD-85260182F0F7}"/>
              </a:ext>
            </a:extLst>
          </p:cNvPr>
          <p:cNvSpPr txBox="1"/>
          <p:nvPr/>
        </p:nvSpPr>
        <p:spPr>
          <a:xfrm>
            <a:off x="977886" y="227174"/>
            <a:ext cx="2658009"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如何</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打造优秀的管理能力</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6717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1+#ppt_w/2"/>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3"/>
                                        </p:tgtEl>
                                        <p:attrNameLst>
                                          <p:attrName>ppt_y</p:attrName>
                                        </p:attrNameLst>
                                      </p:cBhvr>
                                      <p:tavLst>
                                        <p:tav tm="0">
                                          <p:val>
                                            <p:strVal val="#ppt_y"/>
                                          </p:val>
                                        </p:tav>
                                        <p:tav tm="100000">
                                          <p:val>
                                            <p:strVal val="#ppt_y"/>
                                          </p:val>
                                        </p:tav>
                                      </p:tavLst>
                                    </p:anim>
                                    <p:anim calcmode="lin" valueType="num">
                                      <p:cBhvr>
                                        <p:cTn id="1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727585" y="2392600"/>
            <a:ext cx="3688830" cy="646331"/>
          </a:xfrm>
          <a:prstGeom prst="rect">
            <a:avLst/>
          </a:prstGeom>
          <a:noFill/>
        </p:spPr>
        <p:txBody>
          <a:bodyPr wrap="none" rtlCol="0">
            <a:spAutoFit/>
          </a:bodyPr>
          <a:lstStyle/>
          <a:p>
            <a:r>
              <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rPr>
              <a:t> </a:t>
            </a:r>
            <a:r>
              <a:rPr lang="zh-CN" altLang="zh-CN" sz="3600" dirty="0">
                <a:solidFill>
                  <a:schemeClr val="tx1">
                    <a:lumMod val="75000"/>
                    <a:lumOff val="25000"/>
                  </a:schemeClr>
                </a:solidFill>
                <a:latin typeface="微软雅黑" panose="020B0503020204020204" pitchFamily="34" charset="-122"/>
                <a:ea typeface="微软雅黑" panose="020B0503020204020204" pitchFamily="34" charset="-122"/>
              </a:rPr>
              <a:t>精细化管理概念</a:t>
            </a:r>
            <a:endParaRPr lang="en-GB"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3047127007"/>
      </p:ext>
    </p:extLst>
  </p:cSld>
  <p:clrMapOvr>
    <a:masterClrMapping/>
  </p:clrMapOvr>
  <mc:AlternateContent xmlns:mc="http://schemas.openxmlformats.org/markup-compatibility/2006">
    <mc:Choice xmlns:p14="http://schemas.microsoft.com/office/powerpoint/2010/main" xmlns="" Requires="p14">
      <p:transition spd="slow" p14:dur="1200" advClick="0" advTm="0">
        <p14:prism/>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547664" y="1779662"/>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4" name="Shape 3886"/>
          <p:cNvSpPr/>
          <p:nvPr/>
        </p:nvSpPr>
        <p:spPr>
          <a:xfrm>
            <a:off x="1547664" y="2407881"/>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6" name="Shape 3889"/>
          <p:cNvSpPr/>
          <p:nvPr/>
        </p:nvSpPr>
        <p:spPr>
          <a:xfrm>
            <a:off x="1547664" y="3075806"/>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dirty="0"/>
          </a:p>
        </p:txBody>
      </p:sp>
      <p:sp>
        <p:nvSpPr>
          <p:cNvPr id="8" name="Text Placeholder 5"/>
          <p:cNvSpPr txBox="1"/>
          <p:nvPr/>
        </p:nvSpPr>
        <p:spPr>
          <a:xfrm>
            <a:off x="3275856" y="1852332"/>
            <a:ext cx="4015514" cy="306559"/>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zh-CN" sz="1300" dirty="0">
                <a:solidFill>
                  <a:srgbClr val="FCFCFC"/>
                </a:solidFill>
                <a:latin typeface="微软雅黑" panose="020B0503020204020204" pitchFamily="34" charset="-122"/>
                <a:ea typeface="微软雅黑" panose="020B0503020204020204" pitchFamily="34" charset="-122"/>
                <a:cs typeface="Open Sans" panose="020B0606030504020204" pitchFamily="34" charset="0"/>
              </a:rPr>
              <a:t>要消除员工的不安全因素，让员工属于企业。</a:t>
            </a:r>
          </a:p>
        </p:txBody>
      </p:sp>
      <p:sp>
        <p:nvSpPr>
          <p:cNvPr id="9" name="Text Placeholder 5"/>
          <p:cNvSpPr txBox="1"/>
          <p:nvPr/>
        </p:nvSpPr>
        <p:spPr>
          <a:xfrm>
            <a:off x="3022071" y="3180730"/>
            <a:ext cx="4305083"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zh-CN" sz="1400" dirty="0">
                <a:solidFill>
                  <a:srgbClr val="FCFCFC"/>
                </a:solidFill>
                <a:latin typeface="微软雅黑" panose="020B0503020204020204" pitchFamily="34" charset="-122"/>
                <a:ea typeface="微软雅黑" panose="020B0503020204020204" pitchFamily="34" charset="-122"/>
              </a:rPr>
              <a:t>让员工以技术为荣的职业生涯，员工能够留在企业当中能够去奉献自己</a:t>
            </a:r>
            <a:r>
              <a:rPr lang="en-US" altLang="zh-CN" sz="1400" dirty="0">
                <a:solidFill>
                  <a:srgbClr val="FCFCFC"/>
                </a:solidFill>
                <a:latin typeface="微软雅黑" panose="020B0503020204020204" pitchFamily="34" charset="-122"/>
                <a:ea typeface="微软雅黑" panose="020B0503020204020204" pitchFamily="34" charset="-122"/>
              </a:rPr>
              <a:t>  </a:t>
            </a:r>
            <a:r>
              <a:rPr lang="zh-CN" altLang="zh-CN" sz="1400" dirty="0">
                <a:solidFill>
                  <a:srgbClr val="FCFCFC"/>
                </a:solidFill>
                <a:latin typeface="微软雅黑" panose="020B0503020204020204" pitchFamily="34" charset="-122"/>
                <a:ea typeface="微软雅黑" panose="020B0503020204020204" pitchFamily="34" charset="-122"/>
              </a:rPr>
              <a:t>忠诚于企业</a:t>
            </a:r>
            <a:endParaRPr lang="en-US" altLang="zh-CN" sz="1400" dirty="0">
              <a:solidFill>
                <a:srgbClr val="FCFCFC"/>
              </a:solidFill>
              <a:latin typeface="微软雅黑" panose="020B0503020204020204" pitchFamily="34" charset="-122"/>
              <a:ea typeface="微软雅黑" panose="020B0503020204020204" pitchFamily="34" charset="-122"/>
            </a:endParaRPr>
          </a:p>
        </p:txBody>
      </p:sp>
      <p:sp>
        <p:nvSpPr>
          <p:cNvPr id="11" name="Text Placeholder 5"/>
          <p:cNvSpPr txBox="1"/>
          <p:nvPr/>
        </p:nvSpPr>
        <p:spPr>
          <a:xfrm>
            <a:off x="3545061" y="2480552"/>
            <a:ext cx="3026229"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zh-CN" sz="1400" dirty="0">
                <a:solidFill>
                  <a:srgbClr val="FCFCFC"/>
                </a:solidFill>
                <a:latin typeface="微软雅黑" panose="020B0503020204020204" pitchFamily="34" charset="-122"/>
                <a:ea typeface="微软雅黑" panose="020B0503020204020204" pitchFamily="34" charset="-122"/>
              </a:rPr>
              <a:t>形成让员工决定班组编制的制度</a:t>
            </a:r>
            <a:endParaRPr lang="en-US" altLang="zh-CN" sz="1400" dirty="0">
              <a:solidFill>
                <a:srgbClr val="FCFCFC"/>
              </a:solidFill>
              <a:latin typeface="微软雅黑" panose="020B0503020204020204" pitchFamily="34" charset="-122"/>
              <a:ea typeface="微软雅黑" panose="020B0503020204020204" pitchFamily="34" charset="-122"/>
            </a:endParaRPr>
          </a:p>
        </p:txBody>
      </p:sp>
      <p:sp>
        <p:nvSpPr>
          <p:cNvPr id="12" name="矩形 11">
            <a:extLst>
              <a:ext uri="{FF2B5EF4-FFF2-40B4-BE49-F238E27FC236}">
                <a16:creationId xmlns:a16="http://schemas.microsoft.com/office/drawing/2014/main" xmlns="" id="{B24A49F4-73A3-4C0E-AA62-A3348322CADE}"/>
              </a:ext>
            </a:extLst>
          </p:cNvPr>
          <p:cNvSpPr/>
          <p:nvPr/>
        </p:nvSpPr>
        <p:spPr>
          <a:xfrm>
            <a:off x="107504" y="1081068"/>
            <a:ext cx="3583032" cy="338554"/>
          </a:xfrm>
          <a:prstGeom prst="rect">
            <a:avLst/>
          </a:prstGeom>
        </p:spPr>
        <p:txBody>
          <a:bodyPr wrap="none">
            <a:spAutoFit/>
          </a:bodyPr>
          <a:lstStyle/>
          <a:p>
            <a:pPr marL="457200" indent="266700" algn="just">
              <a:spcAft>
                <a:spcPts val="0"/>
              </a:spcAft>
            </a:pPr>
            <a:r>
              <a:rPr lang="zh-CN" altLang="zh-CN" sz="1600" b="1" dirty="0">
                <a:solidFill>
                  <a:schemeClr val="tx1">
                    <a:lumMod val="75000"/>
                    <a:lumOff val="25000"/>
                  </a:schemeClr>
                </a:solidFill>
                <a:latin typeface="微软雅黑" panose="020B0503020204020204" pitchFamily="34" charset="-122"/>
                <a:ea typeface="微软雅黑" panose="020B0503020204020204" pitchFamily="34" charset="-122"/>
              </a:rPr>
              <a:t>打造团队文化需要具备的条件</a:t>
            </a:r>
          </a:p>
        </p:txBody>
      </p:sp>
      <p:sp>
        <p:nvSpPr>
          <p:cNvPr id="14" name="Title 1">
            <a:extLst>
              <a:ext uri="{FF2B5EF4-FFF2-40B4-BE49-F238E27FC236}">
                <a16:creationId xmlns:a16="http://schemas.microsoft.com/office/drawing/2014/main" xmlns="" id="{13A6120E-C476-4880-B962-B3501A522A81}"/>
              </a:ext>
            </a:extLst>
          </p:cNvPr>
          <p:cNvSpPr txBox="1"/>
          <p:nvPr/>
        </p:nvSpPr>
        <p:spPr>
          <a:xfrm>
            <a:off x="977886" y="227174"/>
            <a:ext cx="2658009"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如何</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打造优秀的管理能力</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Shape 3889">
            <a:extLst>
              <a:ext uri="{FF2B5EF4-FFF2-40B4-BE49-F238E27FC236}">
                <a16:creationId xmlns:a16="http://schemas.microsoft.com/office/drawing/2014/main" xmlns="" id="{F4A3E936-9DC9-4336-9773-9FF743ED12F9}"/>
              </a:ext>
            </a:extLst>
          </p:cNvPr>
          <p:cNvSpPr/>
          <p:nvPr/>
        </p:nvSpPr>
        <p:spPr>
          <a:xfrm>
            <a:off x="1547664" y="3723878"/>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6" name="Text Placeholder 5">
            <a:extLst>
              <a:ext uri="{FF2B5EF4-FFF2-40B4-BE49-F238E27FC236}">
                <a16:creationId xmlns:a16="http://schemas.microsoft.com/office/drawing/2014/main" xmlns="" id="{936B8C5C-39A9-47CB-BA05-36DD472E8AA9}"/>
              </a:ext>
            </a:extLst>
          </p:cNvPr>
          <p:cNvSpPr txBox="1"/>
          <p:nvPr/>
        </p:nvSpPr>
        <p:spPr>
          <a:xfrm>
            <a:off x="3022071" y="3828802"/>
            <a:ext cx="4305083"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zh-CN" sz="1400" dirty="0">
                <a:solidFill>
                  <a:srgbClr val="FCFCFC"/>
                </a:solidFill>
                <a:latin typeface="微软雅黑" panose="020B0503020204020204" pitchFamily="34" charset="-122"/>
                <a:ea typeface="微软雅黑" panose="020B0503020204020204" pitchFamily="34" charset="-122"/>
              </a:rPr>
              <a:t>专家团队</a:t>
            </a:r>
            <a:r>
              <a:rPr lang="en-US" altLang="zh-CN" sz="1400" dirty="0">
                <a:solidFill>
                  <a:srgbClr val="FCFCFC"/>
                </a:solidFill>
                <a:latin typeface="微软雅黑" panose="020B0503020204020204" pitchFamily="34" charset="-122"/>
                <a:ea typeface="微软雅黑" panose="020B0503020204020204" pitchFamily="34" charset="-122"/>
              </a:rPr>
              <a:t> </a:t>
            </a:r>
            <a:r>
              <a:rPr lang="zh-CN" altLang="zh-CN" sz="1400" dirty="0">
                <a:solidFill>
                  <a:srgbClr val="FCFCFC"/>
                </a:solidFill>
                <a:latin typeface="微软雅黑" panose="020B0503020204020204" pitchFamily="34" charset="-122"/>
                <a:ea typeface="微软雅黑" panose="020B0503020204020204" pitchFamily="34" charset="-122"/>
              </a:rPr>
              <a:t>所谓的专家团队就是退休的工程师</a:t>
            </a:r>
            <a:endParaRPr lang="en-US" altLang="zh-CN" sz="1400" dirty="0">
              <a:solidFill>
                <a:srgbClr val="FCFCFC"/>
              </a:solidFill>
              <a:latin typeface="微软雅黑" panose="020B0503020204020204" pitchFamily="34" charset="-122"/>
              <a:ea typeface="微软雅黑" panose="020B0503020204020204" pitchFamily="34" charset="-122"/>
            </a:endParaRPr>
          </a:p>
        </p:txBody>
      </p:sp>
      <p:sp>
        <p:nvSpPr>
          <p:cNvPr id="18" name="Shape 3889">
            <a:extLst>
              <a:ext uri="{FF2B5EF4-FFF2-40B4-BE49-F238E27FC236}">
                <a16:creationId xmlns:a16="http://schemas.microsoft.com/office/drawing/2014/main" xmlns="" id="{D43C11B4-870B-4244-9989-9A6FD3F592E8}"/>
              </a:ext>
            </a:extLst>
          </p:cNvPr>
          <p:cNvSpPr/>
          <p:nvPr/>
        </p:nvSpPr>
        <p:spPr>
          <a:xfrm>
            <a:off x="1547664" y="4352097"/>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9" name="Text Placeholder 5">
            <a:extLst>
              <a:ext uri="{FF2B5EF4-FFF2-40B4-BE49-F238E27FC236}">
                <a16:creationId xmlns:a16="http://schemas.microsoft.com/office/drawing/2014/main" xmlns="" id="{C787AE79-2BCA-454F-B7ED-8559E730434D}"/>
              </a:ext>
            </a:extLst>
          </p:cNvPr>
          <p:cNvSpPr txBox="1"/>
          <p:nvPr/>
        </p:nvSpPr>
        <p:spPr>
          <a:xfrm>
            <a:off x="3022071" y="4457021"/>
            <a:ext cx="4305083"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zh-CN" sz="1400" dirty="0">
                <a:solidFill>
                  <a:srgbClr val="FCFCFC"/>
                </a:solidFill>
                <a:latin typeface="微软雅黑" panose="020B0503020204020204" pitchFamily="34" charset="-122"/>
                <a:ea typeface="微软雅黑" panose="020B0503020204020204" pitchFamily="34" charset="-122"/>
              </a:rPr>
              <a:t>要培养敬业与自我改善员工</a:t>
            </a:r>
            <a:r>
              <a:rPr lang="en-US" altLang="zh-CN" sz="1400" dirty="0">
                <a:solidFill>
                  <a:srgbClr val="FCFCFC"/>
                </a:solidFill>
                <a:latin typeface="微软雅黑" panose="020B0503020204020204" pitchFamily="34" charset="-122"/>
                <a:ea typeface="微软雅黑" panose="020B0503020204020204" pitchFamily="34" charset="-122"/>
              </a:rPr>
              <a:t>  </a:t>
            </a:r>
            <a:r>
              <a:rPr lang="zh-CN" altLang="zh-CN" sz="1400" dirty="0">
                <a:solidFill>
                  <a:srgbClr val="FCFCFC"/>
                </a:solidFill>
                <a:latin typeface="微软雅黑" panose="020B0503020204020204" pitchFamily="34" charset="-122"/>
                <a:ea typeface="微软雅黑" panose="020B0503020204020204" pitchFamily="34" charset="-122"/>
              </a:rPr>
              <a:t>以员工为中心的群众管理</a:t>
            </a:r>
            <a:endParaRPr lang="en-US" altLang="zh-CN" sz="1400" dirty="0">
              <a:solidFill>
                <a:srgbClr val="FCFCFC"/>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outVertical)">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outVertical)">
                                      <p:cBhvr>
                                        <p:cTn id="23" dur="500"/>
                                        <p:tgtEl>
                                          <p:spTgt spid="6"/>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4"/>
                                        </p:tgtEl>
                                        <p:attrNameLst>
                                          <p:attrName>ppt_y</p:attrName>
                                        </p:attrNameLst>
                                      </p:cBhvr>
                                      <p:tavLst>
                                        <p:tav tm="0">
                                          <p:val>
                                            <p:strVal val="#ppt_y"/>
                                          </p:val>
                                        </p:tav>
                                        <p:tav tm="100000">
                                          <p:val>
                                            <p:strVal val="#ppt_y"/>
                                          </p:val>
                                        </p:tav>
                                      </p:tavLst>
                                    </p:anim>
                                    <p:anim calcmode="lin" valueType="num">
                                      <p:cBhvr>
                                        <p:cTn id="33"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4"/>
                                        </p:tgtEl>
                                      </p:cBhvr>
                                    </p:animEffect>
                                  </p:childTnLst>
                                </p:cTn>
                              </p:par>
                            </p:childTnLst>
                          </p:cTn>
                        </p:par>
                        <p:par>
                          <p:cTn id="36" fill="hold">
                            <p:stCondLst>
                              <p:cond delay="4000"/>
                            </p:stCondLst>
                            <p:childTnLst>
                              <p:par>
                                <p:cTn id="37" presetID="16" presetClass="entr" presetSubtype="37"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outVertical)">
                                      <p:cBhvr>
                                        <p:cTn id="39" dur="500"/>
                                        <p:tgtEl>
                                          <p:spTgt spid="15"/>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5000"/>
                            </p:stCondLst>
                            <p:childTnLst>
                              <p:par>
                                <p:cTn id="45" presetID="16" presetClass="entr" presetSubtype="37"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outVertical)">
                                      <p:cBhvr>
                                        <p:cTn id="47" dur="500"/>
                                        <p:tgtEl>
                                          <p:spTgt spid="18"/>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build="p"/>
      <p:bldP spid="9" grpId="0"/>
      <p:bldP spid="11" grpId="0"/>
      <p:bldP spid="14" grpId="0"/>
      <p:bldP spid="15" grpId="0" animBg="1"/>
      <p:bldP spid="16" grpId="0"/>
      <p:bldP spid="18" grpId="0" animBg="1"/>
      <p:bldP spid="19"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C58A35-5F96-492C-A12E-8968FC4DAF34}"/>
              </a:ext>
            </a:extLst>
          </p:cNvPr>
          <p:cNvSpPr txBox="1"/>
          <p:nvPr/>
        </p:nvSpPr>
        <p:spPr>
          <a:xfrm>
            <a:off x="977886" y="227174"/>
            <a:ext cx="2658009"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如何</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打造优秀的管理能力</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xmlns="" id="{C24512DE-9C1C-4357-AD0F-C6DBF5164296}"/>
              </a:ext>
            </a:extLst>
          </p:cNvPr>
          <p:cNvSpPr/>
          <p:nvPr/>
        </p:nvSpPr>
        <p:spPr>
          <a:xfrm>
            <a:off x="755576" y="699542"/>
            <a:ext cx="7812360" cy="4062651"/>
          </a:xfrm>
          <a:prstGeom prst="rect">
            <a:avLst/>
          </a:prstGeom>
        </p:spPr>
        <p:txBody>
          <a:bodyPr wrap="square">
            <a:spAutoFit/>
          </a:bodyPr>
          <a:lstStyle/>
          <a:p>
            <a:pPr indent="360000" algn="just">
              <a:spcAft>
                <a:spcPts val="0"/>
              </a:spcAft>
            </a:pPr>
            <a:r>
              <a:rPr lang="zh-CN" altLang="en-US" b="1" kern="0" dirty="0">
                <a:latin typeface="微软雅黑" panose="020B0503020204020204" pitchFamily="34" charset="-122"/>
                <a:ea typeface="微软雅黑" panose="020B0503020204020204" pitchFamily="34" charset="-122"/>
              </a:rPr>
              <a:t>案例三</a:t>
            </a:r>
            <a:r>
              <a:rPr lang="zh-CN" altLang="en-US" dirty="0"/>
              <a:t>：</a:t>
            </a:r>
            <a:r>
              <a:rPr lang="zh-CN" altLang="zh-CN" sz="1600" dirty="0"/>
              <a:t>有一个完美的团队就是西游记团队，他们去西天取经。有着共同的目标，到西天取经有相同的利益价值观，取到经以后他们会成佛，成员间相互协作彼此支持，历经九九八十一难终修成正果。</a:t>
            </a:r>
            <a:endParaRPr lang="en-US" altLang="zh-CN" sz="1600" dirty="0"/>
          </a:p>
          <a:p>
            <a:pPr indent="360000" algn="just">
              <a:spcAft>
                <a:spcPts val="0"/>
              </a:spcAft>
            </a:pPr>
            <a:r>
              <a:rPr lang="zh-CN" altLang="zh-CN" sz="1600" dirty="0"/>
              <a:t>唐玄奘，他的优点是执着，最重要是坚定的信念。不取到真经绝不回还，这是作为一个领导者是非常重要的事情，坚定不移一往直前。有优点就自然有缺点，这是一个相对的辩证，缺点是胆小、仁慈，肉眼凡胎，看不清妖怪</a:t>
            </a:r>
            <a:r>
              <a:rPr lang="zh-CN" altLang="en-US" sz="1600" dirty="0"/>
              <a:t>。</a:t>
            </a:r>
            <a:endParaRPr lang="en-US" altLang="zh-CN" sz="1600" dirty="0"/>
          </a:p>
          <a:p>
            <a:pPr indent="360000" algn="just">
              <a:spcAft>
                <a:spcPts val="0"/>
              </a:spcAft>
            </a:pPr>
            <a:r>
              <a:rPr lang="zh-CN" altLang="zh-CN" sz="1600" dirty="0"/>
              <a:t>成员二，孙悟空他说：“师傅你不用去了，我一个跟斗帮你拿来”，这个人是最不好管的，这个角</a:t>
            </a:r>
            <a:r>
              <a:rPr lang="zh-CN" altLang="en-US" sz="1600" dirty="0"/>
              <a:t>色</a:t>
            </a:r>
            <a:r>
              <a:rPr lang="zh-CN" altLang="zh-CN" sz="1600" dirty="0"/>
              <a:t>是最不容易的，没有他这个西游记的团队，这个故事就不完美，不美妙了。</a:t>
            </a:r>
            <a:endParaRPr lang="en-US" altLang="zh-CN" sz="1600" dirty="0"/>
          </a:p>
          <a:p>
            <a:pPr indent="360000" algn="just">
              <a:spcAft>
                <a:spcPts val="0"/>
              </a:spcAft>
            </a:pPr>
            <a:r>
              <a:rPr lang="zh-CN" altLang="zh-CN" sz="1600" dirty="0"/>
              <a:t>成员三，猪八戒，他起到一个平衡团队的作用，缺点特多又懒，还一个特点，一直从九九八十一难，从第一难到最后一难，一直始终不会忘记的一个爱好，业余爱好老是想娶媳妇。他说师傅你也弄一个吧，毛主席读《西游记》评价对猪八戒给予高度评价，八戒任重道远辛苦了。毛主席是管理大师，他知道猪八戒在西游记的团队当中所起到的重要位置，如果没有他，孙悟空可能要造反，</a:t>
            </a:r>
            <a:r>
              <a:rPr lang="zh-CN" altLang="en-US" sz="1600" dirty="0"/>
              <a:t>也</a:t>
            </a:r>
            <a:r>
              <a:rPr lang="zh-CN" altLang="zh-CN" sz="1600" dirty="0"/>
              <a:t>可以离开这个团队，因为猪八戒是孙悟空这个能人的出气筒。</a:t>
            </a:r>
            <a:endParaRPr lang="en-US" altLang="zh-CN" sz="1600" dirty="0"/>
          </a:p>
          <a:p>
            <a:pPr indent="360000" algn="just">
              <a:spcAft>
                <a:spcPts val="0"/>
              </a:spcAft>
            </a:pPr>
            <a:r>
              <a:rPr lang="zh-CN" altLang="zh-CN" sz="1600" dirty="0"/>
              <a:t>成员四、沙和尚，肯任劳任怨，能吃苦耐劳，积极地如实汇报。</a:t>
            </a:r>
            <a:endParaRPr lang="zh-CN" altLang="zh-CN" dirty="0"/>
          </a:p>
        </p:txBody>
      </p:sp>
      <p:sp>
        <p:nvSpPr>
          <p:cNvPr id="5" name="文本框 4">
            <a:extLst>
              <a:ext uri="{FF2B5EF4-FFF2-40B4-BE49-F238E27FC236}">
                <a16:creationId xmlns:a16="http://schemas.microsoft.com/office/drawing/2014/main" xmlns="" id="{DFB38AEB-7BCD-4DD3-9D2E-BCB44BEAB485}"/>
              </a:ext>
            </a:extLst>
          </p:cNvPr>
          <p:cNvSpPr txBox="1"/>
          <p:nvPr/>
        </p:nvSpPr>
        <p:spPr>
          <a:xfrm>
            <a:off x="2627784" y="4774168"/>
            <a:ext cx="7632848" cy="369332"/>
          </a:xfrm>
          <a:prstGeom prst="rect">
            <a:avLst/>
          </a:prstGeom>
          <a:noFill/>
        </p:spPr>
        <p:txBody>
          <a:bodyPr wrap="square" rtlCol="0">
            <a:spAutoFit/>
          </a:bodyPr>
          <a:lstStyle/>
          <a:p>
            <a:r>
              <a:rPr lang="en-US" altLang="zh-CN" dirty="0">
                <a:solidFill>
                  <a:schemeClr val="tx2"/>
                </a:solidFill>
                <a:latin typeface="微软雅黑" panose="020B0503020204020204" pitchFamily="34" charset="-122"/>
                <a:ea typeface="微软雅黑" panose="020B0503020204020204" pitchFamily="34" charset="-122"/>
              </a:rPr>
              <a:t>!</a:t>
            </a:r>
            <a:endParaRPr lang="zh-CN" altLang="en-US" dirty="0">
              <a:solidFill>
                <a:schemeClr val="tx2"/>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99858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31640" y="1995686"/>
            <a:ext cx="7231195" cy="954107"/>
          </a:xfrm>
          <a:prstGeom prst="rect">
            <a:avLst/>
          </a:prstGeom>
        </p:spPr>
        <p:txBody>
          <a:bodyPr wrap="square">
            <a:spAutoFit/>
          </a:bodyPr>
          <a:lstStyle/>
          <a:p>
            <a:r>
              <a:rPr lang="zh-CN" altLang="en-US" sz="2800" dirty="0">
                <a:solidFill>
                  <a:schemeClr val="tx2"/>
                </a:solidFill>
                <a:latin typeface="微软雅黑" panose="020B0503020204020204" pitchFamily="34" charset="-122"/>
                <a:ea typeface="微软雅黑" panose="020B0503020204020204" pitchFamily="34" charset="-122"/>
              </a:rPr>
              <a:t>作为优秀管理者，我们要学会识人用人</a:t>
            </a:r>
            <a:endParaRPr lang="en-US" altLang="zh-CN" sz="2800" dirty="0">
              <a:solidFill>
                <a:schemeClr val="tx2"/>
              </a:solidFill>
              <a:latin typeface="微软雅黑" panose="020B0503020204020204" pitchFamily="34" charset="-122"/>
              <a:ea typeface="微软雅黑" panose="020B0503020204020204" pitchFamily="34" charset="-122"/>
            </a:endParaRPr>
          </a:p>
          <a:p>
            <a:r>
              <a:rPr lang="zh-CN" altLang="en-US" sz="2800" dirty="0">
                <a:solidFill>
                  <a:schemeClr val="tx2"/>
                </a:solidFill>
                <a:latin typeface="微软雅黑" panose="020B0503020204020204" pitchFamily="34" charset="-122"/>
                <a:ea typeface="微软雅黑" panose="020B0503020204020204" pitchFamily="34" charset="-122"/>
              </a:rPr>
              <a:t>适才适教，适才适用，成就别人，成就自我。</a:t>
            </a:r>
            <a:endParaRPr lang="zh-CN" altLang="en-US" sz="2800"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A5A1389-2512-4EF1-894C-E56D29BD5B9B}"/>
              </a:ext>
            </a:extLst>
          </p:cNvPr>
          <p:cNvSpPr/>
          <p:nvPr/>
        </p:nvSpPr>
        <p:spPr>
          <a:xfrm>
            <a:off x="1835696" y="1879252"/>
            <a:ext cx="5670376" cy="954107"/>
          </a:xfrm>
          <a:prstGeom prst="rect">
            <a:avLst/>
          </a:prstGeom>
        </p:spPr>
        <p:txBody>
          <a:bodyPr wrap="square">
            <a:spAutoFit/>
          </a:bodyPr>
          <a:lstStyle/>
          <a:p>
            <a:r>
              <a:rPr lang="en-US" altLang="zh-CN" sz="2800" dirty="0">
                <a:solidFill>
                  <a:schemeClr val="tx2"/>
                </a:solidFill>
                <a:latin typeface="微软雅黑" panose="020B0503020204020204" pitchFamily="34" charset="-122"/>
                <a:ea typeface="微软雅黑" panose="020B0503020204020204" pitchFamily="34" charset="-122"/>
              </a:rPr>
              <a:t>1</a:t>
            </a:r>
            <a:r>
              <a:rPr lang="zh-CN" altLang="en-US" sz="2800" dirty="0">
                <a:solidFill>
                  <a:schemeClr val="tx2"/>
                </a:solidFill>
                <a:latin typeface="微软雅黑" panose="020B0503020204020204" pitchFamily="34" charset="-122"/>
                <a:ea typeface="微软雅黑" panose="020B0503020204020204" pitchFamily="34" charset="-122"/>
              </a:rPr>
              <a:t>、我的企业中有哪几种类型的人？</a:t>
            </a:r>
            <a:endParaRPr lang="en-US" altLang="zh-CN" sz="2800" dirty="0">
              <a:solidFill>
                <a:schemeClr val="tx2"/>
              </a:solidFill>
              <a:latin typeface="微软雅黑" panose="020B0503020204020204" pitchFamily="34" charset="-122"/>
              <a:ea typeface="微软雅黑" panose="020B0503020204020204" pitchFamily="34" charset="-122"/>
            </a:endParaRPr>
          </a:p>
          <a:p>
            <a:r>
              <a:rPr lang="en-US" altLang="zh-CN" sz="2800" dirty="0">
                <a:solidFill>
                  <a:schemeClr val="tx2"/>
                </a:solidFill>
                <a:latin typeface="微软雅黑" panose="020B0503020204020204" pitchFamily="34" charset="-122"/>
                <a:ea typeface="微软雅黑" panose="020B0503020204020204" pitchFamily="34" charset="-122"/>
              </a:rPr>
              <a:t>2</a:t>
            </a:r>
            <a:r>
              <a:rPr lang="zh-CN" altLang="en-US" sz="2800" dirty="0">
                <a:solidFill>
                  <a:schemeClr val="tx2"/>
                </a:solidFill>
                <a:latin typeface="微软雅黑" panose="020B0503020204020204" pitchFamily="34" charset="-122"/>
                <a:ea typeface="微软雅黑" panose="020B0503020204020204" pitchFamily="34" charset="-122"/>
              </a:rPr>
              <a:t>、他们都有哪些性格特点？</a:t>
            </a:r>
          </a:p>
        </p:txBody>
      </p:sp>
      <p:sp>
        <p:nvSpPr>
          <p:cNvPr id="3" name="Title 1">
            <a:extLst>
              <a:ext uri="{FF2B5EF4-FFF2-40B4-BE49-F238E27FC236}">
                <a16:creationId xmlns:a16="http://schemas.microsoft.com/office/drawing/2014/main" xmlns="" id="{D39F5F65-4A9F-4C31-85A7-686C4FFDFE4C}"/>
              </a:ext>
            </a:extLst>
          </p:cNvPr>
          <p:cNvSpPr txBox="1"/>
          <p:nvPr/>
        </p:nvSpPr>
        <p:spPr>
          <a:xfrm>
            <a:off x="1154763" y="195486"/>
            <a:ext cx="2658009"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现场提问</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419340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0">
            <a:extLst>
              <a:ext uri="{FF2B5EF4-FFF2-40B4-BE49-F238E27FC236}">
                <a16:creationId xmlns:a16="http://schemas.microsoft.com/office/drawing/2014/main" xmlns="" id="{7C43C9C4-C78C-410E-BB48-30AE06E81565}"/>
              </a:ext>
            </a:extLst>
          </p:cNvPr>
          <p:cNvSpPr txBox="1"/>
          <p:nvPr/>
        </p:nvSpPr>
        <p:spPr>
          <a:xfrm>
            <a:off x="2150670" y="3573504"/>
            <a:ext cx="842415" cy="346212"/>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dirty="0">
                <a:solidFill>
                  <a:schemeClr val="tx1"/>
                </a:solidFill>
                <a:latin typeface="+mn-lt"/>
                <a:ea typeface="+mn-ea"/>
              </a:rPr>
              <a:t>指挥型</a:t>
            </a:r>
            <a:endParaRPr lang="zh-CN" altLang="en-US" dirty="0">
              <a:solidFill>
                <a:schemeClr val="tx1"/>
              </a:solidFill>
              <a:latin typeface="+mn-lt"/>
              <a:ea typeface="+mn-ea"/>
            </a:endParaRPr>
          </a:p>
        </p:txBody>
      </p:sp>
      <p:sp>
        <p:nvSpPr>
          <p:cNvPr id="3" name="TextBox 31">
            <a:extLst>
              <a:ext uri="{FF2B5EF4-FFF2-40B4-BE49-F238E27FC236}">
                <a16:creationId xmlns:a16="http://schemas.microsoft.com/office/drawing/2014/main" xmlns="" id="{4291F19D-9333-4763-868B-5D6393614B52}"/>
              </a:ext>
            </a:extLst>
          </p:cNvPr>
          <p:cNvSpPr txBox="1"/>
          <p:nvPr/>
        </p:nvSpPr>
        <p:spPr>
          <a:xfrm>
            <a:off x="3248462" y="2561901"/>
            <a:ext cx="1193420" cy="346212"/>
          </a:xfrm>
          <a:prstGeom prst="rect">
            <a:avLst/>
          </a:prstGeom>
          <a:noFill/>
        </p:spPr>
        <p:txBody>
          <a:bodyPr wrap="square" lIns="68543" tIns="34272" rIns="68543" bIns="34272" rtlCol="0" anchor="ctr">
            <a:spAutoFit/>
          </a:bodyPr>
          <a:lstStyle/>
          <a:p>
            <a:pPr algn="ctr"/>
            <a:r>
              <a:rPr lang="zh-CN" altLang="zh-CN" dirty="0"/>
              <a:t>关系型</a:t>
            </a:r>
            <a:endParaRPr lang="zh-CN" altLang="en-US" dirty="0"/>
          </a:p>
        </p:txBody>
      </p:sp>
      <p:sp>
        <p:nvSpPr>
          <p:cNvPr id="4" name="TextBox 33">
            <a:extLst>
              <a:ext uri="{FF2B5EF4-FFF2-40B4-BE49-F238E27FC236}">
                <a16:creationId xmlns:a16="http://schemas.microsoft.com/office/drawing/2014/main" xmlns="" id="{458185DD-11CE-44C8-BAFD-B9C45A701D66}"/>
              </a:ext>
            </a:extLst>
          </p:cNvPr>
          <p:cNvSpPr txBox="1"/>
          <p:nvPr/>
        </p:nvSpPr>
        <p:spPr>
          <a:xfrm>
            <a:off x="4732626" y="3398130"/>
            <a:ext cx="842415" cy="346212"/>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zh-CN" sz="1800" dirty="0">
                <a:solidFill>
                  <a:schemeClr val="tx1"/>
                </a:solidFill>
                <a:latin typeface="+mn-lt"/>
                <a:ea typeface="+mn-ea"/>
              </a:rPr>
              <a:t>智力型</a:t>
            </a:r>
            <a:endParaRPr lang="zh-CN" altLang="en-US" sz="1800" dirty="0">
              <a:solidFill>
                <a:schemeClr val="tx1"/>
              </a:solidFill>
              <a:latin typeface="+mn-lt"/>
              <a:ea typeface="+mn-ea"/>
            </a:endParaRPr>
          </a:p>
        </p:txBody>
      </p:sp>
      <p:sp>
        <p:nvSpPr>
          <p:cNvPr id="5" name="TextBox 34">
            <a:extLst>
              <a:ext uri="{FF2B5EF4-FFF2-40B4-BE49-F238E27FC236}">
                <a16:creationId xmlns:a16="http://schemas.microsoft.com/office/drawing/2014/main" xmlns="" id="{10CB973F-5DD5-4C70-8B0F-8195C3E43C77}"/>
              </a:ext>
            </a:extLst>
          </p:cNvPr>
          <p:cNvSpPr txBox="1"/>
          <p:nvPr/>
        </p:nvSpPr>
        <p:spPr>
          <a:xfrm>
            <a:off x="5814142" y="2587201"/>
            <a:ext cx="1193420" cy="346212"/>
          </a:xfrm>
          <a:prstGeom prst="rect">
            <a:avLst/>
          </a:prstGeom>
          <a:noFill/>
        </p:spPr>
        <p:txBody>
          <a:bodyPr wrap="square" lIns="68543" tIns="34272" rIns="68543" bIns="34272" rtlCol="0" anchor="ctr">
            <a:spAutoFit/>
          </a:bodyPr>
          <a:lstStyle/>
          <a:p>
            <a:pPr algn="ctr"/>
            <a:r>
              <a:rPr lang="zh-CN" altLang="zh-CN" dirty="0"/>
              <a:t>工兵型</a:t>
            </a:r>
            <a:endParaRPr lang="zh-CN" altLang="en-US" dirty="0"/>
          </a:p>
        </p:txBody>
      </p:sp>
      <p:sp>
        <p:nvSpPr>
          <p:cNvPr id="6" name="Freeform 4">
            <a:extLst>
              <a:ext uri="{FF2B5EF4-FFF2-40B4-BE49-F238E27FC236}">
                <a16:creationId xmlns:a16="http://schemas.microsoft.com/office/drawing/2014/main" xmlns="" id="{88CF383C-82C8-470F-8DA3-E4014FB15A1E}"/>
              </a:ext>
            </a:extLst>
          </p:cNvPr>
          <p:cNvSpPr/>
          <p:nvPr/>
        </p:nvSpPr>
        <p:spPr bwMode="auto">
          <a:xfrm>
            <a:off x="2963308"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7" name="Freeform 6">
            <a:extLst>
              <a:ext uri="{FF2B5EF4-FFF2-40B4-BE49-F238E27FC236}">
                <a16:creationId xmlns:a16="http://schemas.microsoft.com/office/drawing/2014/main" xmlns="" id="{8F691997-5AAF-404B-9370-68E299442872}"/>
              </a:ext>
            </a:extLst>
          </p:cNvPr>
          <p:cNvSpPr/>
          <p:nvPr/>
        </p:nvSpPr>
        <p:spPr bwMode="auto">
          <a:xfrm>
            <a:off x="4455019"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8" name="Freeform 8">
            <a:extLst>
              <a:ext uri="{FF2B5EF4-FFF2-40B4-BE49-F238E27FC236}">
                <a16:creationId xmlns:a16="http://schemas.microsoft.com/office/drawing/2014/main" xmlns="" id="{86FE0449-EEF4-48E9-815D-F07A65BA14AD}"/>
              </a:ext>
            </a:extLst>
          </p:cNvPr>
          <p:cNvSpPr/>
          <p:nvPr/>
        </p:nvSpPr>
        <p:spPr bwMode="auto">
          <a:xfrm>
            <a:off x="1810305"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9" name="Freeform 6">
            <a:extLst>
              <a:ext uri="{FF2B5EF4-FFF2-40B4-BE49-F238E27FC236}">
                <a16:creationId xmlns:a16="http://schemas.microsoft.com/office/drawing/2014/main" xmlns="" id="{50C74E63-CEA1-4459-AFB5-3930E94CFAB2}"/>
              </a:ext>
            </a:extLst>
          </p:cNvPr>
          <p:cNvSpPr/>
          <p:nvPr/>
        </p:nvSpPr>
        <p:spPr bwMode="auto">
          <a:xfrm>
            <a:off x="5568482"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11" name="矩形 10">
            <a:extLst>
              <a:ext uri="{FF2B5EF4-FFF2-40B4-BE49-F238E27FC236}">
                <a16:creationId xmlns:a16="http://schemas.microsoft.com/office/drawing/2014/main" xmlns="" id="{FCB1E748-1367-4D82-89B1-B28C2D4DE54E}"/>
              </a:ext>
            </a:extLst>
          </p:cNvPr>
          <p:cNvSpPr/>
          <p:nvPr/>
        </p:nvSpPr>
        <p:spPr>
          <a:xfrm>
            <a:off x="707748" y="1323219"/>
            <a:ext cx="1832553" cy="369332"/>
          </a:xfrm>
          <a:prstGeom prst="rect">
            <a:avLst/>
          </a:prstGeom>
        </p:spPr>
        <p:txBody>
          <a:bodyPr wrap="none">
            <a:spAutoFit/>
          </a:bodyPr>
          <a:lstStyle/>
          <a:p>
            <a:pPr indent="381000" algn="just">
              <a:spcAft>
                <a:spcPts val="0"/>
              </a:spcAft>
            </a:pPr>
            <a:r>
              <a:rPr lang="zh-CN" altLang="zh-CN" b="1" dirty="0">
                <a:solidFill>
                  <a:schemeClr val="tx1">
                    <a:lumMod val="75000"/>
                    <a:lumOff val="25000"/>
                  </a:schemeClr>
                </a:solidFill>
                <a:latin typeface="微软雅黑" panose="020B0503020204020204" pitchFamily="34" charset="-122"/>
                <a:ea typeface="微软雅黑" panose="020B0503020204020204" pitchFamily="34" charset="-122"/>
              </a:rPr>
              <a:t>如何分辨人</a:t>
            </a: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itle 1">
            <a:extLst>
              <a:ext uri="{FF2B5EF4-FFF2-40B4-BE49-F238E27FC236}">
                <a16:creationId xmlns:a16="http://schemas.microsoft.com/office/drawing/2014/main" xmlns="" id="{A3829C17-CC63-43F8-9D8E-84F253AA6798}"/>
              </a:ext>
            </a:extLst>
          </p:cNvPr>
          <p:cNvSpPr txBox="1"/>
          <p:nvPr/>
        </p:nvSpPr>
        <p:spPr>
          <a:xfrm>
            <a:off x="977886" y="227174"/>
            <a:ext cx="2658009"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如何</a:t>
            </a:r>
            <a:r>
              <a:rPr lang="zh-CN" altLang="zh-CN" sz="1800" b="1" dirty="0">
                <a:solidFill>
                  <a:schemeClr val="tx1">
                    <a:lumMod val="75000"/>
                    <a:lumOff val="25000"/>
                  </a:schemeClr>
                </a:solidFill>
                <a:latin typeface="微软雅黑" panose="020B0503020204020204" pitchFamily="34" charset="-122"/>
                <a:ea typeface="微软雅黑" panose="020B0503020204020204" pitchFamily="34" charset="-122"/>
              </a:rPr>
              <a:t>打造优秀的管理能力</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xmlns="" val="106585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8" presetClass="emph" presetSubtype="0" repeatCount="indefinite" fill="hold" grpId="1" nodeType="withEffect">
                                  <p:stCondLst>
                                    <p:cond delay="0"/>
                                  </p:stCondLst>
                                  <p:childTnLst>
                                    <p:animRot by="-86400000">
                                      <p:cBhvr>
                                        <p:cTn id="9" dur="8000" fill="hold"/>
                                        <p:tgtEl>
                                          <p:spTgt spid="8"/>
                                        </p:tgtEl>
                                        <p:attrNameLst>
                                          <p:attrName>r</p:attrName>
                                        </p:attrNameLst>
                                      </p:cBhvr>
                                    </p:animRot>
                                  </p:childTnLst>
                                </p:cTn>
                              </p:par>
                              <p:par>
                                <p:cTn id="10" presetID="53" presetClass="entr" presetSubtype="16" fill="hold" grpId="0" nodeType="withEffect">
                                  <p:stCondLst>
                                    <p:cond delay="50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8" presetClass="emph" presetSubtype="0" repeatCount="indefinite" fill="hold" grpId="1" nodeType="withEffect">
                                  <p:stCondLst>
                                    <p:cond delay="1500"/>
                                  </p:stCondLst>
                                  <p:childTnLst>
                                    <p:animRot by="64800000">
                                      <p:cBhvr>
                                        <p:cTn id="19" dur="7500" fill="hold"/>
                                        <p:tgtEl>
                                          <p:spTgt spid="6"/>
                                        </p:tgtEl>
                                        <p:attrNameLst>
                                          <p:attrName>r</p:attrName>
                                        </p:attrNameLst>
                                      </p:cBhvr>
                                    </p:animRot>
                                  </p:childTnLst>
                                </p:cTn>
                              </p:par>
                              <p:par>
                                <p:cTn id="20" presetID="53" presetClass="entr" presetSubtype="16" fill="hold" grpId="0" nodeType="withEffect">
                                  <p:stCondLst>
                                    <p:cond delay="200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10" presetClass="entr" presetSubtype="0" fill="hold" grpId="0" nodeType="withEffect">
                                  <p:stCondLst>
                                    <p:cond delay="3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8" presetClass="emph" presetSubtype="0" repeatCount="indefinite" fill="hold" grpId="1" nodeType="withEffect">
                                  <p:stCondLst>
                                    <p:cond delay="3000"/>
                                  </p:stCondLst>
                                  <p:childTnLst>
                                    <p:animRot by="-108000000">
                                      <p:cBhvr>
                                        <p:cTn id="29" dur="7500" fill="hold"/>
                                        <p:tgtEl>
                                          <p:spTgt spid="7"/>
                                        </p:tgtEl>
                                        <p:attrNameLst>
                                          <p:attrName>r</p:attrName>
                                        </p:attrNameLst>
                                      </p:cBhvr>
                                    </p:animRot>
                                  </p:childTnLst>
                                </p:cTn>
                              </p:par>
                              <p:par>
                                <p:cTn id="30" presetID="53" presetClass="entr" presetSubtype="16" fill="hold" grpId="0" nodeType="withEffect">
                                  <p:stCondLst>
                                    <p:cond delay="400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10" presetClass="entr" presetSubtype="0" fill="hold" grpId="0" nodeType="withEffect">
                                  <p:stCondLst>
                                    <p:cond delay="450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8" presetClass="emph" presetSubtype="0" repeatCount="indefinite" fill="hold" grpId="1" nodeType="withEffect">
                                  <p:stCondLst>
                                    <p:cond delay="4500"/>
                                  </p:stCondLst>
                                  <p:childTnLst>
                                    <p:animRot by="86400000">
                                      <p:cBhvr>
                                        <p:cTn id="39" dur="7000" fill="hold"/>
                                        <p:tgtEl>
                                          <p:spTgt spid="9"/>
                                        </p:tgtEl>
                                        <p:attrNameLst>
                                          <p:attrName>r</p:attrName>
                                        </p:attrNameLst>
                                      </p:cBhvr>
                                    </p:animRot>
                                  </p:childTnLst>
                                </p:cTn>
                              </p:par>
                              <p:par>
                                <p:cTn id="40" presetID="53" presetClass="entr" presetSubtype="16" fill="hold" grpId="0" nodeType="withEffect">
                                  <p:stCondLst>
                                    <p:cond delay="500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childTnLst>
                          </p:cTn>
                        </p:par>
                        <p:par>
                          <p:cTn id="45" fill="hold">
                            <p:stCondLst>
                              <p:cond delay="11500"/>
                            </p:stCondLst>
                            <p:childTnLst>
                              <p:par>
                                <p:cTn id="46" presetID="41" presetClass="entr" presetSubtype="0" fill="hold" grpId="0" nodeType="afterEffect">
                                  <p:stCondLst>
                                    <p:cond delay="0"/>
                                  </p:stCondLst>
                                  <p:iterate type="lt">
                                    <p:tmPct val="10000"/>
                                  </p:iterate>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12"/>
                                        </p:tgtEl>
                                        <p:attrNameLst>
                                          <p:attrName>ppt_y</p:attrName>
                                        </p:attrNameLst>
                                      </p:cBhvr>
                                      <p:tavLst>
                                        <p:tav tm="0">
                                          <p:val>
                                            <p:strVal val="#ppt_y"/>
                                          </p:val>
                                        </p:tav>
                                        <p:tav tm="100000">
                                          <p:val>
                                            <p:strVal val="#ppt_y"/>
                                          </p:val>
                                        </p:tav>
                                      </p:tavLst>
                                    </p:anim>
                                    <p:anim calcmode="lin" valueType="num">
                                      <p:cBhvr>
                                        <p:cTn id="50"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animBg="1"/>
      <p:bldP spid="6" grpId="1" animBg="1"/>
      <p:bldP spid="7" grpId="0" animBg="1"/>
      <p:bldP spid="7" grpId="1" animBg="1"/>
      <p:bldP spid="8" grpId="0" animBg="1"/>
      <p:bldP spid="8" grpId="1" animBg="1"/>
      <p:bldP spid="9" grpId="0" animBg="1"/>
      <p:bldP spid="9" grpId="1" animBg="1"/>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0"/>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3"/>
          <p:cNvSpPr txBox="1">
            <a:spLocks noChangeArrowheads="1"/>
          </p:cNvSpPr>
          <p:nvPr/>
        </p:nvSpPr>
        <p:spPr>
          <a:xfrm>
            <a:off x="-357222" y="3500444"/>
            <a:ext cx="8640960" cy="12241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4000" b="1" dirty="0">
                <a:latin typeface="微软雅黑" panose="020B0503020204020204" pitchFamily="34" charset="-122"/>
                <a:ea typeface="微软雅黑" panose="020B0503020204020204" pitchFamily="34" charset="-122"/>
              </a:rPr>
              <a:t>   汇报完毕                   感谢观看</a:t>
            </a: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pic>
        <p:nvPicPr>
          <p:cNvPr id="23" name="图片 22">
            <a:extLst>
              <a:ext uri="{FF2B5EF4-FFF2-40B4-BE49-F238E27FC236}">
                <a16:creationId xmlns:a16="http://schemas.microsoft.com/office/drawing/2014/main" xmlns="" id="{15B27D57-A301-4553-8CBB-4F9AFD86AB7F}"/>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67944" y="3291830"/>
            <a:ext cx="1228471" cy="1241268"/>
          </a:xfrm>
          <a:prstGeom prst="rect">
            <a:avLst/>
          </a:prstGeom>
        </p:spPr>
      </p:pic>
      <p:sp>
        <p:nvSpPr>
          <p:cNvPr id="7" name="Rectangle 1"/>
          <p:cNvSpPr>
            <a:spLocks noChangeArrowheads="1"/>
          </p:cNvSpPr>
          <p:nvPr/>
        </p:nvSpPr>
        <p:spPr bwMode="auto">
          <a:xfrm>
            <a:off x="1000100" y="1214428"/>
            <a:ext cx="7128792" cy="14157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2800" b="0" i="0" u="none" strike="noStrike" cap="none" normalizeH="0" baseline="0" dirty="0">
                <a:ln>
                  <a:noFill/>
                </a:ln>
                <a:solidFill>
                  <a:srgbClr val="FDFDFD"/>
                </a:solidFill>
                <a:effectLst/>
                <a:latin typeface="+mj-ea"/>
                <a:ea typeface="+mj-ea"/>
                <a:cs typeface="Times New Roman" pitchFamily="18" charset="0"/>
              </a:rPr>
              <a:t>每个人的内心都是很阳光的，这个世界本质的力量是所有的事物都要向美好的方向发展</a:t>
            </a:r>
            <a:r>
              <a:rPr kumimoji="0" lang="zh-CN" altLang="en-US" sz="1500" b="0" i="0" u="none" strike="noStrike" cap="none" normalizeH="0" baseline="0" dirty="0">
                <a:ln>
                  <a:noFill/>
                </a:ln>
                <a:solidFill>
                  <a:srgbClr val="FDFDFD"/>
                </a:solidFill>
                <a:effectLst/>
                <a:latin typeface="Calibri" pitchFamily="34" charset="0"/>
                <a:ea typeface="华文琥珀" pitchFamily="2" charset="-122"/>
                <a:cs typeface="Times New Roman" pitchFamily="18" charset="0"/>
              </a:rPr>
              <a:t>！</a:t>
            </a:r>
            <a:endParaRPr kumimoji="0" lang="en-US" altLang="zh-CN" sz="1500" b="0" i="0" u="none" strike="noStrike" cap="none" normalizeH="0" baseline="0" dirty="0">
              <a:ln>
                <a:noFill/>
              </a:ln>
              <a:solidFill>
                <a:srgbClr val="FDFDFD"/>
              </a:solidFill>
              <a:effectLst/>
              <a:latin typeface="Calibri" pitchFamily="34" charset="0"/>
              <a:ea typeface="华文琥珀" pitchFamily="2" charset="-122"/>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1500" dirty="0">
                <a:solidFill>
                  <a:srgbClr val="FDFDFD"/>
                </a:solidFill>
                <a:latin typeface="+mj-ea"/>
                <a:ea typeface="+mj-ea"/>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1500" dirty="0">
                <a:solidFill>
                  <a:srgbClr val="FDFDFD"/>
                </a:solidFill>
                <a:latin typeface="+mj-ea"/>
                <a:ea typeface="+mj-ea"/>
                <a:cs typeface="Times New Roman" pitchFamily="18" charset="0"/>
              </a:rPr>
              <a:t>                                                       </a:t>
            </a:r>
            <a:r>
              <a:rPr lang="en-US" altLang="zh-CN" sz="1500" b="1" dirty="0">
                <a:solidFill>
                  <a:srgbClr val="FDFDFD"/>
                </a:solidFill>
                <a:latin typeface="+mj-ea"/>
                <a:ea typeface="+mj-ea"/>
                <a:cs typeface="Times New Roman" pitchFamily="18" charset="0"/>
              </a:rPr>
              <a:t>------</a:t>
            </a:r>
            <a:r>
              <a:rPr lang="zh-CN" altLang="en-US" sz="1500" b="1" dirty="0">
                <a:solidFill>
                  <a:srgbClr val="FDFDFD"/>
                </a:solidFill>
                <a:latin typeface="+mj-ea"/>
                <a:ea typeface="+mj-ea"/>
                <a:cs typeface="Times New Roman" pitchFamily="18" charset="0"/>
              </a:rPr>
              <a:t>稻盛和夫</a:t>
            </a:r>
            <a:endParaRPr kumimoji="0" lang="zh-CN" altLang="en-US" sz="1800" b="1" i="0" u="none" strike="noStrike" cap="none" normalizeH="0" baseline="0" dirty="0">
              <a:ln>
                <a:noFill/>
              </a:ln>
              <a:solidFill>
                <a:srgbClr val="FDFDFD"/>
              </a:solidFill>
              <a:effectLst/>
              <a:latin typeface="+mj-ea"/>
              <a:ea typeface="+mj-ea"/>
              <a:cs typeface="宋体" pitchFamily="2" charset="-122"/>
            </a:endParaRPr>
          </a:p>
        </p:txBody>
      </p:sp>
    </p:spTree>
  </p:cSld>
  <p:clrMapOvr>
    <a:masterClrMapping/>
  </p:clrMapOvr>
  <mc:AlternateContent xmlns:mc="http://schemas.openxmlformats.org/markup-compatibility/2006">
    <mc:Choice xmlns:p14="http://schemas.microsoft.com/office/powerpoint/2010/main" xmlns=""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3"/>
                                        </p:tgtEl>
                                        <p:attrNameLst>
                                          <p:attrName>ppt_y</p:attrName>
                                        </p:attrNameLst>
                                      </p:cBhvr>
                                      <p:tavLst>
                                        <p:tav tm="0">
                                          <p:val>
                                            <p:strVal val="#ppt_y"/>
                                          </p:val>
                                        </p:tav>
                                        <p:tav tm="100000">
                                          <p:val>
                                            <p:strVal val="#ppt_y"/>
                                          </p:val>
                                        </p:tav>
                                      </p:tavLst>
                                    </p:anim>
                                    <p:anim calcmode="lin" valueType="num">
                                      <p:cBhvr>
                                        <p:cTn id="9"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3"/>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right)">
                                      <p:cBhvr>
                                        <p:cTn id="15"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D0E9E5D4-2A68-48AB-9F77-45018853DC02}"/>
              </a:ext>
            </a:extLst>
          </p:cNvPr>
          <p:cNvSpPr/>
          <p:nvPr/>
        </p:nvSpPr>
        <p:spPr>
          <a:xfrm>
            <a:off x="899592" y="2320111"/>
            <a:ext cx="4320480" cy="923330"/>
          </a:xfrm>
          <a:prstGeom prst="rect">
            <a:avLst/>
          </a:prstGeom>
        </p:spPr>
        <p:txBody>
          <a:bodyPr wrap="square">
            <a:spAutoFit/>
          </a:bodyPr>
          <a:lstStyle/>
          <a:p>
            <a:r>
              <a:rPr lang="zh-CN" altLang="en-US" dirty="0">
                <a:solidFill>
                  <a:srgbClr val="434343"/>
                </a:solidFill>
                <a:latin typeface="Microsoft Yahei" panose="020B0503020204020204" pitchFamily="34" charset="-122"/>
                <a:ea typeface="Microsoft Yahei" panose="020B0503020204020204" pitchFamily="34" charset="-122"/>
              </a:rPr>
              <a:t>管理就是把复杂的问题简单化，混乱的事情规范化。</a:t>
            </a:r>
            <a:endParaRPr lang="en-US" altLang="zh-CN" dirty="0">
              <a:solidFill>
                <a:srgbClr val="434343"/>
              </a:solidFill>
              <a:latin typeface="Microsoft Yahei" panose="020B0503020204020204" pitchFamily="34" charset="-122"/>
              <a:ea typeface="Microsoft Yahei" panose="020B0503020204020204" pitchFamily="34" charset="-122"/>
            </a:endParaRPr>
          </a:p>
          <a:p>
            <a:r>
              <a:rPr lang="en-US" altLang="zh-CN" dirty="0">
                <a:solidFill>
                  <a:srgbClr val="434343"/>
                </a:solidFill>
                <a:latin typeface="Microsoft Yahei" panose="020B0503020204020204" pitchFamily="34" charset="-122"/>
                <a:ea typeface="Microsoft Yahei" panose="020B0503020204020204" pitchFamily="34" charset="-122"/>
              </a:rPr>
              <a:t>                                 ——</a:t>
            </a:r>
            <a:r>
              <a:rPr lang="zh-CN" altLang="en-US" dirty="0">
                <a:solidFill>
                  <a:srgbClr val="434343"/>
                </a:solidFill>
                <a:latin typeface="Microsoft Yahei" panose="020B0503020204020204" pitchFamily="34" charset="-122"/>
                <a:ea typeface="Microsoft Yahei" panose="020B0503020204020204" pitchFamily="34" charset="-122"/>
              </a:rPr>
              <a:t>杰克</a:t>
            </a:r>
            <a:r>
              <a:rPr lang="en-US" altLang="zh-CN" dirty="0">
                <a:solidFill>
                  <a:srgbClr val="434343"/>
                </a:solidFill>
                <a:latin typeface="Microsoft Yahei" panose="020B0503020204020204" pitchFamily="34" charset="-122"/>
                <a:ea typeface="Microsoft Yahei" panose="020B0503020204020204" pitchFamily="34" charset="-122"/>
              </a:rPr>
              <a:t>·</a:t>
            </a:r>
            <a:r>
              <a:rPr lang="zh-CN" altLang="en-US" dirty="0">
                <a:solidFill>
                  <a:srgbClr val="434343"/>
                </a:solidFill>
                <a:latin typeface="Microsoft Yahei" panose="020B0503020204020204" pitchFamily="34" charset="-122"/>
                <a:ea typeface="Microsoft Yahei" panose="020B0503020204020204" pitchFamily="34" charset="-122"/>
              </a:rPr>
              <a:t>韦尔奇</a:t>
            </a:r>
          </a:p>
        </p:txBody>
      </p:sp>
      <p:pic>
        <p:nvPicPr>
          <p:cNvPr id="4" name="图片 3">
            <a:extLst>
              <a:ext uri="{FF2B5EF4-FFF2-40B4-BE49-F238E27FC236}">
                <a16:creationId xmlns:a16="http://schemas.microsoft.com/office/drawing/2014/main" xmlns="" id="{A7C4ECB7-36D6-4B7A-8952-E1D69FC5AAA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24128" y="1635646"/>
            <a:ext cx="2461237" cy="31380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8963554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2133</TotalTime>
  <Words>12483</Words>
  <Application>Microsoft Office PowerPoint</Application>
  <PresentationFormat>全屏显示(16:9)</PresentationFormat>
  <Paragraphs>655</Paragraphs>
  <Slides>85</Slides>
  <Notes>34</Notes>
  <HiddenSlides>0</HiddenSlides>
  <MMClips>0</MMClips>
  <ScaleCrop>false</ScaleCrop>
  <HeadingPairs>
    <vt:vector size="4" baseType="variant">
      <vt:variant>
        <vt:lpstr>主题</vt:lpstr>
      </vt:variant>
      <vt:variant>
        <vt:i4>1</vt:i4>
      </vt:variant>
      <vt:variant>
        <vt:lpstr>幻灯片标题</vt:lpstr>
      </vt:variant>
      <vt:variant>
        <vt:i4>85</vt:i4>
      </vt:variant>
    </vt:vector>
  </HeadingPairs>
  <TitlesOfParts>
    <vt:vector size="86"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lpstr>幻灯片 48</vt:lpstr>
      <vt:lpstr>幻灯片 49</vt:lpstr>
      <vt:lpstr>幻灯片 50</vt:lpstr>
      <vt:lpstr>幻灯片 51</vt:lpstr>
      <vt:lpstr>幻灯片 52</vt:lpstr>
      <vt:lpstr>幻灯片 53</vt:lpstr>
      <vt:lpstr>幻灯片 54</vt:lpstr>
      <vt:lpstr>幻灯片 55</vt:lpstr>
      <vt:lpstr>幻灯片 56</vt:lpstr>
      <vt:lpstr>幻灯片 57</vt:lpstr>
      <vt:lpstr>幻灯片 58</vt:lpstr>
      <vt:lpstr>幻灯片 59</vt:lpstr>
      <vt:lpstr>幻灯片 60</vt:lpstr>
      <vt:lpstr>幻灯片 61</vt:lpstr>
      <vt:lpstr>幻灯片 62</vt:lpstr>
      <vt:lpstr>幻灯片 63</vt:lpstr>
      <vt:lpstr>幻灯片 64</vt:lpstr>
      <vt:lpstr>幻灯片 65</vt:lpstr>
      <vt:lpstr>幻灯片 66</vt:lpstr>
      <vt:lpstr>幻灯片 67</vt:lpstr>
      <vt:lpstr>幻灯片 68</vt:lpstr>
      <vt:lpstr>幻灯片 69</vt:lpstr>
      <vt:lpstr>幻灯片 70</vt:lpstr>
      <vt:lpstr>幻灯片 71</vt:lpstr>
      <vt:lpstr>幻灯片 72</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微软用户</cp:lastModifiedBy>
  <cp:revision>238</cp:revision>
  <dcterms:created xsi:type="dcterms:W3CDTF">2015-12-11T17:46:00Z</dcterms:created>
  <dcterms:modified xsi:type="dcterms:W3CDTF">2020-12-11T09:42:46Z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2052-11.1.0.8412</vt:lpwstr>
  </property>
</Properties>
</file>